
<file path=[Content_Types].xml><?xml version="1.0" encoding="utf-8"?>
<Types xmlns="http://schemas.openxmlformats.org/package/2006/content-types">
  <Default Extension="docx" ContentType="application/vnd.openxmlformats-officedocument.wordprocessingml.documen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6"/>
  </p:notesMasterIdLst>
  <p:handoutMasterIdLst>
    <p:handoutMasterId r:id="rId67"/>
  </p:handoutMasterIdLst>
  <p:sldIdLst>
    <p:sldId id="4347" r:id="rId5"/>
    <p:sldId id="4306" r:id="rId6"/>
    <p:sldId id="4398" r:id="rId7"/>
    <p:sldId id="4399" r:id="rId8"/>
    <p:sldId id="4323" r:id="rId9"/>
    <p:sldId id="4371" r:id="rId10"/>
    <p:sldId id="4394" r:id="rId11"/>
    <p:sldId id="4376" r:id="rId12"/>
    <p:sldId id="4400" r:id="rId13"/>
    <p:sldId id="4363" r:id="rId14"/>
    <p:sldId id="4393" r:id="rId15"/>
    <p:sldId id="4349" r:id="rId16"/>
    <p:sldId id="4378" r:id="rId17"/>
    <p:sldId id="4383" r:id="rId18"/>
    <p:sldId id="4381" r:id="rId19"/>
    <p:sldId id="4386" r:id="rId20"/>
    <p:sldId id="4384" r:id="rId21"/>
    <p:sldId id="4385" r:id="rId22"/>
    <p:sldId id="4380" r:id="rId23"/>
    <p:sldId id="4382" r:id="rId24"/>
    <p:sldId id="4387" r:id="rId25"/>
    <p:sldId id="4377" r:id="rId26"/>
    <p:sldId id="4358" r:id="rId27"/>
    <p:sldId id="4359" r:id="rId28"/>
    <p:sldId id="4351" r:id="rId29"/>
    <p:sldId id="4338" r:id="rId30"/>
    <p:sldId id="4354" r:id="rId31"/>
    <p:sldId id="4356" r:id="rId32"/>
    <p:sldId id="4357" r:id="rId33"/>
    <p:sldId id="4355" r:id="rId34"/>
    <p:sldId id="4352" r:id="rId35"/>
    <p:sldId id="4391" r:id="rId36"/>
    <p:sldId id="4389" r:id="rId37"/>
    <p:sldId id="4390" r:id="rId38"/>
    <p:sldId id="4392" r:id="rId39"/>
    <p:sldId id="4300" r:id="rId40"/>
    <p:sldId id="4366" r:id="rId41"/>
    <p:sldId id="4367" r:id="rId42"/>
    <p:sldId id="4368" r:id="rId43"/>
    <p:sldId id="4369" r:id="rId44"/>
    <p:sldId id="4395" r:id="rId45"/>
    <p:sldId id="4374" r:id="rId46"/>
    <p:sldId id="4372" r:id="rId47"/>
    <p:sldId id="4396" r:id="rId48"/>
    <p:sldId id="4388" r:id="rId49"/>
    <p:sldId id="4379" r:id="rId50"/>
    <p:sldId id="4345" r:id="rId51"/>
    <p:sldId id="4350" r:id="rId52"/>
    <p:sldId id="4361" r:id="rId53"/>
    <p:sldId id="4362" r:id="rId54"/>
    <p:sldId id="4373" r:id="rId55"/>
    <p:sldId id="4397" r:id="rId56"/>
    <p:sldId id="4364" r:id="rId57"/>
    <p:sldId id="4365" r:id="rId58"/>
    <p:sldId id="4375" r:id="rId59"/>
    <p:sldId id="4401" r:id="rId60"/>
    <p:sldId id="4402" r:id="rId61"/>
    <p:sldId id="4403" r:id="rId62"/>
    <p:sldId id="4404" r:id="rId63"/>
    <p:sldId id="4319" r:id="rId64"/>
    <p:sldId id="4263"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608D"/>
    <a:srgbClr val="6A9D56"/>
    <a:srgbClr val="262626"/>
    <a:srgbClr val="ECECEC"/>
    <a:srgbClr val="F8A36A"/>
    <a:srgbClr val="8D5B98"/>
    <a:srgbClr val="00B6E6"/>
    <a:srgbClr val="009AC1"/>
    <a:srgbClr val="74659A"/>
    <a:srgbClr val="24BA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900"/>
    <p:restoredTop sz="95082"/>
  </p:normalViewPr>
  <p:slideViewPr>
    <p:cSldViewPr snapToGrid="0" snapToObjects="1">
      <p:cViewPr varScale="1">
        <p:scale>
          <a:sx n="64" d="100"/>
          <a:sy n="64" d="100"/>
        </p:scale>
        <p:origin x="140"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116"/>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ika Wesbuer" userId="S::aw707065_fh-muenster.de#ext#@uniag1.onmicrosoft.com::f40c8c56-55b1-46e4-bc11-bb6580614ada" providerId="AD" clId="Web-{FD5DA27C-F4D3-4C4B-A9DF-203A1E218B41}"/>
    <pc:docChg chg="modSld">
      <pc:chgData name="Annika Wesbuer" userId="S::aw707065_fh-muenster.de#ext#@uniag1.onmicrosoft.com::f40c8c56-55b1-46e4-bc11-bb6580614ada" providerId="AD" clId="Web-{FD5DA27C-F4D3-4C4B-A9DF-203A1E218B41}" dt="2024-02-12T07:11:38.046" v="0" actId="20577"/>
      <pc:docMkLst>
        <pc:docMk/>
      </pc:docMkLst>
      <pc:sldChg chg="modSp">
        <pc:chgData name="Annika Wesbuer" userId="S::aw707065_fh-muenster.de#ext#@uniag1.onmicrosoft.com::f40c8c56-55b1-46e4-bc11-bb6580614ada" providerId="AD" clId="Web-{FD5DA27C-F4D3-4C4B-A9DF-203A1E218B41}" dt="2024-02-12T07:11:38.046" v="0" actId="20577"/>
        <pc:sldMkLst>
          <pc:docMk/>
          <pc:sldMk cId="30286005" sldId="4306"/>
        </pc:sldMkLst>
        <pc:spChg chg="mod">
          <ac:chgData name="Annika Wesbuer" userId="S::aw707065_fh-muenster.de#ext#@uniag1.onmicrosoft.com::f40c8c56-55b1-46e4-bc11-bb6580614ada" providerId="AD" clId="Web-{FD5DA27C-F4D3-4C4B-A9DF-203A1E218B41}" dt="2024-02-12T07:11:38.046" v="0" actId="20577"/>
          <ac:spMkLst>
            <pc:docMk/>
            <pc:sldMk cId="30286005" sldId="4306"/>
            <ac:spMk id="24" creationId="{5691577C-B257-3147-BB4B-29D2F40873A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5/8/2024</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821101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3276872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2987526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892735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59</a:t>
            </a:fld>
            <a:endParaRPr lang="en-US"/>
          </a:p>
        </p:txBody>
      </p:sp>
    </p:spTree>
    <p:extLst>
      <p:ext uri="{BB962C8B-B14F-4D97-AF65-F5344CB8AC3E}">
        <p14:creationId xmlns:p14="http://schemas.microsoft.com/office/powerpoint/2010/main" val="460464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755760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63901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271362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55936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44359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3506064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0">
                <a:srgbClr val="6A9D56"/>
              </a:gs>
              <a:gs pos="60540">
                <a:srgbClr val="2D8784"/>
              </a:gs>
              <a:gs pos="100000">
                <a:srgbClr val="263D9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Blockchain for Agri Edu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1000">
                <a:srgbClr val="2D8784"/>
              </a:gs>
              <a:gs pos="100000">
                <a:srgbClr val="263D94"/>
              </a:gs>
            </a:gsLst>
            <a:lin ang="5400000" scaled="0"/>
          </a:gradFill>
          <a:ln w="3060" cap="flat">
            <a:noFill/>
            <a:prstDash val="solid"/>
            <a:miter/>
          </a:ln>
        </p:spPr>
        <p:txBody>
          <a:bodyPr rtlCol="0" anchor="ct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5150436" cy="2757828"/>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262626"/>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62626"/>
          </a:solidFill>
          <a:ln w="3060" cap="flat">
            <a:noFill/>
            <a:prstDash val="solid"/>
            <a:miter/>
          </a:ln>
        </p:spPr>
        <p:txBody>
          <a:bodyPr rtlCol="0" anchor="ctr"/>
          <a:lstStyle/>
          <a:p>
            <a:endParaRPr lang="en-US"/>
          </a:p>
        </p:txBody>
      </p:sp>
      <p:grpSp>
        <p:nvGrpSpPr>
          <p:cNvPr id="2" name="Graphic 231">
            <a:extLst>
              <a:ext uri="{FF2B5EF4-FFF2-40B4-BE49-F238E27FC236}">
                <a16:creationId xmlns:a16="http://schemas.microsoft.com/office/drawing/2014/main" id="{F9A61FCD-7ABF-A2C5-8D0F-105F383B6658}"/>
              </a:ext>
            </a:extLst>
          </p:cNvPr>
          <p:cNvGrpSpPr/>
          <p:nvPr userDrawn="1"/>
        </p:nvGrpSpPr>
        <p:grpSpPr>
          <a:xfrm rot="10800000" flipH="1">
            <a:off x="10358238" y="644626"/>
            <a:ext cx="1803352" cy="2809693"/>
            <a:chOff x="12708052" y="5708395"/>
            <a:chExt cx="760809" cy="1185370"/>
          </a:xfrm>
          <a:solidFill>
            <a:schemeClr val="bg1">
              <a:alpha val="77011"/>
            </a:schemeClr>
          </a:solidFill>
        </p:grpSpPr>
        <p:sp>
          <p:nvSpPr>
            <p:cNvPr id="3" name="Freeform 2">
              <a:extLst>
                <a:ext uri="{FF2B5EF4-FFF2-40B4-BE49-F238E27FC236}">
                  <a16:creationId xmlns:a16="http://schemas.microsoft.com/office/drawing/2014/main" id="{F072C53B-E3D9-3C4A-3015-FE14997F707F}"/>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4CD2072F-F676-C615-D2A9-666CC081F022}"/>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FE8782BC-4075-FF38-6109-0E7D712B070A}"/>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1EB0DDA-0995-5E15-2606-0B0F8AFB05DD}"/>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9BFDA31-5844-B12A-3FA6-2BC31A95794D}"/>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843EB1-735D-C0A6-4C00-BF0F57932588}"/>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8411E35E-B846-40B2-9114-5685ACD56F6D}"/>
              </a:ext>
            </a:extLst>
          </p:cNvPr>
          <p:cNvSpPr txBox="1"/>
          <p:nvPr userDrawn="1"/>
        </p:nvSpPr>
        <p:spPr>
          <a:xfrm rot="16200000">
            <a:off x="10556168" y="4502514"/>
            <a:ext cx="2687307" cy="153888"/>
          </a:xfrm>
          <a:prstGeom prst="rect">
            <a:avLst/>
          </a:prstGeom>
          <a:noFill/>
        </p:spPr>
        <p:txBody>
          <a:bodyPr wrap="square" rtlCol="0">
            <a:spAutoFit/>
          </a:bodyPr>
          <a:lstStyle/>
          <a:p>
            <a:r>
              <a:rPr lang="en-US" sz="400" b="0" spc="300" dirty="0">
                <a:solidFill>
                  <a:schemeClr val="bg1"/>
                </a:solidFill>
              </a:rPr>
              <a:t>BLOCKCHAIN FOR AGRI FOOD EDU</a:t>
            </a:r>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1" y="2095553"/>
            <a:ext cx="4867011" cy="391318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grpSp>
        <p:nvGrpSpPr>
          <p:cNvPr id="3" name="Graphic 231">
            <a:extLst>
              <a:ext uri="{FF2B5EF4-FFF2-40B4-BE49-F238E27FC236}">
                <a16:creationId xmlns:a16="http://schemas.microsoft.com/office/drawing/2014/main" id="{97BCD7A9-92C6-4B4E-F88C-BD15F1BE4682}"/>
              </a:ext>
            </a:extLst>
          </p:cNvPr>
          <p:cNvGrpSpPr/>
          <p:nvPr userDrawn="1"/>
        </p:nvGrpSpPr>
        <p:grpSpPr>
          <a:xfrm flipH="1">
            <a:off x="0" y="148421"/>
            <a:ext cx="2360749" cy="3678139"/>
            <a:chOff x="12708052" y="5708395"/>
            <a:chExt cx="760809" cy="1185370"/>
          </a:xfrm>
          <a:gradFill>
            <a:gsLst>
              <a:gs pos="0">
                <a:srgbClr val="6A9D56"/>
              </a:gs>
              <a:gs pos="60540">
                <a:srgbClr val="2D8784"/>
              </a:gs>
              <a:gs pos="100000">
                <a:srgbClr val="263D94"/>
              </a:gs>
            </a:gsLst>
            <a:lin ang="5400000" scaled="0"/>
          </a:gradFill>
        </p:grpSpPr>
        <p:sp>
          <p:nvSpPr>
            <p:cNvPr id="4" name="Freeform 3">
              <a:extLst>
                <a:ext uri="{FF2B5EF4-FFF2-40B4-BE49-F238E27FC236}">
                  <a16:creationId xmlns:a16="http://schemas.microsoft.com/office/drawing/2014/main" id="{F36CF261-59A0-8031-A636-E1F55FC602CC}"/>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0CA36DAD-DB7D-A1B4-87EF-E6427A0066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DD5AE791-F8A3-CF91-A3C1-0C7B3B8D61CC}"/>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9803317-209A-DCB8-B45C-74ACFE60053D}"/>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77BE907-2925-E56E-6479-9F0591FF4B89}"/>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4701704-F437-4FDA-E111-3F1EF39D9E66}"/>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41" name="Picture 40">
            <a:extLst>
              <a:ext uri="{FF2B5EF4-FFF2-40B4-BE49-F238E27FC236}">
                <a16:creationId xmlns:a16="http://schemas.microsoft.com/office/drawing/2014/main" id="{49EE9C43-9867-A3B5-A453-577DEFA9E5B0}"/>
              </a:ext>
            </a:extLst>
          </p:cNvPr>
          <p:cNvPicPr>
            <a:picLocks noChangeAspect="1"/>
          </p:cNvPicPr>
          <p:nvPr userDrawn="1"/>
        </p:nvPicPr>
        <p:blipFill rotWithShape="1">
          <a:blip r:embed="rId2"/>
          <a:srcRect l="-18315" t="15976" r="29196" b="11083"/>
          <a:stretch/>
        </p:blipFill>
        <p:spPr>
          <a:xfrm flipH="1">
            <a:off x="0" y="1769732"/>
            <a:ext cx="8439100" cy="5375657"/>
          </a:xfrm>
          <a:prstGeom prst="rect">
            <a:avLst/>
          </a:prstGeom>
        </p:spPr>
      </p:pic>
      <p:sp>
        <p:nvSpPr>
          <p:cNvPr id="42" name="Picture Placeholder 17">
            <a:extLst>
              <a:ext uri="{FF2B5EF4-FFF2-40B4-BE49-F238E27FC236}">
                <a16:creationId xmlns:a16="http://schemas.microsoft.com/office/drawing/2014/main" id="{21DCC8D1-31AE-882B-4FDC-BE665FDFA4C4}"/>
              </a:ext>
            </a:extLst>
          </p:cNvPr>
          <p:cNvSpPr>
            <a:spLocks noGrp="1"/>
          </p:cNvSpPr>
          <p:nvPr>
            <p:ph type="pic" sz="quarter" idx="10"/>
          </p:nvPr>
        </p:nvSpPr>
        <p:spPr>
          <a:xfrm>
            <a:off x="0" y="199682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grpSp>
        <p:nvGrpSpPr>
          <p:cNvPr id="2" name="Graphic 231">
            <a:extLst>
              <a:ext uri="{FF2B5EF4-FFF2-40B4-BE49-F238E27FC236}">
                <a16:creationId xmlns:a16="http://schemas.microsoft.com/office/drawing/2014/main" id="{07DA9E81-3F73-477C-9886-D22091BCA19A}"/>
              </a:ext>
            </a:extLst>
          </p:cNvPr>
          <p:cNvGrpSpPr/>
          <p:nvPr userDrawn="1"/>
        </p:nvGrpSpPr>
        <p:grpSpPr>
          <a:xfrm rot="10800000" flipH="1">
            <a:off x="9804365" y="0"/>
            <a:ext cx="2360749" cy="3678139"/>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4ACA2033-E239-3954-BE41-5FBF56B71F34}"/>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8A1582B-C1EA-FF1F-4514-B8BC10586116}"/>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7428CD5-DEB8-A4F0-C6D3-0BE3AC2D7DF3}"/>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E253FC09-D26D-EC65-AA4E-562AC753DA4C}"/>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9A9EF7C-142A-D873-3EA3-1881763B16F4}"/>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14FA1D4-BB00-D715-95F5-6FDD353D2B9D}"/>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777306"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777306" y="1104337"/>
            <a:ext cx="7178174" cy="1031625"/>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1340" y="2978523"/>
            <a:ext cx="12339763"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0" scaled="0"/>
          </a:gra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215" name="Freeform 214">
            <a:extLst>
              <a:ext uri="{FF2B5EF4-FFF2-40B4-BE49-F238E27FC236}">
                <a16:creationId xmlns:a16="http://schemas.microsoft.com/office/drawing/2014/main" id="{2E9DC95E-90D5-1FEE-3EC9-C55B9D9EA105}"/>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02C4C43-E2F3-4195-2846-B5853A3AC1B3}"/>
              </a:ext>
            </a:extLst>
          </p:cNvPr>
          <p:cNvGrpSpPr/>
          <p:nvPr userDrawn="1"/>
        </p:nvGrpSpPr>
        <p:grpSpPr>
          <a:xfrm>
            <a:off x="9842233" y="3266018"/>
            <a:ext cx="2050690" cy="2000480"/>
            <a:chOff x="10968672" y="5214269"/>
            <a:chExt cx="1344930" cy="1312000"/>
          </a:xfrm>
        </p:grpSpPr>
        <p:grpSp>
          <p:nvGrpSpPr>
            <p:cNvPr id="3" name="Graphic 47">
              <a:extLst>
                <a:ext uri="{FF2B5EF4-FFF2-40B4-BE49-F238E27FC236}">
                  <a16:creationId xmlns:a16="http://schemas.microsoft.com/office/drawing/2014/main" id="{09BEE6B4-C4B9-4C2E-0A1C-2B997F062484}"/>
                </a:ext>
              </a:extLst>
            </p:cNvPr>
            <p:cNvGrpSpPr/>
            <p:nvPr/>
          </p:nvGrpSpPr>
          <p:grpSpPr>
            <a:xfrm>
              <a:off x="11799728" y="5338043"/>
              <a:ext cx="373379" cy="317050"/>
              <a:chOff x="11799728" y="5338043"/>
              <a:chExt cx="373379" cy="317050"/>
            </a:xfrm>
            <a:solidFill>
              <a:srgbClr val="FFFFFF"/>
            </a:solidFill>
          </p:grpSpPr>
          <p:sp>
            <p:nvSpPr>
              <p:cNvPr id="228" name="Freeform 227">
                <a:extLst>
                  <a:ext uri="{FF2B5EF4-FFF2-40B4-BE49-F238E27FC236}">
                    <a16:creationId xmlns:a16="http://schemas.microsoft.com/office/drawing/2014/main" id="{0BD3CCB5-0AC7-493D-B120-66F832609189}"/>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B199E997-4030-90C2-0355-13889510D123}"/>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3AC3CAA1-5763-50B0-EBEC-C7059CB820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4" name="Graphic 47">
              <a:extLst>
                <a:ext uri="{FF2B5EF4-FFF2-40B4-BE49-F238E27FC236}">
                  <a16:creationId xmlns:a16="http://schemas.microsoft.com/office/drawing/2014/main" id="{516AF814-7743-E57C-8BDE-4E7053F163E4}"/>
                </a:ext>
              </a:extLst>
            </p:cNvPr>
            <p:cNvGrpSpPr/>
            <p:nvPr/>
          </p:nvGrpSpPr>
          <p:grpSpPr>
            <a:xfrm>
              <a:off x="11553031" y="5790293"/>
              <a:ext cx="373379" cy="316098"/>
              <a:chOff x="11553031" y="5790293"/>
              <a:chExt cx="373379" cy="316098"/>
            </a:xfrm>
            <a:solidFill>
              <a:srgbClr val="FFFFFF"/>
            </a:solidFill>
          </p:grpSpPr>
          <p:sp>
            <p:nvSpPr>
              <p:cNvPr id="225" name="Freeform 224">
                <a:extLst>
                  <a:ext uri="{FF2B5EF4-FFF2-40B4-BE49-F238E27FC236}">
                    <a16:creationId xmlns:a16="http://schemas.microsoft.com/office/drawing/2014/main" id="{04A8BF0D-C753-7EBB-4B83-FC1E06A7882D}"/>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17495326-8C12-78A6-81F2-2905A731EA34}"/>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828DF4CA-4590-89B5-03E9-86C8A3BBA0C1}"/>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5" name="Graphic 47">
              <a:extLst>
                <a:ext uri="{FF2B5EF4-FFF2-40B4-BE49-F238E27FC236}">
                  <a16:creationId xmlns:a16="http://schemas.microsoft.com/office/drawing/2014/main" id="{96783D1D-1D50-AA3E-320C-9F38D365D4A3}"/>
                </a:ext>
              </a:extLst>
            </p:cNvPr>
            <p:cNvGrpSpPr/>
            <p:nvPr/>
          </p:nvGrpSpPr>
          <p:grpSpPr>
            <a:xfrm>
              <a:off x="12091193" y="5786484"/>
              <a:ext cx="221456" cy="316098"/>
              <a:chOff x="12091193" y="5786484"/>
              <a:chExt cx="221456" cy="316098"/>
            </a:xfrm>
            <a:solidFill>
              <a:srgbClr val="FFFFFF"/>
            </a:solidFill>
          </p:grpSpPr>
          <p:sp>
            <p:nvSpPr>
              <p:cNvPr id="222" name="Freeform 221">
                <a:extLst>
                  <a:ext uri="{FF2B5EF4-FFF2-40B4-BE49-F238E27FC236}">
                    <a16:creationId xmlns:a16="http://schemas.microsoft.com/office/drawing/2014/main" id="{8BE78026-46FD-6C9E-C392-A0F1386D0184}"/>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666D474-909F-3D85-4A06-CE3764D1122F}"/>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4E5B8810-B3FD-928D-E60C-6E4C2F7C98F5}"/>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6" name="Graphic 47">
              <a:extLst>
                <a:ext uri="{FF2B5EF4-FFF2-40B4-BE49-F238E27FC236}">
                  <a16:creationId xmlns:a16="http://schemas.microsoft.com/office/drawing/2014/main" id="{977CC410-B062-B3FB-6AA3-9F100AD5BE6B}"/>
                </a:ext>
              </a:extLst>
            </p:cNvPr>
            <p:cNvGrpSpPr/>
            <p:nvPr/>
          </p:nvGrpSpPr>
          <p:grpSpPr>
            <a:xfrm>
              <a:off x="11846163" y="6237782"/>
              <a:ext cx="371713" cy="288487"/>
              <a:chOff x="11846163" y="6237782"/>
              <a:chExt cx="371713" cy="288487"/>
            </a:xfrm>
            <a:solidFill>
              <a:srgbClr val="FFFFFF"/>
            </a:solidFill>
          </p:grpSpPr>
          <p:sp>
            <p:nvSpPr>
              <p:cNvPr id="219" name="Freeform 218">
                <a:extLst>
                  <a:ext uri="{FF2B5EF4-FFF2-40B4-BE49-F238E27FC236}">
                    <a16:creationId xmlns:a16="http://schemas.microsoft.com/office/drawing/2014/main" id="{044B5138-AA96-8852-5C07-781AAD3BA65E}"/>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C5E0CCA-E530-27C9-108F-B407E697697A}"/>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72BBB498-4F7F-E97B-F767-7A691D44B6C5}"/>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382BA1D-430B-954F-EA86-27E19C6803D0}"/>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FF23C03-9072-1745-EE83-966ABBAEDAAC}"/>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008859C-94E8-62B1-FD3A-402369741DDF}"/>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B93857E-2BA2-83DD-22D4-A4DBD7594828}"/>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76A669A-6A92-520F-6E9B-351840DFA141}"/>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8BA89E2-879F-2AC8-B8DB-A0E94E3BCC17}"/>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3" name="Graphic 47">
              <a:extLst>
                <a:ext uri="{FF2B5EF4-FFF2-40B4-BE49-F238E27FC236}">
                  <a16:creationId xmlns:a16="http://schemas.microsoft.com/office/drawing/2014/main" id="{F572D2FC-9CFD-8F75-A32D-E41EFEF11F76}"/>
                </a:ext>
              </a:extLst>
            </p:cNvPr>
            <p:cNvGrpSpPr/>
            <p:nvPr/>
          </p:nvGrpSpPr>
          <p:grpSpPr>
            <a:xfrm>
              <a:off x="10968672" y="5214269"/>
              <a:ext cx="912495" cy="1194891"/>
              <a:chOff x="10968672" y="5214269"/>
              <a:chExt cx="912495" cy="1194891"/>
            </a:xfrm>
            <a:solidFill>
              <a:srgbClr val="FFFFFF"/>
            </a:solidFill>
          </p:grpSpPr>
          <p:grpSp>
            <p:nvGrpSpPr>
              <p:cNvPr id="14" name="Graphic 47">
                <a:extLst>
                  <a:ext uri="{FF2B5EF4-FFF2-40B4-BE49-F238E27FC236}">
                    <a16:creationId xmlns:a16="http://schemas.microsoft.com/office/drawing/2014/main" id="{969FE252-5CE2-7A90-CC4B-2CC3D5F1D53A}"/>
                  </a:ext>
                </a:extLst>
              </p:cNvPr>
              <p:cNvGrpSpPr/>
              <p:nvPr/>
            </p:nvGrpSpPr>
            <p:grpSpPr>
              <a:xfrm>
                <a:off x="10968672" y="5789340"/>
                <a:ext cx="751522" cy="619820"/>
                <a:chOff x="10968672" y="5789340"/>
                <a:chExt cx="751522" cy="619820"/>
              </a:xfrm>
              <a:solidFill>
                <a:srgbClr val="FFFFFF"/>
              </a:solidFill>
            </p:grpSpPr>
            <p:sp>
              <p:nvSpPr>
                <p:cNvPr id="30" name="Freeform 29">
                  <a:extLst>
                    <a:ext uri="{FF2B5EF4-FFF2-40B4-BE49-F238E27FC236}">
                      <a16:creationId xmlns:a16="http://schemas.microsoft.com/office/drawing/2014/main" id="{E4E6D9B1-BF6F-38C5-4111-C074BADD5518}"/>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EF8518B8-B83E-B47E-AF1C-017EB72D4813}"/>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E2349AC-2AE8-5171-A94C-55B492FFEB91}"/>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54A35F4-93FC-302E-111E-29422DCEEEAD}"/>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1CF371A2-427A-47F3-3E2B-5363F6CA2E5F}"/>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C1046708-3FEA-DF77-8CB7-D33E4A2A234B}"/>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452F48D3-FFF6-DECC-0E35-E324096A1A07}"/>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1023ED4-2737-EBDA-405E-9C5D042F9340}"/>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6EC6D811-DBB1-800F-5373-822A95C8331C}"/>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7BE622B3-1BDC-7861-D000-9A72B686E532}"/>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2EA64179-F65F-6E00-C5C4-864E1306018F}"/>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15" name="Graphic 47">
                <a:extLst>
                  <a:ext uri="{FF2B5EF4-FFF2-40B4-BE49-F238E27FC236}">
                    <a16:creationId xmlns:a16="http://schemas.microsoft.com/office/drawing/2014/main" id="{B0F71D52-6376-575C-0948-FF802DC50D00}"/>
                  </a:ext>
                </a:extLst>
              </p:cNvPr>
              <p:cNvGrpSpPr/>
              <p:nvPr/>
            </p:nvGrpSpPr>
            <p:grpSpPr>
              <a:xfrm>
                <a:off x="10976292" y="5214269"/>
                <a:ext cx="904875" cy="408452"/>
                <a:chOff x="10976292" y="5214269"/>
                <a:chExt cx="904875" cy="408452"/>
              </a:xfrm>
              <a:solidFill>
                <a:srgbClr val="FFFFFF"/>
              </a:solidFill>
            </p:grpSpPr>
            <p:sp>
              <p:nvSpPr>
                <p:cNvPr id="20" name="Freeform 19">
                  <a:extLst>
                    <a:ext uri="{FF2B5EF4-FFF2-40B4-BE49-F238E27FC236}">
                      <a16:creationId xmlns:a16="http://schemas.microsoft.com/office/drawing/2014/main" id="{D7E30446-4FEE-A671-DE15-0DB2D7AD4E5C}"/>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DDB1232-DF6E-F524-233D-6AAAE3FEB36D}"/>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11CD762-A1B8-93A9-3928-1E125CC9A369}"/>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C479004-5867-5619-A82D-1C05BAC5925B}"/>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09EFF40-56B2-02A2-CDB9-C9B5C42025F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3940171-5BDA-1285-EDE8-8152F75252E0}"/>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F064738-5B7F-E5DD-9DCE-481F5B0AC97A}"/>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3ABBCC1C-2EC7-F7D0-AADC-9E9E7E6020FD}"/>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E6748CA-7A6A-7FC9-AC21-7CBAA35DFD83}"/>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CC3881C-1EAB-CABA-203B-467E2EEE7F03}"/>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16" name="Graphic 47">
                <a:extLst>
                  <a:ext uri="{FF2B5EF4-FFF2-40B4-BE49-F238E27FC236}">
                    <a16:creationId xmlns:a16="http://schemas.microsoft.com/office/drawing/2014/main" id="{045814BA-B3CE-2582-93E6-8055C007C6CB}"/>
                  </a:ext>
                </a:extLst>
              </p:cNvPr>
              <p:cNvGrpSpPr/>
              <p:nvPr/>
            </p:nvGrpSpPr>
            <p:grpSpPr>
              <a:xfrm>
                <a:off x="11013440" y="5670327"/>
                <a:ext cx="207644" cy="85689"/>
                <a:chOff x="11013440" y="5670327"/>
                <a:chExt cx="207644" cy="85689"/>
              </a:xfrm>
              <a:solidFill>
                <a:srgbClr val="FFFFFF"/>
              </a:solidFill>
            </p:grpSpPr>
            <p:sp>
              <p:nvSpPr>
                <p:cNvPr id="17" name="Freeform 16">
                  <a:extLst>
                    <a:ext uri="{FF2B5EF4-FFF2-40B4-BE49-F238E27FC236}">
                      <a16:creationId xmlns:a16="http://schemas.microsoft.com/office/drawing/2014/main" id="{CDC99A9A-CFDA-01E8-0CD4-1C1C2B40DF73}"/>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B6E8D18-C36F-7602-32B3-F98A79CC5AB2}"/>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41B06D7-F6D8-69B5-2D0C-4123036C0868}"/>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grpSp>
        <p:nvGrpSpPr>
          <p:cNvPr id="231" name="Graphic 231">
            <a:extLst>
              <a:ext uri="{FF2B5EF4-FFF2-40B4-BE49-F238E27FC236}">
                <a16:creationId xmlns:a16="http://schemas.microsoft.com/office/drawing/2014/main" id="{004EDCC2-EBAA-2EED-9D23-7B2F131E6CBD}"/>
              </a:ext>
            </a:extLst>
          </p:cNvPr>
          <p:cNvGrpSpPr/>
          <p:nvPr userDrawn="1"/>
        </p:nvGrpSpPr>
        <p:grpSpPr>
          <a:xfrm rot="5400000" flipH="1">
            <a:off x="627355" y="-645895"/>
            <a:ext cx="2360749" cy="3678139"/>
            <a:chOff x="12708052" y="5708395"/>
            <a:chExt cx="760809" cy="1185370"/>
          </a:xfrm>
          <a:gradFill>
            <a:gsLst>
              <a:gs pos="0">
                <a:srgbClr val="6A9D56"/>
              </a:gs>
              <a:gs pos="60540">
                <a:srgbClr val="2D8784"/>
              </a:gs>
              <a:gs pos="100000">
                <a:srgbClr val="263D94"/>
              </a:gs>
            </a:gsLst>
            <a:lin ang="5400000" scaled="0"/>
          </a:gradFill>
        </p:grpSpPr>
        <p:sp>
          <p:nvSpPr>
            <p:cNvPr id="232" name="Freeform 231">
              <a:extLst>
                <a:ext uri="{FF2B5EF4-FFF2-40B4-BE49-F238E27FC236}">
                  <a16:creationId xmlns:a16="http://schemas.microsoft.com/office/drawing/2014/main" id="{D73D051A-23DF-8AA5-6B75-EC49B09EC002}"/>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643F9367-528C-2394-FA34-AA9CD89DBA58}"/>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5DA19A0F-6C29-D602-553C-13BED9DEDBE7}"/>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85098B9-5B33-EB13-0B1E-87AECA466F43}"/>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2D106A07-8D07-7300-31FA-DD06AF358CE7}"/>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D5D772FA-6934-556F-63D5-30066DE1542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238" name="Text Placeholder 23">
            <a:extLst>
              <a:ext uri="{FF2B5EF4-FFF2-40B4-BE49-F238E27FC236}">
                <a16:creationId xmlns:a16="http://schemas.microsoft.com/office/drawing/2014/main" id="{07D2543B-9BDF-519F-6012-5E34384541F6}"/>
              </a:ext>
            </a:extLst>
          </p:cNvPr>
          <p:cNvSpPr>
            <a:spLocks noGrp="1"/>
          </p:cNvSpPr>
          <p:nvPr>
            <p:ph type="body" sz="quarter" idx="21" hasCustomPrompt="1"/>
          </p:nvPr>
        </p:nvSpPr>
        <p:spPr>
          <a:xfrm>
            <a:off x="8482130" y="1267137"/>
            <a:ext cx="3195485" cy="837258"/>
          </a:xfrm>
          <a:prstGeom prst="rect">
            <a:avLst/>
          </a:prstGeom>
        </p:spPr>
        <p:txBody>
          <a:bodyPr anchor="ctr">
            <a:normAutofit/>
          </a:bodyPr>
          <a:lstStyle>
            <a:lvl1pPr marL="0" indent="0" algn="r">
              <a:buNone/>
              <a:defRPr sz="3000" b="0" baseline="0">
                <a:solidFill>
                  <a:srgbClr val="262626"/>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04" name="Freeform 203">
            <a:extLst>
              <a:ext uri="{FF2B5EF4-FFF2-40B4-BE49-F238E27FC236}">
                <a16:creationId xmlns:a16="http://schemas.microsoft.com/office/drawing/2014/main" id="{92008537-0EC7-43D0-263F-F065A14D8E63}"/>
              </a:ext>
            </a:extLst>
          </p:cNvPr>
          <p:cNvSpPr>
            <a:spLocks noGrp="1"/>
          </p:cNvSpPr>
          <p:nvPr>
            <p:ph type="pic" sz="quarter" idx="44" hasCustomPrompt="1"/>
          </p:nvPr>
        </p:nvSpPr>
        <p:spPr>
          <a:xfrm>
            <a:off x="487463" y="656405"/>
            <a:ext cx="11318019" cy="3936378"/>
          </a:xfrm>
          <a:custGeom>
            <a:avLst/>
            <a:gdLst>
              <a:gd name="connsiteX0" fmla="*/ 0 w 11318019"/>
              <a:gd name="connsiteY0" fmla="*/ 0 h 3936378"/>
              <a:gd name="connsiteX1" fmla="*/ 8099283 w 11318019"/>
              <a:gd name="connsiteY1" fmla="*/ 0 h 3936378"/>
              <a:gd name="connsiteX2" fmla="*/ 8099283 w 11318019"/>
              <a:gd name="connsiteY2" fmla="*/ 2006118 h 3936378"/>
              <a:gd name="connsiteX3" fmla="*/ 10752692 w 11318019"/>
              <a:gd name="connsiteY3" fmla="*/ 2006118 h 3936378"/>
              <a:gd name="connsiteX4" fmla="*/ 10752692 w 11318019"/>
              <a:gd name="connsiteY4" fmla="*/ 0 h 3936378"/>
              <a:gd name="connsiteX5" fmla="*/ 11318019 w 11318019"/>
              <a:gd name="connsiteY5" fmla="*/ 0 h 3936378"/>
              <a:gd name="connsiteX6" fmla="*/ 11318019 w 11318019"/>
              <a:gd name="connsiteY6" fmla="*/ 3936378 h 3936378"/>
              <a:gd name="connsiteX7" fmla="*/ 0 w 11318019"/>
              <a:gd name="connsiteY7" fmla="*/ 3936378 h 393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18019" h="3936378">
                <a:moveTo>
                  <a:pt x="0" y="0"/>
                </a:moveTo>
                <a:lnTo>
                  <a:pt x="8099283" y="0"/>
                </a:lnTo>
                <a:lnTo>
                  <a:pt x="8099283" y="2006118"/>
                </a:lnTo>
                <a:lnTo>
                  <a:pt x="10752692" y="2006118"/>
                </a:lnTo>
                <a:lnTo>
                  <a:pt x="10752692" y="0"/>
                </a:lnTo>
                <a:lnTo>
                  <a:pt x="11318019" y="0"/>
                </a:lnTo>
                <a:lnTo>
                  <a:pt x="11318019" y="3936378"/>
                </a:lnTo>
                <a:lnTo>
                  <a:pt x="0" y="3936378"/>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05" name="Freeform 204">
            <a:extLst>
              <a:ext uri="{FF2B5EF4-FFF2-40B4-BE49-F238E27FC236}">
                <a16:creationId xmlns:a16="http://schemas.microsoft.com/office/drawing/2014/main" id="{669BBDA4-4032-5623-1217-02BB7DEE19B7}"/>
              </a:ext>
            </a:extLst>
          </p:cNvPr>
          <p:cNvSpPr/>
          <p:nvPr userDrawn="1"/>
        </p:nvSpPr>
        <p:spPr>
          <a:xfrm>
            <a:off x="8586746" y="0"/>
            <a:ext cx="2653409" cy="2662521"/>
          </a:xfrm>
          <a:custGeom>
            <a:avLst/>
            <a:gdLst>
              <a:gd name="connsiteX0" fmla="*/ 0 w 1483995"/>
              <a:gd name="connsiteY0" fmla="*/ 0 h 1489091"/>
              <a:gd name="connsiteX1" fmla="*/ 1483995 w 1483995"/>
              <a:gd name="connsiteY1" fmla="*/ 0 h 1489091"/>
              <a:gd name="connsiteX2" fmla="*/ 1483995 w 1483995"/>
              <a:gd name="connsiteY2" fmla="*/ 1489092 h 1489091"/>
              <a:gd name="connsiteX3" fmla="*/ 0 w 1483995"/>
              <a:gd name="connsiteY3" fmla="*/ 1489092 h 1489091"/>
            </a:gdLst>
            <a:ahLst/>
            <a:cxnLst>
              <a:cxn ang="0">
                <a:pos x="connsiteX0" y="connsiteY0"/>
              </a:cxn>
              <a:cxn ang="0">
                <a:pos x="connsiteX1" y="connsiteY1"/>
              </a:cxn>
              <a:cxn ang="0">
                <a:pos x="connsiteX2" y="connsiteY2"/>
              </a:cxn>
              <a:cxn ang="0">
                <a:pos x="connsiteX3" y="connsiteY3"/>
              </a:cxn>
            </a:cxnLst>
            <a:rect l="l" t="t" r="r" b="b"/>
            <a:pathLst>
              <a:path w="1483995" h="1489091">
                <a:moveTo>
                  <a:pt x="0" y="0"/>
                </a:moveTo>
                <a:lnTo>
                  <a:pt x="1483995" y="0"/>
                </a:lnTo>
                <a:lnTo>
                  <a:pt x="1483995" y="1489092"/>
                </a:lnTo>
                <a:lnTo>
                  <a:pt x="0" y="1489092"/>
                </a:lnTo>
                <a:close/>
              </a:path>
            </a:pathLst>
          </a:custGeom>
          <a:gradFill>
            <a:gsLst>
              <a:gs pos="0">
                <a:srgbClr val="6A9D56"/>
              </a:gs>
              <a:gs pos="60540">
                <a:srgbClr val="2D8784"/>
              </a:gs>
              <a:gs pos="100000">
                <a:srgbClr val="263D94"/>
              </a:gs>
            </a:gsLst>
            <a:lin ang="0" scaled="1"/>
          </a:gradFill>
          <a:ln w="9525"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005AC5DC-E49F-D276-6C25-005747533247}"/>
              </a:ext>
            </a:extLst>
          </p:cNvPr>
          <p:cNvGrpSpPr/>
          <p:nvPr userDrawn="1"/>
        </p:nvGrpSpPr>
        <p:grpSpPr>
          <a:xfrm>
            <a:off x="9180753" y="412591"/>
            <a:ext cx="2050690" cy="2000480"/>
            <a:chOff x="10968672" y="5214269"/>
            <a:chExt cx="1344930" cy="1312000"/>
          </a:xfrm>
        </p:grpSpPr>
        <p:grpSp>
          <p:nvGrpSpPr>
            <p:cNvPr id="4" name="Graphic 47">
              <a:extLst>
                <a:ext uri="{FF2B5EF4-FFF2-40B4-BE49-F238E27FC236}">
                  <a16:creationId xmlns:a16="http://schemas.microsoft.com/office/drawing/2014/main" id="{893FBB07-50DE-8ECB-9F70-20313B72EAC4}"/>
                </a:ext>
              </a:extLst>
            </p:cNvPr>
            <p:cNvGrpSpPr/>
            <p:nvPr/>
          </p:nvGrpSpPr>
          <p:grpSpPr>
            <a:xfrm>
              <a:off x="11799728" y="5338043"/>
              <a:ext cx="373379" cy="317050"/>
              <a:chOff x="11799728" y="5338043"/>
              <a:chExt cx="373379" cy="317050"/>
            </a:xfrm>
            <a:solidFill>
              <a:srgbClr val="FFFFFF"/>
            </a:solidFill>
          </p:grpSpPr>
          <p:sp>
            <p:nvSpPr>
              <p:cNvPr id="195" name="Freeform 194">
                <a:extLst>
                  <a:ext uri="{FF2B5EF4-FFF2-40B4-BE49-F238E27FC236}">
                    <a16:creationId xmlns:a16="http://schemas.microsoft.com/office/drawing/2014/main" id="{4FB9DB29-A308-CBDC-66A0-AF5767467B60}"/>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4BC7A048-D4B5-3723-0DD3-4F4C82326B40}"/>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0A0D4D68-BC9B-CB30-1C64-18D448E98D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5" name="Graphic 47">
              <a:extLst>
                <a:ext uri="{FF2B5EF4-FFF2-40B4-BE49-F238E27FC236}">
                  <a16:creationId xmlns:a16="http://schemas.microsoft.com/office/drawing/2014/main" id="{574E034F-FD59-539B-1FC1-D98FD380ABB6}"/>
                </a:ext>
              </a:extLst>
            </p:cNvPr>
            <p:cNvGrpSpPr/>
            <p:nvPr/>
          </p:nvGrpSpPr>
          <p:grpSpPr>
            <a:xfrm>
              <a:off x="11553031" y="5790293"/>
              <a:ext cx="373379" cy="316098"/>
              <a:chOff x="11553031" y="5790293"/>
              <a:chExt cx="373379" cy="316098"/>
            </a:xfrm>
            <a:solidFill>
              <a:srgbClr val="FFFFFF"/>
            </a:solidFill>
          </p:grpSpPr>
          <p:sp>
            <p:nvSpPr>
              <p:cNvPr id="192" name="Freeform 191">
                <a:extLst>
                  <a:ext uri="{FF2B5EF4-FFF2-40B4-BE49-F238E27FC236}">
                    <a16:creationId xmlns:a16="http://schemas.microsoft.com/office/drawing/2014/main" id="{7CB13D77-5883-4886-F571-A32E173A367E}"/>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AA104BB0-9A6D-F521-C235-5930B1562988}"/>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0B86A6A6-F009-9E27-2777-8005B6C77C93}"/>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6" name="Graphic 47">
              <a:extLst>
                <a:ext uri="{FF2B5EF4-FFF2-40B4-BE49-F238E27FC236}">
                  <a16:creationId xmlns:a16="http://schemas.microsoft.com/office/drawing/2014/main" id="{23D4083F-4E5D-732F-36B5-8AD92B05B845}"/>
                </a:ext>
              </a:extLst>
            </p:cNvPr>
            <p:cNvGrpSpPr/>
            <p:nvPr/>
          </p:nvGrpSpPr>
          <p:grpSpPr>
            <a:xfrm>
              <a:off x="12091193" y="5786484"/>
              <a:ext cx="221456" cy="316098"/>
              <a:chOff x="12091193" y="5786484"/>
              <a:chExt cx="221456" cy="316098"/>
            </a:xfrm>
            <a:solidFill>
              <a:srgbClr val="FFFFFF"/>
            </a:solidFill>
          </p:grpSpPr>
          <p:sp>
            <p:nvSpPr>
              <p:cNvPr id="189" name="Freeform 188">
                <a:extLst>
                  <a:ext uri="{FF2B5EF4-FFF2-40B4-BE49-F238E27FC236}">
                    <a16:creationId xmlns:a16="http://schemas.microsoft.com/office/drawing/2014/main" id="{FA9DE0F0-4A2E-51AB-0894-9EE79698DD0F}"/>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F807E8D8-E55B-685D-5066-4FE28A5199DA}"/>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97BEA615-C263-AF69-12D9-1977335E333E}"/>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7" name="Graphic 47">
              <a:extLst>
                <a:ext uri="{FF2B5EF4-FFF2-40B4-BE49-F238E27FC236}">
                  <a16:creationId xmlns:a16="http://schemas.microsoft.com/office/drawing/2014/main" id="{92775C00-C3DB-8196-B34B-927D6ADB54AE}"/>
                </a:ext>
              </a:extLst>
            </p:cNvPr>
            <p:cNvGrpSpPr/>
            <p:nvPr/>
          </p:nvGrpSpPr>
          <p:grpSpPr>
            <a:xfrm>
              <a:off x="11846163" y="6237782"/>
              <a:ext cx="371713" cy="288487"/>
              <a:chOff x="11846163" y="6237782"/>
              <a:chExt cx="371713" cy="288487"/>
            </a:xfrm>
            <a:solidFill>
              <a:srgbClr val="FFFFFF"/>
            </a:solidFill>
          </p:grpSpPr>
          <p:sp>
            <p:nvSpPr>
              <p:cNvPr id="186" name="Freeform 185">
                <a:extLst>
                  <a:ext uri="{FF2B5EF4-FFF2-40B4-BE49-F238E27FC236}">
                    <a16:creationId xmlns:a16="http://schemas.microsoft.com/office/drawing/2014/main" id="{7CEF91C1-E03A-AE6C-01D6-9A0290E77F90}"/>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1BC6C3B-3BE4-7118-1B07-AB845988B45B}"/>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2DEA59D4-C5D5-E737-DA72-A9373C5B1510}"/>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8" name="Freeform 7">
              <a:extLst>
                <a:ext uri="{FF2B5EF4-FFF2-40B4-BE49-F238E27FC236}">
                  <a16:creationId xmlns:a16="http://schemas.microsoft.com/office/drawing/2014/main" id="{0F062FE7-538B-E39B-DBBF-D9F159AE06BE}"/>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F7CE617-BED4-66B1-08C1-19DE148A32B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2140F6B-DFA3-EFD1-5423-90AEF3BBB03A}"/>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33B67B5-B8AD-5BEA-D6E7-4CAF61F350AA}"/>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1DA1CD-6186-7CD1-762C-2F94D885D1EE}"/>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BD56224-8185-F800-5D98-F79C36122A84}"/>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4" name="Graphic 47">
              <a:extLst>
                <a:ext uri="{FF2B5EF4-FFF2-40B4-BE49-F238E27FC236}">
                  <a16:creationId xmlns:a16="http://schemas.microsoft.com/office/drawing/2014/main" id="{8D6712AB-B559-B023-1F10-289E693D25FE}"/>
                </a:ext>
              </a:extLst>
            </p:cNvPr>
            <p:cNvGrpSpPr/>
            <p:nvPr/>
          </p:nvGrpSpPr>
          <p:grpSpPr>
            <a:xfrm>
              <a:off x="10968672" y="5214269"/>
              <a:ext cx="912495" cy="1194891"/>
              <a:chOff x="10968672" y="5214269"/>
              <a:chExt cx="912495" cy="1194891"/>
            </a:xfrm>
            <a:solidFill>
              <a:srgbClr val="FFFFFF"/>
            </a:solidFill>
          </p:grpSpPr>
          <p:grpSp>
            <p:nvGrpSpPr>
              <p:cNvPr id="15" name="Graphic 47">
                <a:extLst>
                  <a:ext uri="{FF2B5EF4-FFF2-40B4-BE49-F238E27FC236}">
                    <a16:creationId xmlns:a16="http://schemas.microsoft.com/office/drawing/2014/main" id="{FE070AB9-028B-FBEF-FBF7-D65B104FD198}"/>
                  </a:ext>
                </a:extLst>
              </p:cNvPr>
              <p:cNvGrpSpPr/>
              <p:nvPr/>
            </p:nvGrpSpPr>
            <p:grpSpPr>
              <a:xfrm>
                <a:off x="10968672" y="5789340"/>
                <a:ext cx="751522" cy="619820"/>
                <a:chOff x="10968672" y="5789340"/>
                <a:chExt cx="751522" cy="619820"/>
              </a:xfrm>
              <a:solidFill>
                <a:srgbClr val="FFFFFF"/>
              </a:solidFill>
            </p:grpSpPr>
            <p:sp>
              <p:nvSpPr>
                <p:cNvPr id="175" name="Freeform 174">
                  <a:extLst>
                    <a:ext uri="{FF2B5EF4-FFF2-40B4-BE49-F238E27FC236}">
                      <a16:creationId xmlns:a16="http://schemas.microsoft.com/office/drawing/2014/main" id="{A8DCB712-19CE-4D40-68D0-443F637DB353}"/>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871161D3-598E-260E-B7E2-5F605A39FC8C}"/>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3001EE7E-08C5-4E54-8AC7-0FB5B82E0192}"/>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DE5CFEA2-0DBA-7B32-B22A-71FE6EC0CFC3}"/>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762E4429-085D-6291-9250-795C2F77E95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86208DB4-049F-300B-2910-F2EE7C7C1192}"/>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C8828254-0383-7640-30E6-26907B30F60C}"/>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8640FB5F-2D24-0E45-EBED-0CF82094BD34}"/>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EBD0D415-7522-D9BD-257F-07DACE37F680}"/>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239F06AA-3B86-0D88-2AF7-E6C79F973344}"/>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9E69E5E4-04A2-8538-F4AD-EC7EABFA9B2B}"/>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17" name="Graphic 47">
                <a:extLst>
                  <a:ext uri="{FF2B5EF4-FFF2-40B4-BE49-F238E27FC236}">
                    <a16:creationId xmlns:a16="http://schemas.microsoft.com/office/drawing/2014/main" id="{6F0CE7EB-260B-AED0-7ECB-0D4111FDB8BE}"/>
                  </a:ext>
                </a:extLst>
              </p:cNvPr>
              <p:cNvGrpSpPr/>
              <p:nvPr/>
            </p:nvGrpSpPr>
            <p:grpSpPr>
              <a:xfrm>
                <a:off x="10976292" y="5214269"/>
                <a:ext cx="904875" cy="408452"/>
                <a:chOff x="10976292" y="5214269"/>
                <a:chExt cx="904875" cy="408452"/>
              </a:xfrm>
              <a:solidFill>
                <a:srgbClr val="FFFFFF"/>
              </a:solidFill>
            </p:grpSpPr>
            <p:sp>
              <p:nvSpPr>
                <p:cNvPr id="161" name="Freeform 160">
                  <a:extLst>
                    <a:ext uri="{FF2B5EF4-FFF2-40B4-BE49-F238E27FC236}">
                      <a16:creationId xmlns:a16="http://schemas.microsoft.com/office/drawing/2014/main" id="{0922034D-04F9-9E4E-66FA-10EF7CF0286B}"/>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DAAF524A-5DDB-1879-C10D-5EDA6B9E76D2}"/>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EF406C6D-8A8A-6BC2-EC3D-02505B9F9D55}"/>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218AA75D-B1F0-C675-17CB-A05E88DC15FC}"/>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F90E105-AC27-D620-132B-7ECE8689187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E0FB056C-A7B3-4416-E68A-B8BCC51A4BB7}"/>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0734F01E-02F9-2649-01A4-47FDF6E16AE4}"/>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C9C948E3-EA5F-0E19-4A8C-929C0F9C6727}"/>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B11006F7-1969-34A2-21F5-42AA5E72590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2536366E-3B53-47B6-4D89-77D2A09A9E96}"/>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18" name="Graphic 47">
                <a:extLst>
                  <a:ext uri="{FF2B5EF4-FFF2-40B4-BE49-F238E27FC236}">
                    <a16:creationId xmlns:a16="http://schemas.microsoft.com/office/drawing/2014/main" id="{F189C371-8945-6FED-A350-9BD7D700359A}"/>
                  </a:ext>
                </a:extLst>
              </p:cNvPr>
              <p:cNvGrpSpPr/>
              <p:nvPr/>
            </p:nvGrpSpPr>
            <p:grpSpPr>
              <a:xfrm>
                <a:off x="11013440" y="5670327"/>
                <a:ext cx="207644" cy="85689"/>
                <a:chOff x="11013440" y="5670327"/>
                <a:chExt cx="207644" cy="85689"/>
              </a:xfrm>
              <a:solidFill>
                <a:srgbClr val="FFFFFF"/>
              </a:solidFill>
            </p:grpSpPr>
            <p:sp>
              <p:nvSpPr>
                <p:cNvPr id="19" name="Freeform 18">
                  <a:extLst>
                    <a:ext uri="{FF2B5EF4-FFF2-40B4-BE49-F238E27FC236}">
                      <a16:creationId xmlns:a16="http://schemas.microsoft.com/office/drawing/2014/main" id="{B8C3DD5D-5DD1-1AE2-3277-133F32140457}"/>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E4CC3600-FB08-6DD3-EB8F-B241FB07DCA0}"/>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1CD92339-1DB4-A4E5-751B-5D49EA44F48D}"/>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sp>
        <p:nvSpPr>
          <p:cNvPr id="200" name="Text Placeholder 32">
            <a:extLst>
              <a:ext uri="{FF2B5EF4-FFF2-40B4-BE49-F238E27FC236}">
                <a16:creationId xmlns:a16="http://schemas.microsoft.com/office/drawing/2014/main" id="{F051E687-1A34-CAAD-989D-122ABB88D2EE}"/>
              </a:ext>
            </a:extLst>
          </p:cNvPr>
          <p:cNvSpPr>
            <a:spLocks noGrp="1"/>
          </p:cNvSpPr>
          <p:nvPr>
            <p:ph type="body" sz="quarter" idx="19" hasCustomPrompt="1"/>
          </p:nvPr>
        </p:nvSpPr>
        <p:spPr>
          <a:xfrm>
            <a:off x="926524" y="4210794"/>
            <a:ext cx="3335229" cy="756631"/>
          </a:xfrm>
          <a:prstGeom prst="rect">
            <a:avLst/>
          </a:prstGeom>
          <a:gradFill>
            <a:gsLst>
              <a:gs pos="0">
                <a:srgbClr val="6A9D56"/>
              </a:gs>
              <a:gs pos="56000">
                <a:srgbClr val="2D8784"/>
              </a:gs>
              <a:gs pos="100000">
                <a:srgbClr val="263D94"/>
              </a:gs>
            </a:gsLst>
            <a:lin ang="0" scaled="0"/>
          </a:gradFill>
        </p:spPr>
        <p:txBody>
          <a:bodyPr anchor="ctr">
            <a:noAutofit/>
          </a:bodyPr>
          <a:lstStyle>
            <a:lvl1pPr marL="0" indent="0" algn="l">
              <a:lnSpc>
                <a:spcPct val="100000"/>
              </a:lnSpc>
              <a:spcBef>
                <a:spcPts val="0"/>
              </a:spcBef>
              <a:buNone/>
              <a:defRPr sz="39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02" name="Text Placeholder 32">
            <a:extLst>
              <a:ext uri="{FF2B5EF4-FFF2-40B4-BE49-F238E27FC236}">
                <a16:creationId xmlns:a16="http://schemas.microsoft.com/office/drawing/2014/main" id="{F961FD57-F4AF-47CF-D2F7-BF7FB3131E95}"/>
              </a:ext>
            </a:extLst>
          </p:cNvPr>
          <p:cNvSpPr>
            <a:spLocks noGrp="1"/>
          </p:cNvSpPr>
          <p:nvPr>
            <p:ph type="body" sz="quarter" idx="21" hasCustomPrompt="1"/>
          </p:nvPr>
        </p:nvSpPr>
        <p:spPr>
          <a:xfrm>
            <a:off x="883983" y="5335740"/>
            <a:ext cx="3629734" cy="1038225"/>
          </a:xfrm>
          <a:prstGeom prst="rect">
            <a:avLst/>
          </a:prstGeom>
        </p:spPr>
        <p:txBody>
          <a:bodyPr>
            <a:noAutofit/>
          </a:bodyPr>
          <a:lstStyle>
            <a:lvl1pPr marL="0" indent="0">
              <a:lnSpc>
                <a:spcPts val="3120"/>
              </a:lnSpc>
              <a:spcBef>
                <a:spcPts val="0"/>
              </a:spcBef>
              <a:buNone/>
              <a:defRPr sz="3900" b="1" i="0">
                <a:solidFill>
                  <a:srgbClr val="2626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Blockchain for Agri Food Edu</a:t>
            </a:r>
            <a:endParaRPr lang="en-US" dirty="0"/>
          </a:p>
        </p:txBody>
      </p:sp>
    </p:spTree>
    <p:extLst>
      <p:ext uri="{BB962C8B-B14F-4D97-AF65-F5344CB8AC3E}">
        <p14:creationId xmlns:p14="http://schemas.microsoft.com/office/powerpoint/2010/main" val="4247298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2643669" y="1937363"/>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3478966" y="19373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2643669" y="2649153"/>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3478966" y="264915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2643669" y="3360940"/>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3478966" y="336094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2643669" y="4072732"/>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3478966" y="4072732"/>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2643669" y="4767585"/>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3478966" y="4767585"/>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959545" y="5843126"/>
            <a:ext cx="5457798"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05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19"/>
            <a:ext cx="2185652" cy="6852379"/>
          </a:xfrm>
          <a:prstGeom prst="rect">
            <a:avLst/>
          </a:prstGeom>
          <a:gradFill>
            <a:gsLst>
              <a:gs pos="0">
                <a:srgbClr val="6A9D56"/>
              </a:gs>
              <a:gs pos="60540">
                <a:srgbClr val="2D8784"/>
              </a:gs>
              <a:gs pos="100000">
                <a:srgbClr val="263D9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2654199" y="734017"/>
            <a:ext cx="5041923" cy="720752"/>
          </a:xfrm>
          <a:prstGeom prst="rect">
            <a:avLst/>
          </a:prstGeom>
          <a:noFill/>
        </p:spPr>
        <p:txBody>
          <a:bodyPr anchor="ctr">
            <a:noAutofit/>
          </a:bodyPr>
          <a:lstStyle>
            <a:lvl1pPr marL="0" indent="0" algn="l">
              <a:buNone/>
              <a:defRPr sz="3600" b="1" i="0">
                <a:solidFill>
                  <a:srgbClr val="262626"/>
                </a:solidFill>
                <a:latin typeface="+mn-lt"/>
              </a:defRPr>
            </a:lvl1pPr>
          </a:lstStyle>
          <a:p>
            <a:pPr lvl="0"/>
            <a:r>
              <a:rPr lang="en-US" dirty="0"/>
              <a:t>TABLE OF CONTENTS</a:t>
            </a:r>
          </a:p>
        </p:txBody>
      </p:sp>
      <p:grpSp>
        <p:nvGrpSpPr>
          <p:cNvPr id="2" name="Group 1">
            <a:extLst>
              <a:ext uri="{FF2B5EF4-FFF2-40B4-BE49-F238E27FC236}">
                <a16:creationId xmlns:a16="http://schemas.microsoft.com/office/drawing/2014/main" id="{DD16246E-EAF0-2591-C676-C0CDCD9AA862}"/>
              </a:ext>
            </a:extLst>
          </p:cNvPr>
          <p:cNvGrpSpPr/>
          <p:nvPr userDrawn="1"/>
        </p:nvGrpSpPr>
        <p:grpSpPr>
          <a:xfrm>
            <a:off x="2600040" y="2646874"/>
            <a:ext cx="7753586" cy="2110705"/>
            <a:chOff x="1265109" y="2728756"/>
            <a:chExt cx="4752000" cy="1567084"/>
          </a:xfrm>
          <a:solidFill>
            <a:srgbClr val="6A9D56"/>
          </a:solidFill>
        </p:grpSpPr>
        <p:sp>
          <p:nvSpPr>
            <p:cNvPr id="3" name="Rectangle 2">
              <a:extLst>
                <a:ext uri="{FF2B5EF4-FFF2-40B4-BE49-F238E27FC236}">
                  <a16:creationId xmlns:a16="http://schemas.microsoft.com/office/drawing/2014/main" id="{06231B09-CEB4-43F4-B671-457B6A63A72E}"/>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4" name="Rectangle 3">
              <a:extLst>
                <a:ext uri="{FF2B5EF4-FFF2-40B4-BE49-F238E27FC236}">
                  <a16:creationId xmlns:a16="http://schemas.microsoft.com/office/drawing/2014/main" id="{212B9FAD-9E74-90E4-3126-18AAD98951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5" name="Rectangle 4">
              <a:extLst>
                <a:ext uri="{FF2B5EF4-FFF2-40B4-BE49-F238E27FC236}">
                  <a16:creationId xmlns:a16="http://schemas.microsoft.com/office/drawing/2014/main" id="{9FF3C6D7-7B7C-237B-8959-9D6E4B0F8599}"/>
                </a:ext>
              </a:extLst>
            </p:cNvPr>
            <p:cNvSpPr/>
            <p:nvPr userDrawn="1"/>
          </p:nvSpPr>
          <p:spPr>
            <a:xfrm>
              <a:off x="1265109" y="375211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6" name="Rectangle 5">
              <a:extLst>
                <a:ext uri="{FF2B5EF4-FFF2-40B4-BE49-F238E27FC236}">
                  <a16:creationId xmlns:a16="http://schemas.microsoft.com/office/drawing/2014/main" id="{15DD351C-A634-8CC3-FDB4-B7E2F2171808}"/>
                </a:ext>
              </a:extLst>
            </p:cNvPr>
            <p:cNvSpPr/>
            <p:nvPr userDrawn="1"/>
          </p:nvSpPr>
          <p:spPr>
            <a:xfrm>
              <a:off x="1265109" y="427424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grpSp>
      <p:grpSp>
        <p:nvGrpSpPr>
          <p:cNvPr id="7" name="Group 6">
            <a:extLst>
              <a:ext uri="{FF2B5EF4-FFF2-40B4-BE49-F238E27FC236}">
                <a16:creationId xmlns:a16="http://schemas.microsoft.com/office/drawing/2014/main" id="{48CC97FC-73AC-A85F-6F4A-D922C317D56F}"/>
              </a:ext>
            </a:extLst>
          </p:cNvPr>
          <p:cNvGrpSpPr/>
          <p:nvPr userDrawn="1"/>
        </p:nvGrpSpPr>
        <p:grpSpPr>
          <a:xfrm>
            <a:off x="343586" y="4825263"/>
            <a:ext cx="1579575" cy="1540900"/>
            <a:chOff x="10968672" y="5214269"/>
            <a:chExt cx="1344930" cy="1312000"/>
          </a:xfrm>
        </p:grpSpPr>
        <p:grpSp>
          <p:nvGrpSpPr>
            <p:cNvPr id="8" name="Graphic 47">
              <a:extLst>
                <a:ext uri="{FF2B5EF4-FFF2-40B4-BE49-F238E27FC236}">
                  <a16:creationId xmlns:a16="http://schemas.microsoft.com/office/drawing/2014/main" id="{09CFD8E2-23DE-836F-0B89-B140F0732425}"/>
                </a:ext>
              </a:extLst>
            </p:cNvPr>
            <p:cNvGrpSpPr/>
            <p:nvPr/>
          </p:nvGrpSpPr>
          <p:grpSpPr>
            <a:xfrm>
              <a:off x="11799728" y="5338043"/>
              <a:ext cx="373379" cy="317050"/>
              <a:chOff x="11799728" y="5338043"/>
              <a:chExt cx="373379" cy="317050"/>
            </a:xfrm>
            <a:solidFill>
              <a:srgbClr val="FFFFFF"/>
            </a:solidFill>
          </p:grpSpPr>
          <p:sp>
            <p:nvSpPr>
              <p:cNvPr id="63" name="Freeform 62">
                <a:extLst>
                  <a:ext uri="{FF2B5EF4-FFF2-40B4-BE49-F238E27FC236}">
                    <a16:creationId xmlns:a16="http://schemas.microsoft.com/office/drawing/2014/main" id="{592324C3-CAF5-408C-43C9-D884862BE512}"/>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8A9495B-CF00-4D5F-1C7F-5FC58634A1FD}"/>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CA80518-CBE9-E597-06FA-B069C63037A7}"/>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9" name="Graphic 47">
              <a:extLst>
                <a:ext uri="{FF2B5EF4-FFF2-40B4-BE49-F238E27FC236}">
                  <a16:creationId xmlns:a16="http://schemas.microsoft.com/office/drawing/2014/main" id="{2CDD3A1D-9DA3-7643-C608-6EB47FCCF61D}"/>
                </a:ext>
              </a:extLst>
            </p:cNvPr>
            <p:cNvGrpSpPr/>
            <p:nvPr/>
          </p:nvGrpSpPr>
          <p:grpSpPr>
            <a:xfrm>
              <a:off x="11553031" y="5790293"/>
              <a:ext cx="373379" cy="316098"/>
              <a:chOff x="11553031" y="5790293"/>
              <a:chExt cx="373379" cy="316098"/>
            </a:xfrm>
            <a:solidFill>
              <a:srgbClr val="FFFFFF"/>
            </a:solidFill>
          </p:grpSpPr>
          <p:sp>
            <p:nvSpPr>
              <p:cNvPr id="58" name="Freeform 57">
                <a:extLst>
                  <a:ext uri="{FF2B5EF4-FFF2-40B4-BE49-F238E27FC236}">
                    <a16:creationId xmlns:a16="http://schemas.microsoft.com/office/drawing/2014/main" id="{F4DD0433-AD0F-BCD8-0395-14E3EBCE087D}"/>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370AC0BB-0DBE-603A-695E-3EF2E0062637}"/>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95B5B243-0B02-5CF9-2579-6C0159B23572}"/>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10" name="Graphic 47">
              <a:extLst>
                <a:ext uri="{FF2B5EF4-FFF2-40B4-BE49-F238E27FC236}">
                  <a16:creationId xmlns:a16="http://schemas.microsoft.com/office/drawing/2014/main" id="{797B3436-C911-5A7D-7B37-5D604DA7E3DB}"/>
                </a:ext>
              </a:extLst>
            </p:cNvPr>
            <p:cNvGrpSpPr/>
            <p:nvPr/>
          </p:nvGrpSpPr>
          <p:grpSpPr>
            <a:xfrm>
              <a:off x="12091193" y="5786484"/>
              <a:ext cx="221456" cy="316098"/>
              <a:chOff x="12091193" y="5786484"/>
              <a:chExt cx="221456" cy="316098"/>
            </a:xfrm>
            <a:solidFill>
              <a:srgbClr val="FFFFFF"/>
            </a:solidFill>
          </p:grpSpPr>
          <p:sp>
            <p:nvSpPr>
              <p:cNvPr id="55" name="Freeform 54">
                <a:extLst>
                  <a:ext uri="{FF2B5EF4-FFF2-40B4-BE49-F238E27FC236}">
                    <a16:creationId xmlns:a16="http://schemas.microsoft.com/office/drawing/2014/main" id="{E5F10092-DE61-C6A4-F49B-E7DE3AD4815B}"/>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0B2F215-7011-EEDE-0E8E-09E2982699E9}"/>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49F9D11-A495-1075-FF08-60D468CBF4F8}"/>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11" name="Graphic 47">
              <a:extLst>
                <a:ext uri="{FF2B5EF4-FFF2-40B4-BE49-F238E27FC236}">
                  <a16:creationId xmlns:a16="http://schemas.microsoft.com/office/drawing/2014/main" id="{4AC094B9-66D3-3E96-986E-CE62FE5BEADB}"/>
                </a:ext>
              </a:extLst>
            </p:cNvPr>
            <p:cNvGrpSpPr/>
            <p:nvPr/>
          </p:nvGrpSpPr>
          <p:grpSpPr>
            <a:xfrm>
              <a:off x="11846163" y="6237782"/>
              <a:ext cx="371713" cy="288487"/>
              <a:chOff x="11846163" y="6237782"/>
              <a:chExt cx="371713" cy="288487"/>
            </a:xfrm>
            <a:solidFill>
              <a:srgbClr val="FFFFFF"/>
            </a:solidFill>
          </p:grpSpPr>
          <p:sp>
            <p:nvSpPr>
              <p:cNvPr id="52" name="Freeform 51">
                <a:extLst>
                  <a:ext uri="{FF2B5EF4-FFF2-40B4-BE49-F238E27FC236}">
                    <a16:creationId xmlns:a16="http://schemas.microsoft.com/office/drawing/2014/main" id="{6138926A-5A7F-71FC-9CB6-142E34C07C15}"/>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EAD3D86-263F-5161-820E-A73992C3EB30}"/>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4868319B-7472-F938-3FD1-BB755B209283}"/>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618F388-C3D0-A248-42C3-783DEC937ABF}"/>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BF685FE-FFF5-399A-E6AA-F2989C5075F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FD24180-F1A1-83A4-2F20-8064AD6E7330}"/>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3660163-5EC6-ADF7-98DE-D4C1DDDFDBD4}"/>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6CE33C3-2134-BC79-1F10-EFF3B6E7B737}"/>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AE2F0A1-440E-2E86-AEF9-208F6480AD69}"/>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8" name="Graphic 47">
              <a:extLst>
                <a:ext uri="{FF2B5EF4-FFF2-40B4-BE49-F238E27FC236}">
                  <a16:creationId xmlns:a16="http://schemas.microsoft.com/office/drawing/2014/main" id="{2585782C-9F55-7B39-41AF-2BD78FC82D01}"/>
                </a:ext>
              </a:extLst>
            </p:cNvPr>
            <p:cNvGrpSpPr/>
            <p:nvPr/>
          </p:nvGrpSpPr>
          <p:grpSpPr>
            <a:xfrm>
              <a:off x="10968672" y="5214269"/>
              <a:ext cx="912495" cy="1194891"/>
              <a:chOff x="10968672" y="5214269"/>
              <a:chExt cx="912495" cy="1194891"/>
            </a:xfrm>
            <a:solidFill>
              <a:srgbClr val="FFFFFF"/>
            </a:solidFill>
          </p:grpSpPr>
          <p:grpSp>
            <p:nvGrpSpPr>
              <p:cNvPr id="20" name="Graphic 47">
                <a:extLst>
                  <a:ext uri="{FF2B5EF4-FFF2-40B4-BE49-F238E27FC236}">
                    <a16:creationId xmlns:a16="http://schemas.microsoft.com/office/drawing/2014/main" id="{8E140808-1446-31F1-C015-7B3EA9C0AD52}"/>
                  </a:ext>
                </a:extLst>
              </p:cNvPr>
              <p:cNvGrpSpPr/>
              <p:nvPr/>
            </p:nvGrpSpPr>
            <p:grpSpPr>
              <a:xfrm>
                <a:off x="10968672" y="5789340"/>
                <a:ext cx="751522" cy="619820"/>
                <a:chOff x="10968672" y="5789340"/>
                <a:chExt cx="751522" cy="619820"/>
              </a:xfrm>
              <a:solidFill>
                <a:srgbClr val="FFFFFF"/>
              </a:solidFill>
            </p:grpSpPr>
            <p:sp>
              <p:nvSpPr>
                <p:cNvPr id="40" name="Freeform 39">
                  <a:extLst>
                    <a:ext uri="{FF2B5EF4-FFF2-40B4-BE49-F238E27FC236}">
                      <a16:creationId xmlns:a16="http://schemas.microsoft.com/office/drawing/2014/main" id="{BEAD21C3-8BC4-BE46-D595-F2109170F680}"/>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70E5EE4-04AF-4297-4688-6C9FF82794A7}"/>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168C947-0CA4-9344-00C6-C7EF65AA301E}"/>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CEC47CF-D0C2-E545-02C1-D4B14D597574}"/>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0338FF7-C1D4-75A8-7AB3-3DBFAD76DFD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6E0A9A1-8C8A-2871-FDA4-02D5DFFEA45A}"/>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C0CCB59-3B0E-45E9-56DB-7C5E8914BE94}"/>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AB0CA80-C455-C88C-2BDA-9E56210086E2}"/>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419C48B-881A-AAF3-7CA9-1E7C93779D7A}"/>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D5EA02B-9366-1E93-D02C-B3C662D761C5}"/>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0E3410C5-4BF1-EC31-0C04-13FACDFC8217}"/>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21" name="Graphic 47">
                <a:extLst>
                  <a:ext uri="{FF2B5EF4-FFF2-40B4-BE49-F238E27FC236}">
                    <a16:creationId xmlns:a16="http://schemas.microsoft.com/office/drawing/2014/main" id="{78C8002C-601A-68CF-C5F9-D458A7D81825}"/>
                  </a:ext>
                </a:extLst>
              </p:cNvPr>
              <p:cNvGrpSpPr/>
              <p:nvPr/>
            </p:nvGrpSpPr>
            <p:grpSpPr>
              <a:xfrm>
                <a:off x="10976292" y="5214269"/>
                <a:ext cx="904875" cy="408452"/>
                <a:chOff x="10976292" y="5214269"/>
                <a:chExt cx="904875" cy="408452"/>
              </a:xfrm>
              <a:solidFill>
                <a:srgbClr val="FFFFFF"/>
              </a:solidFill>
            </p:grpSpPr>
            <p:sp>
              <p:nvSpPr>
                <p:cNvPr id="29" name="Freeform 28">
                  <a:extLst>
                    <a:ext uri="{FF2B5EF4-FFF2-40B4-BE49-F238E27FC236}">
                      <a16:creationId xmlns:a16="http://schemas.microsoft.com/office/drawing/2014/main" id="{36B09457-A3E7-5A0D-C36B-8EB93E29F655}"/>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3F898054-A1EF-0945-D2F4-A584A471CEEB}"/>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0C9C8D0-1F44-6366-7F6A-B55D52DA61AD}"/>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B3100DB5-ECB3-2FCA-67B2-BBD75B3C4105}"/>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366484C-81EC-4613-71C1-9E96836B87DD}"/>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3316520-C31B-BBA6-C8DB-58E5AC69D684}"/>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F9598DC-C415-0FED-A771-1DD493C5E833}"/>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C0C8D55A-2C4A-7E07-2ADB-56FBDBADBC35}"/>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33066FE-ABEE-EDA5-BDCE-8992D88A23C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198AF9D-68DD-6837-AC5D-786CA9FF248C}"/>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22" name="Graphic 47">
                <a:extLst>
                  <a:ext uri="{FF2B5EF4-FFF2-40B4-BE49-F238E27FC236}">
                    <a16:creationId xmlns:a16="http://schemas.microsoft.com/office/drawing/2014/main" id="{6642D038-45AB-4C73-CFCB-1E78DCD1707D}"/>
                  </a:ext>
                </a:extLst>
              </p:cNvPr>
              <p:cNvGrpSpPr/>
              <p:nvPr/>
            </p:nvGrpSpPr>
            <p:grpSpPr>
              <a:xfrm>
                <a:off x="11013440" y="5670327"/>
                <a:ext cx="207644" cy="85689"/>
                <a:chOff x="11013440" y="5670327"/>
                <a:chExt cx="207644" cy="85689"/>
              </a:xfrm>
              <a:solidFill>
                <a:srgbClr val="FFFFFF"/>
              </a:solidFill>
            </p:grpSpPr>
            <p:sp>
              <p:nvSpPr>
                <p:cNvPr id="24" name="Freeform 23">
                  <a:extLst>
                    <a:ext uri="{FF2B5EF4-FFF2-40B4-BE49-F238E27FC236}">
                      <a16:creationId xmlns:a16="http://schemas.microsoft.com/office/drawing/2014/main" id="{0EB28037-11EB-2BBE-FDA5-89758DB3E7A6}"/>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68DAE2A7-ACFE-EFE3-A967-F3F729C51C31}"/>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B47A92F-F7C3-FE7C-1910-704DE2016A89}"/>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grpSp>
        <p:nvGrpSpPr>
          <p:cNvPr id="66" name="Graphic 231">
            <a:extLst>
              <a:ext uri="{FF2B5EF4-FFF2-40B4-BE49-F238E27FC236}">
                <a16:creationId xmlns:a16="http://schemas.microsoft.com/office/drawing/2014/main" id="{C4593AA1-FD81-B5ED-07E6-1021F20ECC33}"/>
              </a:ext>
            </a:extLst>
          </p:cNvPr>
          <p:cNvGrpSpPr/>
          <p:nvPr userDrawn="1"/>
        </p:nvGrpSpPr>
        <p:grpSpPr>
          <a:xfrm rot="10800000" flipH="1">
            <a:off x="10347469"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73" name="Freeform 72">
              <a:extLst>
                <a:ext uri="{FF2B5EF4-FFF2-40B4-BE49-F238E27FC236}">
                  <a16:creationId xmlns:a16="http://schemas.microsoft.com/office/drawing/2014/main" id="{AC74B207-146A-DE52-689A-C472FEF535E1}"/>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C446C25-03B0-DB52-31A9-BF6DAB0181F7}"/>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BCE423EF-9554-A288-CE57-1840E234E050}"/>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80AAEFF-EA3D-E305-F826-24F1B7BCE383}"/>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BEF9D74-862D-BB47-F12F-7E0C5529794A}"/>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B572F2D-DF9F-8EE9-7054-D9F438F7D60A}"/>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60540">
                <a:srgbClr val="2D8784"/>
              </a:gs>
              <a:gs pos="100000">
                <a:srgbClr val="263D94"/>
              </a:gs>
            </a:gsLst>
            <a:lin ang="5400000" scaled="0"/>
          </a:gra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9" name="Text Placeholder 23">
            <a:extLst>
              <a:ext uri="{FF2B5EF4-FFF2-40B4-BE49-F238E27FC236}">
                <a16:creationId xmlns:a16="http://schemas.microsoft.com/office/drawing/2014/main" id="{4954F6C3-99B9-8369-3F2E-981DB8796214}"/>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90115" y="846903"/>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90116"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90114" y="2770036"/>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90115"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5005612" y="4633833"/>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5005613"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125567" y="726071"/>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1" name="Text Placeholder 17">
            <a:extLst>
              <a:ext uri="{FF2B5EF4-FFF2-40B4-BE49-F238E27FC236}">
                <a16:creationId xmlns:a16="http://schemas.microsoft.com/office/drawing/2014/main" id="{D6D7A5B5-C505-2517-D6AB-E7398A432FC2}"/>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A3C26F62-43AC-3300-8E12-B64A6150B58A}"/>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974079" y="1623405"/>
            <a:ext cx="9357643"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928488" y="604434"/>
            <a:ext cx="9461245" cy="1018971"/>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aphic 231">
            <a:extLst>
              <a:ext uri="{FF2B5EF4-FFF2-40B4-BE49-F238E27FC236}">
                <a16:creationId xmlns:a16="http://schemas.microsoft.com/office/drawing/2014/main" id="{2C674085-34EA-23E4-E6C3-8A921C568C06}"/>
              </a:ext>
            </a:extLst>
          </p:cNvPr>
          <p:cNvGrpSpPr/>
          <p:nvPr userDrawn="1"/>
        </p:nvGrpSpPr>
        <p:grpSpPr>
          <a:xfrm flipH="1">
            <a:off x="13555" y="4319078"/>
            <a:ext cx="1654535" cy="2577830"/>
            <a:chOff x="12708052" y="5708395"/>
            <a:chExt cx="760809" cy="1185370"/>
          </a:xfrm>
          <a:gradFill>
            <a:gsLst>
              <a:gs pos="0">
                <a:srgbClr val="6A9D56"/>
              </a:gs>
              <a:gs pos="60540">
                <a:srgbClr val="2D8784"/>
              </a:gs>
              <a:gs pos="100000">
                <a:srgbClr val="263D94"/>
              </a:gs>
            </a:gsLst>
            <a:lin ang="5400000" scaled="0"/>
          </a:gradFill>
        </p:grpSpPr>
        <p:sp>
          <p:nvSpPr>
            <p:cNvPr id="4" name="Freeform 3">
              <a:extLst>
                <a:ext uri="{FF2B5EF4-FFF2-40B4-BE49-F238E27FC236}">
                  <a16:creationId xmlns:a16="http://schemas.microsoft.com/office/drawing/2014/main" id="{C463EA82-78CF-A77A-8E58-E94E27168EEE}"/>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BF5346DB-CEA8-749A-1A8A-49E06AD71AA2}"/>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114D44A-ACBB-4410-1ED3-2AE29AD3560A}"/>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A992A76-CD90-6610-EBD9-5245CAC54F76}"/>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BBB1BCC-2937-52ED-F02A-2B24E43A45F0}"/>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9A74FBC-6585-E874-C8D7-F5DB385E0022}"/>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80602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6A9D56"/>
            </a:solidFill>
            <a:prstDash val="solid"/>
            <a:miter lim="400000"/>
          </a:ln>
          <a:effectLst/>
          <a:sp3d/>
        </p:spPr>
        <p:style>
          <a:lnRef idx="0">
            <a:scrgbClr r="0" g="0" b="0"/>
          </a:lnRef>
          <a:fillRef idx="0">
            <a:scrgbClr r="0" g="0" b="0"/>
          </a:fillRef>
          <a:effectRef idx="0">
            <a:scrgbClr r="0" g="0" b="0"/>
          </a:effectRef>
          <a:fontRef idx="none"/>
        </p:style>
      </p:cxnSp>
      <p:sp>
        <p:nvSpPr>
          <p:cNvPr id="7" name="TextBox 6">
            <a:extLst>
              <a:ext uri="{FF2B5EF4-FFF2-40B4-BE49-F238E27FC236}">
                <a16:creationId xmlns:a16="http://schemas.microsoft.com/office/drawing/2014/main" id="{08D42670-A269-F633-26D6-D1C24903CEA7}"/>
              </a:ext>
            </a:extLst>
          </p:cNvPr>
          <p:cNvSpPr txBox="1"/>
          <p:nvPr userDrawn="1"/>
        </p:nvSpPr>
        <p:spPr>
          <a:xfrm rot="16200000">
            <a:off x="10556168" y="5125084"/>
            <a:ext cx="2687307" cy="153888"/>
          </a:xfrm>
          <a:prstGeom prst="rect">
            <a:avLst/>
          </a:prstGeom>
          <a:noFill/>
        </p:spPr>
        <p:txBody>
          <a:bodyPr wrap="square" rtlCol="0">
            <a:spAutoFit/>
          </a:bodyPr>
          <a:lstStyle/>
          <a:p>
            <a:r>
              <a:rPr lang="en-US" sz="400" b="0" spc="300" dirty="0">
                <a:solidFill>
                  <a:srgbClr val="010101"/>
                </a:solidFill>
              </a:rPr>
              <a:t>BLOCKCHAIN FOR AGRI FOOD EDU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42" r:id="rId3"/>
    <p:sldLayoutId id="2147483840" r:id="rId4"/>
    <p:sldLayoutId id="2147483880" r:id="rId5"/>
    <p:sldLayoutId id="2147483877" r:id="rId6"/>
    <p:sldLayoutId id="2147483841" r:id="rId7"/>
    <p:sldLayoutId id="2147483879" r:id="rId8"/>
    <p:sldLayoutId id="2147483878" r:id="rId9"/>
    <p:sldLayoutId id="2147483861" r:id="rId10"/>
    <p:sldLayoutId id="2147483833" r:id="rId11"/>
    <p:sldLayoutId id="2147483847" r:id="rId12"/>
    <p:sldLayoutId id="214748385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creativecommons.org/licenses/by-sa/4.0/?ref=chooser-v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sciencedirect.com/science/article/pii/S030859612300085X#bib1" TargetMode="External"/><Relationship Id="rId2" Type="http://schemas.openxmlformats.org/officeDocument/2006/relationships/hyperlink" Target="https://www.sciencedirect.com/science/article/pii/S030859612300085X#fn2" TargetMode="External"/><Relationship Id="rId1" Type="http://schemas.openxmlformats.org/officeDocument/2006/relationships/slideLayout" Target="../slideLayouts/slideLayout8.xml"/><Relationship Id="rId5" Type="http://schemas.openxmlformats.org/officeDocument/2006/relationships/image" Target="../media/image8.gif"/><Relationship Id="rId4" Type="http://schemas.openxmlformats.org/officeDocument/2006/relationships/hyperlink" Target="https://iberchain.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scribd.com/document/554652392/Polish-Premium-Bief-pilot-project-Agreco" TargetMode="Externa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aholddelhaize.com/en/news/juicy-details-albert-heijn-uses-blockchain-to-make-orange-juice-production-transparent/#:~:text=It%20is%20using%20blockchain%20technology%20to%20make%20the,completely%20transparent%2C%20in%20partnership%20with%20its%20supplier%2C%20Refresco." TargetMode="Externa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hyperlink" Target="https://techcrunch.com/2015/09/21/provenance-aims-to-use-blockchain-technology-to-prove-authenticity/" TargetMode="Externa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video" Target="https://www.youtube.com/embed/QWkAx7Qw5v8?feature=oembed" TargetMode="External"/><Relationship Id="rId5" Type="http://schemas.openxmlformats.org/officeDocument/2006/relationships/image" Target="../media/image17.jpeg"/><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hyperlink" Target="https://belu.org/" TargetMode="External"/><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belu.org/impact-report/" TargetMode="Externa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hyperlink" Target="https://belu.org/green-credentials-not-greenwash/" TargetMode="External"/><Relationship Id="rId2" Type="http://schemas.openxmlformats.org/officeDocument/2006/relationships/hyperlink" Target="https://www.provenance.org/case-studies/belu"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provenance.org/case-studies/napolina" TargetMode="Externa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hyperlink" Target="https://www.fujitsu.com/emeia/about/resources/news/press-releases/2019/emeai-20191105-fujitsu-and-rice-exchange-bring-to-market.html" TargetMode="External"/><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hyperlink" Target="https://www.te-food.com/" TargetMode="Externa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hyperlink" Target="https://www.roucadil.com/" TargetMode="External"/><Relationship Id="rId2" Type="http://schemas.openxmlformats.org/officeDocument/2006/relationships/hyperlink" Target="https://www.auchan.fr/" TargetMode="Externa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hyperlink" Target="https://medium.com/te-food/te-food-has-been-implemented-for-prunes-traceability-in-france-e542c9169f33" TargetMode="External"/><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hyperlink" Target="https://www.nsai.ie/about/news/irish-agri-food-blockchain-pioneer-takes-home-the-european-standardsinnovat/" TargetMode="Externa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channel/UC-n3Z2V9d2VAi1Dd1GiNU2A" TargetMode="External"/><Relationship Id="rId2" Type="http://schemas.openxmlformats.org/officeDocument/2006/relationships/slideLayout" Target="../slideLayouts/slideLayout8.xml"/><Relationship Id="rId1" Type="http://schemas.openxmlformats.org/officeDocument/2006/relationships/video" Target="https://www.youtube.com/embed/Vy744EDdiFs?feature=oembed" TargetMode="External"/><Relationship Id="rId4" Type="http://schemas.openxmlformats.org/officeDocument/2006/relationships/image" Target="../media/image26.jpeg"/></Relationships>
</file>

<file path=ppt/slides/_rels/slide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www.foodunfolded.com/" TargetMode="Externa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hyperlink" Target="https://www.carrefour.com/en/group/food-transition/food-blockchain" TargetMode="Externa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hyperlink" Target="https://www.carrefour.com/en/group/food-transition/food-blockchain"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carrefour.com/en/group/food-transition/food-blockchain" TargetMode="External"/><Relationship Id="rId1" Type="http://schemas.openxmlformats.org/officeDocument/2006/relationships/slideLayout" Target="../slideLayouts/slideLayout8.xml"/><Relationship Id="rId4" Type="http://schemas.openxmlformats.org/officeDocument/2006/relationships/hyperlink" Target="https://retailwire.com/discussion/carrefour-uses-blockchain-to-offer-consumers-greater-supply-chain-transparency/"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foodunfolded.com/article/blockchain-in-agriculture-digitalising-the-food-system#ref3" TargetMode="External"/><Relationship Id="rId2" Type="http://schemas.openxmlformats.org/officeDocument/2006/relationships/hyperlink" Target="https://www.carrefour.com/en/group/food-transition/food-blockchain" TargetMode="External"/><Relationship Id="rId1" Type="http://schemas.openxmlformats.org/officeDocument/2006/relationships/slideLayout" Target="../slideLayouts/slideLayout8.xml"/><Relationship Id="rId5" Type="http://schemas.openxmlformats.org/officeDocument/2006/relationships/hyperlink" Target="https://drive.google.com/file/d/1xpJf_3F-UxHEDHrMmgnBMeD5FqtghoKp/view" TargetMode="External"/><Relationship Id="rId4" Type="http://schemas.openxmlformats.org/officeDocument/2006/relationships/image" Target="../media/image29.png"/></Relationships>
</file>

<file path=ppt/slides/_rels/slide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hyperlink" Target="https://www.ibm.com/products/supply-chain-intelligence-suite/food-trust" TargetMode="Externa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hyperlink" Target="https://www.ibm.com/docs/en/app-connect/container?topic=apps-food-trust" TargetMode="External"/><Relationship Id="rId2" Type="http://schemas.openxmlformats.org/officeDocument/2006/relationships/hyperlink" Target="https://www.ibm.com/products/supply-chain-intelligence-suite/food-trust" TargetMode="External"/><Relationship Id="rId1" Type="http://schemas.openxmlformats.org/officeDocument/2006/relationships/slideLayout" Target="../slideLayouts/slideLayout8.xml"/><Relationship Id="rId5" Type="http://schemas.openxmlformats.org/officeDocument/2006/relationships/image" Target="../media/image30.png"/><Relationship Id="rId4" Type="http://schemas.openxmlformats.org/officeDocument/2006/relationships/hyperlink" Target="https://www.ibm.com/downloads/cas/8QABQBDR"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theguardian.com/environment/2021/mar/15/revealed-seafood-happening-on-a-vast-global-scale" TargetMode="External"/><Relationship Id="rId2" Type="http://schemas.openxmlformats.org/officeDocument/2006/relationships/hyperlink" Target="https://oceana.org/sites/default/files/National_Seafood_Fraud_Testing_Results_Highlights_FINAL.pdf" TargetMode="External"/><Relationship Id="rId1" Type="http://schemas.openxmlformats.org/officeDocument/2006/relationships/slideLayout" Target="../slideLayouts/slideLayout8.xml"/><Relationship Id="rId5" Type="http://schemas.openxmlformats.org/officeDocument/2006/relationships/hyperlink" Target="https://static1.squarespace.com/static/5e2755963c421657bd408970/t/5f5f4c92a3738d07d52d9374/1600081043823/KvaroyArctic-Tech-Blockchain.pdf" TargetMode="External"/><Relationship Id="rId4" Type="http://schemas.openxmlformats.org/officeDocument/2006/relationships/hyperlink" Target="https://www.kvaroyarctic.com/blockchain-technology"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1.wmf"/></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s://blockchainforagrifood.eu/"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8.xml"/><Relationship Id="rId1" Type="http://schemas.openxmlformats.org/officeDocument/2006/relationships/video" Target="https://www.youtube.com/embed/6ImFBrRuGG0?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AE138943-35EB-F8A4-9BDB-2FC7DEA15CE7}"/>
              </a:ext>
            </a:extLst>
          </p:cNvPr>
          <p:cNvPicPr>
            <a:picLocks noGrp="1" noChangeAspect="1"/>
          </p:cNvPicPr>
          <p:nvPr>
            <p:ph type="pic" sz="quarter" idx="44"/>
          </p:nvPr>
        </p:nvPicPr>
        <p:blipFill>
          <a:blip r:embed="rId3"/>
          <a:srcRect t="19078" b="19078"/>
          <a:stretch>
            <a:fillRect/>
          </a:stretch>
        </p:blipFill>
        <p:spPr/>
      </p:pic>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9"/>
          </p:nvPr>
        </p:nvSpPr>
        <p:spPr>
          <a:prstGeom prst="rect">
            <a:avLst/>
          </a:prstGeom>
        </p:spPr>
        <p:txBody>
          <a:bodyPr/>
          <a:lstStyle/>
          <a:p>
            <a:r>
              <a:rPr lang="en-IE" b="0" dirty="0"/>
              <a:t>Module </a:t>
            </a:r>
            <a:r>
              <a:rPr lang="en-IE" dirty="0"/>
              <a:t>4</a:t>
            </a:r>
            <a:endParaRPr lang="en-IE" b="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21"/>
          </p:nvPr>
        </p:nvSpPr>
        <p:spPr>
          <a:xfrm>
            <a:off x="883982" y="5125435"/>
            <a:ext cx="6845887" cy="1038225"/>
          </a:xfrm>
          <a:prstGeom prst="rect">
            <a:avLst/>
          </a:prstGeom>
        </p:spPr>
        <p:txBody>
          <a:bodyPr/>
          <a:lstStyle/>
          <a:p>
            <a:r>
              <a:rPr lang="en-GB" b="1" dirty="0"/>
              <a:t>Blockchain in Practice - series of case studies</a:t>
            </a:r>
            <a:endParaRPr lang="en-US" b="1" dirty="0"/>
          </a:p>
        </p:txBody>
      </p:sp>
      <p:pic>
        <p:nvPicPr>
          <p:cNvPr id="3" name="Picture 2">
            <a:extLst>
              <a:ext uri="{FF2B5EF4-FFF2-40B4-BE49-F238E27FC236}">
                <a16:creationId xmlns:a16="http://schemas.microsoft.com/office/drawing/2014/main" id="{752B3FE1-9C91-9EC1-0EF4-0A4BED075540}"/>
              </a:ext>
            </a:extLst>
          </p:cNvPr>
          <p:cNvPicPr>
            <a:picLocks noChangeAspect="1"/>
          </p:cNvPicPr>
          <p:nvPr/>
        </p:nvPicPr>
        <p:blipFill>
          <a:blip r:embed="rId4"/>
          <a:stretch>
            <a:fillRect/>
          </a:stretch>
        </p:blipFill>
        <p:spPr>
          <a:xfrm>
            <a:off x="9809196" y="5393802"/>
            <a:ext cx="2009582" cy="420610"/>
          </a:xfrm>
          <a:prstGeom prst="rect">
            <a:avLst/>
          </a:prstGeom>
        </p:spPr>
      </p:pic>
      <p:sp>
        <p:nvSpPr>
          <p:cNvPr id="4" name="Rectangle 3">
            <a:extLst>
              <a:ext uri="{FF2B5EF4-FFF2-40B4-BE49-F238E27FC236}">
                <a16:creationId xmlns:a16="http://schemas.microsoft.com/office/drawing/2014/main" id="{119518D7-795F-DC30-FA5F-020F6BF5C1AD}"/>
              </a:ext>
            </a:extLst>
          </p:cNvPr>
          <p:cNvSpPr/>
          <p:nvPr/>
        </p:nvSpPr>
        <p:spPr>
          <a:xfrm>
            <a:off x="8150105" y="5825078"/>
            <a:ext cx="3668673" cy="90024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05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2" name="Rectangle 1">
            <a:extLst>
              <a:ext uri="{FF2B5EF4-FFF2-40B4-BE49-F238E27FC236}">
                <a16:creationId xmlns:a16="http://schemas.microsoft.com/office/drawing/2014/main" id="{C48B4F36-8729-8F45-67D4-A1910E13B5C0}"/>
              </a:ext>
            </a:extLst>
          </p:cNvPr>
          <p:cNvSpPr>
            <a:spLocks noChangeArrowheads="1"/>
          </p:cNvSpPr>
          <p:nvPr/>
        </p:nvSpPr>
        <p:spPr bwMode="auto">
          <a:xfrm>
            <a:off x="1003996" y="6128500"/>
            <a:ext cx="3180284" cy="6001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333333"/>
                </a:solidFill>
                <a:effectLst/>
                <a:latin typeface="Source Sans Pro" panose="020B0503030403020204" pitchFamily="34" charset="0"/>
              </a:rPr>
              <a:t>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Open Educational Resources © 2023/2024 by 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Consortium is licensed under </a:t>
            </a:r>
            <a:r>
              <a:rPr kumimoji="0" lang="en-US" altLang="en-US" sz="1100" b="0" i="0" u="none" strike="noStrike" cap="none" normalizeH="0" baseline="0" dirty="0">
                <a:ln>
                  <a:noFill/>
                </a:ln>
                <a:solidFill>
                  <a:srgbClr val="D14500"/>
                </a:solidFill>
                <a:effectLst/>
                <a:latin typeface="Source Sans Pro" panose="020B0503030403020204" pitchFamily="34" charset="0"/>
                <a:hlinkClick r:id="rId5"/>
              </a:rPr>
              <a:t>CC BY-SA 4.0  </a:t>
            </a:r>
            <a:r>
              <a:rPr kumimoji="0" lang="en-US" altLang="en-US" sz="1100" b="0" i="0" u="none" strike="noStrike" cap="none" normalizeH="0" baseline="0" dirty="0">
                <a:ln>
                  <a:noFill/>
                </a:ln>
                <a:solidFill>
                  <a:srgbClr val="D14500"/>
                </a:solidFill>
                <a:effectLst/>
                <a:latin typeface="Source Sans Pro" panose="020B0503030403020204" pitchFamily="34" charset="0"/>
              </a:rPr>
              <a:t>  </a:t>
            </a:r>
            <a:r>
              <a:rPr kumimoji="0" lang="en-US" altLang="en-US" sz="700" b="0" i="0" u="none" strike="noStrike" cap="none" normalizeH="0" baseline="0" dirty="0">
                <a:ln>
                  <a:noFill/>
                </a:ln>
                <a:solidFill>
                  <a:schemeClr val="tx1"/>
                </a:solidFill>
                <a:effectLst/>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pic>
        <p:nvPicPr>
          <p:cNvPr id="5" name="Picture 6">
            <a:extLst>
              <a:ext uri="{FF2B5EF4-FFF2-40B4-BE49-F238E27FC236}">
                <a16:creationId xmlns:a16="http://schemas.microsoft.com/office/drawing/2014/main" id="{B708658B-4167-9996-8D2F-92BD6821D9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1752" y="6362124"/>
            <a:ext cx="903881" cy="316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297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2161608"/>
            <a:ext cx="5480760" cy="2743201"/>
          </a:xfrm>
          <a:prstGeom prst="rect">
            <a:avLst/>
          </a:prstGeom>
        </p:spPr>
        <p:txBody>
          <a:bodyPr>
            <a:normAutofit/>
          </a:bodyPr>
          <a:lstStyle/>
          <a:p>
            <a:r>
              <a:rPr lang="en-GB" b="1" i="0" dirty="0">
                <a:effectLst/>
                <a:latin typeface="Roboto" panose="02000000000000000000" pitchFamily="2" charset="0"/>
              </a:rPr>
              <a:t>2.1 Let’s meet </a:t>
            </a:r>
            <a:r>
              <a:rPr lang="en-GB" b="1" i="0" dirty="0" err="1">
                <a:effectLst/>
                <a:latin typeface="Roboto" panose="02000000000000000000" pitchFamily="2" charset="0"/>
              </a:rPr>
              <a:t>Iberchain</a:t>
            </a:r>
            <a:endParaRPr lang="en-GB" b="1" i="0" dirty="0">
              <a:effectLst/>
              <a:latin typeface="Roboto" panose="02000000000000000000" pitchFamily="2" charset="0"/>
            </a:endParaRPr>
          </a:p>
          <a:p>
            <a:r>
              <a:rPr lang="en-GB" i="0" dirty="0"/>
              <a:t>IMPLEMENTATION OF Blockchain Technology in the meat value chain labelled as Iberian 100% Autochthonous Breed</a:t>
            </a:r>
          </a:p>
          <a:p>
            <a:endParaRPr lang="en-US" i="1" dirty="0"/>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160991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338661" y="1107769"/>
            <a:ext cx="8245588" cy="5065552"/>
          </a:xfrm>
          <a:prstGeom prst="rect">
            <a:avLst/>
          </a:prstGeom>
        </p:spPr>
        <p:txBody>
          <a:bodyPr/>
          <a:lstStyle/>
          <a:p>
            <a:pPr marL="0" indent="0"/>
            <a:r>
              <a:rPr lang="en-GB" b="0" i="0" dirty="0">
                <a:solidFill>
                  <a:srgbClr val="2E2E2E"/>
                </a:solidFill>
                <a:effectLst/>
              </a:rPr>
              <a:t>The agri-food industry is the largest industrial subsector in the Spanish economy</a:t>
            </a:r>
            <a:r>
              <a:rPr lang="en-GB" b="0" i="0" u="none" strike="noStrike" baseline="30000" dirty="0">
                <a:solidFill>
                  <a:srgbClr val="0C7DBB"/>
                </a:solidFill>
                <a:effectLst/>
                <a:hlinkClick r:id="rId2"/>
              </a:rPr>
              <a:t>2</a:t>
            </a:r>
            <a:r>
              <a:rPr lang="en-GB" b="0" i="0" dirty="0">
                <a:solidFill>
                  <a:srgbClr val="2E2E2E"/>
                </a:solidFill>
                <a:effectLst/>
              </a:rPr>
              <a:t> (</a:t>
            </a:r>
            <a:r>
              <a:rPr lang="en-GB" b="0" i="0" u="none" strike="noStrike" dirty="0" err="1">
                <a:solidFill>
                  <a:srgbClr val="0C7DBB"/>
                </a:solidFill>
                <a:effectLst/>
                <a:hlinkClick r:id="rId3"/>
              </a:rPr>
              <a:t>Ministerio</a:t>
            </a:r>
            <a:r>
              <a:rPr lang="en-GB" b="0" i="0" u="none" strike="noStrike" dirty="0">
                <a:solidFill>
                  <a:srgbClr val="0C7DBB"/>
                </a:solidFill>
                <a:effectLst/>
                <a:hlinkClick r:id="rId3"/>
              </a:rPr>
              <a:t> de Agricultura, </a:t>
            </a:r>
            <a:r>
              <a:rPr lang="en-GB" b="0" i="0" u="none" strike="noStrike" dirty="0" err="1">
                <a:solidFill>
                  <a:srgbClr val="0C7DBB"/>
                </a:solidFill>
                <a:effectLst/>
                <a:hlinkClick r:id="rId3"/>
              </a:rPr>
              <a:t>Pesca</a:t>
            </a:r>
            <a:r>
              <a:rPr lang="en-GB" b="0" i="0" u="none" strike="noStrike" dirty="0">
                <a:solidFill>
                  <a:srgbClr val="0C7DBB"/>
                </a:solidFill>
                <a:effectLst/>
                <a:hlinkClick r:id="rId3"/>
              </a:rPr>
              <a:t> y </a:t>
            </a:r>
            <a:r>
              <a:rPr lang="en-GB" b="0" i="0" u="none" strike="noStrike" dirty="0" err="1">
                <a:solidFill>
                  <a:srgbClr val="0C7DBB"/>
                </a:solidFill>
                <a:effectLst/>
                <a:hlinkClick r:id="rId3"/>
              </a:rPr>
              <a:t>Alimentación</a:t>
            </a:r>
            <a:r>
              <a:rPr lang="en-GB" b="0" i="0" u="none" strike="noStrike" dirty="0">
                <a:solidFill>
                  <a:srgbClr val="0C7DBB"/>
                </a:solidFill>
                <a:effectLst/>
                <a:hlinkClick r:id="rId3"/>
              </a:rPr>
              <a:t>, 2021</a:t>
            </a:r>
            <a:r>
              <a:rPr lang="en-GB" b="0" i="0" dirty="0">
                <a:solidFill>
                  <a:srgbClr val="2E2E2E"/>
                </a:solidFill>
                <a:effectLst/>
              </a:rPr>
              <a:t>). According to key reports, it is in need of renewal and requires a thorough digital transformation. Additionally, the firms in the sector are small compared to its European counterparts,</a:t>
            </a:r>
            <a:r>
              <a:rPr lang="en-GB" b="0" i="0" baseline="30000" dirty="0">
                <a:solidFill>
                  <a:srgbClr val="0C7DBB"/>
                </a:solidFill>
                <a:effectLst/>
              </a:rPr>
              <a:t> </a:t>
            </a:r>
            <a:r>
              <a:rPr lang="en-GB" b="0" i="0" dirty="0">
                <a:solidFill>
                  <a:srgbClr val="2E2E2E"/>
                </a:solidFill>
                <a:effectLst/>
              </a:rPr>
              <a:t>which increases their difficulty to compete on a larger scale.</a:t>
            </a:r>
          </a:p>
          <a:p>
            <a:pPr marL="0" indent="0"/>
            <a:endParaRPr lang="en-GB" dirty="0">
              <a:solidFill>
                <a:srgbClr val="2E2E2E"/>
              </a:solidFill>
            </a:endParaRPr>
          </a:p>
          <a:p>
            <a:pPr marL="0" indent="0"/>
            <a:r>
              <a:rPr lang="en-GB" b="0" i="0" dirty="0">
                <a:solidFill>
                  <a:srgbClr val="2E2E2E"/>
                </a:solidFill>
                <a:effectLst/>
              </a:rPr>
              <a:t>The </a:t>
            </a:r>
            <a:r>
              <a:rPr lang="en-GB" b="1" i="0" dirty="0">
                <a:solidFill>
                  <a:srgbClr val="29608D"/>
                </a:solidFill>
                <a:effectLst/>
              </a:rPr>
              <a:t>IBERCHAIN Operational Group | Grupo </a:t>
            </a:r>
            <a:r>
              <a:rPr lang="en-GB" b="1" i="0" dirty="0" err="1">
                <a:solidFill>
                  <a:srgbClr val="29608D"/>
                </a:solidFill>
                <a:effectLst/>
              </a:rPr>
              <a:t>Operativo</a:t>
            </a:r>
            <a:r>
              <a:rPr lang="en-GB" b="1" i="0" dirty="0">
                <a:solidFill>
                  <a:srgbClr val="29608D"/>
                </a:solidFill>
                <a:effectLst/>
              </a:rPr>
              <a:t> IBERCHAIN </a:t>
            </a:r>
            <a:r>
              <a:rPr lang="en-GB" b="0" i="0" dirty="0">
                <a:solidFill>
                  <a:srgbClr val="2E2E2E"/>
                </a:solidFill>
                <a:effectLst/>
              </a:rPr>
              <a:t>was founded to tackle </a:t>
            </a:r>
            <a:r>
              <a:rPr lang="en-GB" dirty="0">
                <a:solidFill>
                  <a:srgbClr val="2E2E2E"/>
                </a:solidFill>
              </a:rPr>
              <a:t>to food fraud and </a:t>
            </a:r>
            <a:r>
              <a:rPr lang="en-GB" b="0" i="0" dirty="0">
                <a:solidFill>
                  <a:srgbClr val="2E2E2E"/>
                </a:solidFill>
                <a:effectLst/>
              </a:rPr>
              <a:t>the need to improve the traceability of meat.  With the implementation of a differentiated quality brand (100% native Iberian breed), and the technology that has established itself as the most reliable and effective today: the Blockchain,  it is now possible to identify 100% Iberian pig without margin of error. </a:t>
            </a:r>
          </a:p>
          <a:p>
            <a:pPr marL="0" indent="0"/>
            <a:endParaRPr lang="en-GB" b="0" i="0" dirty="0">
              <a:solidFill>
                <a:srgbClr val="2E2E2E"/>
              </a:solidFill>
              <a:effectLst/>
              <a:latin typeface="ElsevierGulliver"/>
            </a:endParaRPr>
          </a:p>
          <a:p>
            <a:pPr marL="0" indent="0"/>
            <a:endParaRPr lang="en-GB" dirty="0">
              <a:solidFill>
                <a:srgbClr val="2E2E2E"/>
              </a:solidFill>
              <a:latin typeface="ElsevierGulliver"/>
            </a:endParaRPr>
          </a:p>
          <a:p>
            <a:pPr marL="0" indent="0"/>
            <a:endParaRPr lang="en-GB" b="0" i="0" dirty="0">
              <a:solidFill>
                <a:srgbClr val="2E2E2E"/>
              </a:solidFill>
              <a:effectLst/>
              <a:latin typeface="ElsevierGulliver"/>
            </a:endParaRPr>
          </a:p>
          <a:p>
            <a:pPr marL="0" indent="0"/>
            <a:endParaRPr lang="en-GB" dirty="0">
              <a:solidFill>
                <a:srgbClr val="2E2E2E"/>
              </a:solidFill>
              <a:latin typeface="ElsevierGulliver"/>
            </a:endParaRPr>
          </a:p>
          <a:p>
            <a:pPr marL="0" indent="0"/>
            <a:r>
              <a:rPr lang="en-GB" b="1" i="0" dirty="0">
                <a:solidFill>
                  <a:srgbClr val="2E2E2E"/>
                </a:solidFill>
                <a:effectLst/>
                <a:latin typeface="ElsevierGulliver"/>
              </a:rPr>
              <a:t>CASE STUDY  </a:t>
            </a:r>
            <a:r>
              <a:rPr lang="en-GB" dirty="0" err="1">
                <a:hlinkClick r:id="rId4"/>
              </a:rPr>
              <a:t>Iberchain</a:t>
            </a:r>
            <a:r>
              <a:rPr lang="en-GB" dirty="0">
                <a:hlinkClick r:id="rId4"/>
              </a:rPr>
              <a:t> – Blockchain for 100% Iberian traceability – Grupo </a:t>
            </a:r>
            <a:r>
              <a:rPr lang="en-GB" dirty="0" err="1">
                <a:hlinkClick r:id="rId4"/>
              </a:rPr>
              <a:t>Operativo</a:t>
            </a:r>
            <a:endParaRPr lang="en-GB" b="1" i="0" dirty="0">
              <a:solidFill>
                <a:srgbClr val="2E2E2E"/>
              </a:solidFill>
              <a:effectLst/>
              <a:latin typeface="ElsevierGulliver"/>
            </a:endParaRPr>
          </a:p>
          <a:p>
            <a:pPr marL="0" indent="0"/>
            <a:r>
              <a:rPr lang="en-GB" b="1" i="0" dirty="0">
                <a:solidFill>
                  <a:srgbClr val="616161"/>
                </a:solidFill>
                <a:effectLst/>
                <a:latin typeface="var( --e-global-typography-text-font-family )"/>
              </a:rPr>
              <a:t>IMPLEMENTATION OF </a:t>
            </a:r>
            <a:r>
              <a:rPr lang="en-GB" b="1" i="0" dirty="0">
                <a:solidFill>
                  <a:srgbClr val="6A9D56"/>
                </a:solidFill>
                <a:effectLst/>
                <a:latin typeface="var( --e-global-typography-secondary-font-family )"/>
              </a:rPr>
              <a:t>Blockchain Technology </a:t>
            </a:r>
          </a:p>
          <a:p>
            <a:pPr marL="0" indent="0"/>
            <a:r>
              <a:rPr lang="en-GB" b="1" i="0" dirty="0">
                <a:solidFill>
                  <a:srgbClr val="616161"/>
                </a:solidFill>
                <a:effectLst/>
                <a:latin typeface="var( --e-global-typography-accent-font-family )"/>
              </a:rPr>
              <a:t>in the meat value chain labelled as</a:t>
            </a:r>
            <a:r>
              <a:rPr lang="en-GB" b="1" dirty="0">
                <a:solidFill>
                  <a:srgbClr val="6A9D56"/>
                </a:solidFill>
                <a:latin typeface="var( --e-global-typography-accent-font-family )"/>
              </a:rPr>
              <a:t> </a:t>
            </a:r>
            <a:r>
              <a:rPr lang="en-GB" b="1" i="0" dirty="0">
                <a:solidFill>
                  <a:srgbClr val="6A9D56"/>
                </a:solidFill>
                <a:effectLst/>
                <a:latin typeface="var( --e-global-typography-secondary-font-family )"/>
              </a:rPr>
              <a:t>Iberian 100% Autochthonous Breed</a:t>
            </a:r>
          </a:p>
          <a:p>
            <a:pPr marL="0" indent="0"/>
            <a:endParaRPr lang="en-US"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75900" y="273070"/>
            <a:ext cx="10595237" cy="803654"/>
          </a:xfrm>
          <a:prstGeom prst="rect">
            <a:avLst/>
          </a:prstGeom>
        </p:spPr>
        <p:txBody>
          <a:bodyPr/>
          <a:lstStyle/>
          <a:p>
            <a:r>
              <a:rPr lang="en-US" dirty="0"/>
              <a:t>Spotlight on </a:t>
            </a:r>
            <a:r>
              <a:rPr lang="en-US" dirty="0" err="1"/>
              <a:t>Iberchain</a:t>
            </a:r>
            <a:r>
              <a:rPr lang="en-US" dirty="0"/>
              <a:t>, Spain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1026" name="Picture 2">
            <a:extLst>
              <a:ext uri="{FF2B5EF4-FFF2-40B4-BE49-F238E27FC236}">
                <a16:creationId xmlns:a16="http://schemas.microsoft.com/office/drawing/2014/main" id="{BF5C5BB2-0470-2FF1-EC73-BCD06BD435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1732" y="-13889"/>
            <a:ext cx="3890268" cy="316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517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US" dirty="0"/>
              <a:t>Spotlight on </a:t>
            </a:r>
            <a:r>
              <a:rPr lang="en-US" dirty="0" err="1"/>
              <a:t>Iberchain</a:t>
            </a:r>
            <a:r>
              <a:rPr lang="en-US" dirty="0"/>
              <a:t>, Spain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673355" y="1076724"/>
            <a:ext cx="9604661" cy="5447645"/>
          </a:xfrm>
          <a:prstGeom prst="rect">
            <a:avLst/>
          </a:prstGeom>
          <a:noFill/>
        </p:spPr>
        <p:txBody>
          <a:bodyPr wrap="square" rtlCol="0">
            <a:spAutoFit/>
          </a:bodyPr>
          <a:lstStyle/>
          <a:p>
            <a:pPr algn="l"/>
            <a:r>
              <a:rPr lang="en-GB" sz="2200" b="1" i="0" dirty="0">
                <a:solidFill>
                  <a:srgbClr val="6A9D56"/>
                </a:solidFill>
                <a:effectLst/>
              </a:rPr>
              <a:t>The Problem </a:t>
            </a:r>
            <a:r>
              <a:rPr lang="en-GB" sz="2200" b="0" i="0" dirty="0">
                <a:solidFill>
                  <a:srgbClr val="262626"/>
                </a:solidFill>
                <a:effectLst/>
              </a:rPr>
              <a:t>that affected the consumer and the producer to the same extent: </a:t>
            </a:r>
            <a:r>
              <a:rPr lang="en-GB" sz="2200" b="1" i="0" dirty="0">
                <a:solidFill>
                  <a:srgbClr val="262626"/>
                </a:solidFill>
                <a:effectLst/>
              </a:rPr>
              <a:t>fraud</a:t>
            </a:r>
            <a:r>
              <a:rPr lang="en-GB" sz="2200" b="0" i="0" dirty="0">
                <a:solidFill>
                  <a:srgbClr val="262626"/>
                </a:solidFill>
                <a:effectLst/>
              </a:rPr>
              <a:t>. Only 13% of the total Iberian pigs produced in Spain correspond to 100% Iberian pigs. The rest are pigs crossed with another non-Iberian breed although they are called Iberian.</a:t>
            </a:r>
          </a:p>
          <a:p>
            <a:pPr algn="l"/>
            <a:endParaRPr lang="en-GB" sz="2200" b="0" i="0" dirty="0">
              <a:solidFill>
                <a:srgbClr val="262626"/>
              </a:solidFill>
              <a:effectLst/>
            </a:endParaRPr>
          </a:p>
          <a:p>
            <a:pPr algn="l"/>
            <a:r>
              <a:rPr lang="en-GB" sz="2200" b="1" i="0" dirty="0">
                <a:solidFill>
                  <a:srgbClr val="6A9D56"/>
                </a:solidFill>
                <a:effectLst/>
                <a:cs typeface="Alef" panose="020F0502020204030204" pitchFamily="2" charset="-79"/>
              </a:rPr>
              <a:t>High-precision verification controls</a:t>
            </a:r>
          </a:p>
          <a:p>
            <a:pPr algn="l"/>
            <a:r>
              <a:rPr lang="en-GB" sz="2200" b="0" i="0" dirty="0">
                <a:solidFill>
                  <a:srgbClr val="262626"/>
                </a:solidFill>
                <a:effectLst/>
              </a:rPr>
              <a:t>Verification controls are made on the slaughter line from an intelligent measurement system that integrates </a:t>
            </a:r>
            <a:r>
              <a:rPr lang="en-GB" sz="2200" b="1" i="0" dirty="0">
                <a:solidFill>
                  <a:srgbClr val="262626"/>
                </a:solidFill>
                <a:effectLst/>
              </a:rPr>
              <a:t>two technologies</a:t>
            </a:r>
            <a:r>
              <a:rPr lang="en-GB" sz="2200" b="0" i="0" dirty="0">
                <a:solidFill>
                  <a:srgbClr val="262626"/>
                </a:solidFill>
                <a:effectLst/>
              </a:rPr>
              <a:t>: </a:t>
            </a:r>
            <a:endParaRPr lang="en-GB" sz="2200" dirty="0">
              <a:solidFill>
                <a:srgbClr val="262626"/>
              </a:solidFill>
            </a:endParaRPr>
          </a:p>
          <a:p>
            <a:pPr algn="l"/>
            <a:endParaRPr lang="en-GB" sz="2200" b="1" i="0" dirty="0">
              <a:solidFill>
                <a:srgbClr val="262626"/>
              </a:solidFill>
              <a:effectLst/>
            </a:endParaRPr>
          </a:p>
          <a:p>
            <a:pPr marL="1027113" indent="-400050" algn="l">
              <a:buAutoNum type="romanLcPeriod"/>
            </a:pPr>
            <a:r>
              <a:rPr lang="en-GB" sz="2200" b="1" i="0" dirty="0">
                <a:solidFill>
                  <a:srgbClr val="262626"/>
                </a:solidFill>
                <a:effectLst/>
              </a:rPr>
              <a:t>the microelectronic bioimpedance</a:t>
            </a:r>
            <a:r>
              <a:rPr lang="en-GB" sz="2200" b="0" i="0" dirty="0">
                <a:solidFill>
                  <a:srgbClr val="262626"/>
                </a:solidFill>
                <a:effectLst/>
              </a:rPr>
              <a:t> which through a non-destructive function obtains a pattern of the electrical properties of the meat tissue  </a:t>
            </a:r>
            <a:endParaRPr lang="en-GB" sz="2200" dirty="0">
              <a:solidFill>
                <a:srgbClr val="262626"/>
              </a:solidFill>
            </a:endParaRPr>
          </a:p>
          <a:p>
            <a:pPr marL="1027113" indent="-400050" algn="l">
              <a:buAutoNum type="romanLcPeriod"/>
            </a:pPr>
            <a:r>
              <a:rPr lang="en-GB" sz="2200" b="1" i="0" dirty="0">
                <a:solidFill>
                  <a:srgbClr val="262626"/>
                </a:solidFill>
                <a:effectLst/>
              </a:rPr>
              <a:t>NIRS technology</a:t>
            </a:r>
            <a:r>
              <a:rPr lang="en-GB" sz="2200" b="0" i="0" dirty="0">
                <a:solidFill>
                  <a:srgbClr val="262626"/>
                </a:solidFill>
                <a:effectLst/>
              </a:rPr>
              <a:t> which acts through a beam of light that is scattered by the meat piece and is collected again by the device. The difference between the emitted and reflected image generates a unique spectrum that makes it possible to distinguish the purity of the sample.</a:t>
            </a:r>
          </a:p>
          <a:p>
            <a:pPr algn="l"/>
            <a:endParaRPr lang="en-GB" b="0" i="0" dirty="0">
              <a:solidFill>
                <a:srgbClr val="7A7A7A"/>
              </a:solidFill>
              <a:effectLst/>
            </a:endParaRPr>
          </a:p>
        </p:txBody>
      </p:sp>
    </p:spTree>
    <p:extLst>
      <p:ext uri="{BB962C8B-B14F-4D97-AF65-F5344CB8AC3E}">
        <p14:creationId xmlns:p14="http://schemas.microsoft.com/office/powerpoint/2010/main" val="110577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US" dirty="0"/>
              <a:t>Spotlight on </a:t>
            </a:r>
            <a:r>
              <a:rPr lang="en-US" dirty="0" err="1"/>
              <a:t>Iberchain</a:t>
            </a:r>
            <a:r>
              <a:rPr lang="en-US" dirty="0"/>
              <a:t>, Spain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728671" y="1193682"/>
            <a:ext cx="9604661" cy="5509200"/>
          </a:xfrm>
          <a:prstGeom prst="rect">
            <a:avLst/>
          </a:prstGeom>
          <a:noFill/>
        </p:spPr>
        <p:txBody>
          <a:bodyPr wrap="square" rtlCol="0">
            <a:spAutoFit/>
          </a:bodyPr>
          <a:lstStyle/>
          <a:p>
            <a:pPr algn="l"/>
            <a:r>
              <a:rPr lang="en-GB" sz="2200" b="1" i="0" dirty="0">
                <a:solidFill>
                  <a:srgbClr val="6A9D56"/>
                </a:solidFill>
                <a:effectLst/>
                <a:cs typeface="Alef" panose="020F0502020204030204" pitchFamily="2" charset="-79"/>
              </a:rPr>
              <a:t>Blockchain as an anti-fraud technology</a:t>
            </a:r>
          </a:p>
          <a:p>
            <a:pPr algn="l"/>
            <a:r>
              <a:rPr lang="en-GB" sz="2200" b="0" i="0" dirty="0">
                <a:solidFill>
                  <a:srgbClr val="262626"/>
                </a:solidFill>
                <a:effectLst/>
              </a:rPr>
              <a:t>Once this double check has been carried out, it is the turn of the </a:t>
            </a:r>
            <a:r>
              <a:rPr lang="en-GB" sz="2200" i="0" dirty="0">
                <a:solidFill>
                  <a:srgbClr val="262626"/>
                </a:solidFill>
                <a:effectLst/>
              </a:rPr>
              <a:t>blockchain technology implemented by </a:t>
            </a:r>
            <a:r>
              <a:rPr lang="en-GB" sz="2200" i="0" dirty="0" err="1">
                <a:solidFill>
                  <a:srgbClr val="262626"/>
                </a:solidFill>
                <a:effectLst/>
              </a:rPr>
              <a:t>Cedesa</a:t>
            </a:r>
            <a:r>
              <a:rPr lang="en-GB" sz="2200" i="0" dirty="0">
                <a:solidFill>
                  <a:srgbClr val="262626"/>
                </a:solidFill>
                <a:effectLst/>
              </a:rPr>
              <a:t> Digital. The data collected in the production chain is recorded and validated to create an anti-fraud database of maximum security and total independence. This guarantees the traceability of the meats, an essential requirement to incorporate a new quality brand, 100% native Iberian breed.</a:t>
            </a:r>
          </a:p>
          <a:p>
            <a:pPr algn="l"/>
            <a:endParaRPr lang="en-GB" sz="2200" i="0" dirty="0">
              <a:solidFill>
                <a:srgbClr val="262626"/>
              </a:solidFill>
              <a:effectLst/>
            </a:endParaRPr>
          </a:p>
          <a:p>
            <a:pPr algn="l"/>
            <a:r>
              <a:rPr lang="en-GB" sz="2200" i="0" dirty="0">
                <a:solidFill>
                  <a:srgbClr val="262626"/>
                </a:solidFill>
                <a:effectLst/>
              </a:rPr>
              <a:t>This process serves to strengthen the reliability of the production chain and restore consumer confidence. It will also consolidate the prestige of Iberian in Spain and in the world. This is a giant step for the sector that opens the door to any producer and other food sectors. The Operational Group also pays special attention to demanding livestock practices that are more respectful of the natural environment, the </a:t>
            </a:r>
            <a:r>
              <a:rPr lang="en-GB" sz="2200" i="0" dirty="0" err="1">
                <a:solidFill>
                  <a:srgbClr val="262626"/>
                </a:solidFill>
                <a:effectLst/>
              </a:rPr>
              <a:t>Dehesa</a:t>
            </a:r>
            <a:r>
              <a:rPr lang="en-GB" sz="2200" i="0" dirty="0">
                <a:solidFill>
                  <a:srgbClr val="262626"/>
                </a:solidFill>
                <a:effectLst/>
              </a:rPr>
              <a:t>, counting on internal advice from the scientific community and private companies specialized in the matter.</a:t>
            </a:r>
          </a:p>
          <a:p>
            <a:pPr algn="l"/>
            <a:endParaRPr lang="en-GB" sz="2200" i="0" dirty="0">
              <a:solidFill>
                <a:srgbClr val="262626"/>
              </a:solidFill>
              <a:effectLst/>
            </a:endParaRPr>
          </a:p>
        </p:txBody>
      </p:sp>
    </p:spTree>
    <p:extLst>
      <p:ext uri="{BB962C8B-B14F-4D97-AF65-F5344CB8AC3E}">
        <p14:creationId xmlns:p14="http://schemas.microsoft.com/office/powerpoint/2010/main" val="3794168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2161608"/>
            <a:ext cx="5480760" cy="2743201"/>
          </a:xfrm>
          <a:prstGeom prst="rect">
            <a:avLst/>
          </a:prstGeom>
        </p:spPr>
        <p:txBody>
          <a:bodyPr>
            <a:normAutofit/>
          </a:bodyPr>
          <a:lstStyle/>
          <a:p>
            <a:r>
              <a:rPr lang="en-GB" b="1" i="0" dirty="0">
                <a:effectLst/>
                <a:latin typeface="Roboto" panose="02000000000000000000" pitchFamily="2" charset="0"/>
              </a:rPr>
              <a:t>2.2 Let’s meet </a:t>
            </a:r>
            <a:r>
              <a:rPr lang="en-IE" b="1" i="0" dirty="0"/>
              <a:t>Alpha Estate Winery, Greece</a:t>
            </a:r>
          </a:p>
          <a:p>
            <a:endParaRPr lang="en-IE" i="1" dirty="0"/>
          </a:p>
          <a:p>
            <a:r>
              <a:rPr lang="en-IE" i="1" dirty="0"/>
              <a:t>A blockchain message in a bottle</a:t>
            </a:r>
            <a:endParaRPr lang="en-US" i="1" dirty="0"/>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1912611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792337" y="291161"/>
            <a:ext cx="6178800" cy="803654"/>
          </a:xfrm>
          <a:prstGeom prst="rect">
            <a:avLst/>
          </a:prstGeom>
        </p:spPr>
        <p:txBody>
          <a:bodyPr/>
          <a:lstStyle/>
          <a:p>
            <a:r>
              <a:rPr lang="en-GB" dirty="0"/>
              <a:t>(a Blockchain) Message in a bottle (of wine)</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230472" y="2005130"/>
            <a:ext cx="6897442" cy="6986528"/>
          </a:xfrm>
          <a:prstGeom prst="rect">
            <a:avLst/>
          </a:prstGeom>
          <a:noFill/>
        </p:spPr>
        <p:txBody>
          <a:bodyPr wrap="square">
            <a:spAutoFit/>
          </a:bodyPr>
          <a:lstStyle/>
          <a:p>
            <a:r>
              <a:rPr lang="en-GB" sz="2400" dirty="0">
                <a:solidFill>
                  <a:srgbClr val="262626"/>
                </a:solidFill>
              </a:rPr>
              <a:t>Since 1997, Alpha Estate has operated as a state-of-the-art wine making experience and 220 ha privately owned vineyard in Greece, exporting to more than 30 countries around the globe.  It is a vertically integrated 45-person SME, implementing cutting-edge sustainable viticulture.</a:t>
            </a:r>
          </a:p>
          <a:p>
            <a:endParaRPr lang="en-GB" sz="2400" dirty="0">
              <a:solidFill>
                <a:srgbClr val="262626"/>
              </a:solidFill>
            </a:endParaRPr>
          </a:p>
          <a:p>
            <a:r>
              <a:rPr lang="en-GB" sz="2400" dirty="0">
                <a:solidFill>
                  <a:srgbClr val="262626"/>
                </a:solidFill>
              </a:rPr>
              <a:t>It’s first experience of blockchain was an ECA Blockchain Event in Luxembourg in November 2018, leading to  receiving EU support.  </a:t>
            </a: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r>
              <a:rPr lang="en-IE" sz="1600" dirty="0">
                <a:solidFill>
                  <a:srgbClr val="29608D"/>
                </a:solidFill>
              </a:rPr>
              <a:t>Source:  </a:t>
            </a:r>
            <a:r>
              <a:rPr lang="en-GB" sz="1600" dirty="0">
                <a:solidFill>
                  <a:srgbClr val="29608D"/>
                </a:solidFill>
              </a:rPr>
              <a:t>EU Blockchain Observatory | Online Workshop | November 23th 2020</a:t>
            </a:r>
          </a:p>
        </p:txBody>
      </p:sp>
      <p:pic>
        <p:nvPicPr>
          <p:cNvPr id="16" name="Picture 15">
            <a:extLst>
              <a:ext uri="{FF2B5EF4-FFF2-40B4-BE49-F238E27FC236}">
                <a16:creationId xmlns:a16="http://schemas.microsoft.com/office/drawing/2014/main" id="{31A5940B-BDC7-DAA3-2BF6-5FCF00D8B1EE}"/>
              </a:ext>
            </a:extLst>
          </p:cNvPr>
          <p:cNvPicPr>
            <a:picLocks noChangeAspect="1"/>
          </p:cNvPicPr>
          <p:nvPr/>
        </p:nvPicPr>
        <p:blipFill>
          <a:blip r:embed="rId2"/>
          <a:stretch>
            <a:fillRect/>
          </a:stretch>
        </p:blipFill>
        <p:spPr>
          <a:xfrm>
            <a:off x="78445" y="134269"/>
            <a:ext cx="4400550" cy="1619250"/>
          </a:xfrm>
          <a:prstGeom prst="rect">
            <a:avLst/>
          </a:prstGeom>
        </p:spPr>
      </p:pic>
      <p:pic>
        <p:nvPicPr>
          <p:cNvPr id="18" name="Picture 17">
            <a:extLst>
              <a:ext uri="{FF2B5EF4-FFF2-40B4-BE49-F238E27FC236}">
                <a16:creationId xmlns:a16="http://schemas.microsoft.com/office/drawing/2014/main" id="{B6829168-505F-944B-8535-0FBC6B40600F}"/>
              </a:ext>
            </a:extLst>
          </p:cNvPr>
          <p:cNvPicPr>
            <a:picLocks noChangeAspect="1"/>
          </p:cNvPicPr>
          <p:nvPr/>
        </p:nvPicPr>
        <p:blipFill>
          <a:blip r:embed="rId3"/>
          <a:stretch>
            <a:fillRect/>
          </a:stretch>
        </p:blipFill>
        <p:spPr>
          <a:xfrm>
            <a:off x="7291431" y="1509064"/>
            <a:ext cx="2933700" cy="5057775"/>
          </a:xfrm>
          <a:prstGeom prst="rect">
            <a:avLst/>
          </a:prstGeom>
        </p:spPr>
      </p:pic>
    </p:spTree>
    <p:extLst>
      <p:ext uri="{BB962C8B-B14F-4D97-AF65-F5344CB8AC3E}">
        <p14:creationId xmlns:p14="http://schemas.microsoft.com/office/powerpoint/2010/main" val="1340503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792337" y="291161"/>
            <a:ext cx="6178800" cy="803654"/>
          </a:xfrm>
          <a:prstGeom prst="rect">
            <a:avLst/>
          </a:prstGeom>
        </p:spPr>
        <p:txBody>
          <a:bodyPr/>
          <a:lstStyle/>
          <a:p>
            <a:r>
              <a:rPr lang="en-GB" dirty="0"/>
              <a:t>(a Blockchain) Message in a bottle (of wine)</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230472" y="2005130"/>
            <a:ext cx="5355266" cy="7971413"/>
          </a:xfrm>
          <a:prstGeom prst="rect">
            <a:avLst/>
          </a:prstGeom>
          <a:noFill/>
        </p:spPr>
        <p:txBody>
          <a:bodyPr wrap="square">
            <a:spAutoFit/>
          </a:bodyPr>
          <a:lstStyle/>
          <a:p>
            <a:r>
              <a:rPr lang="en-GB" sz="2400" dirty="0">
                <a:solidFill>
                  <a:srgbClr val="262626"/>
                </a:solidFill>
              </a:rPr>
              <a:t>A bottle of unique wine is: </a:t>
            </a:r>
          </a:p>
          <a:p>
            <a:endParaRPr lang="en-GB" sz="2400" dirty="0">
              <a:solidFill>
                <a:srgbClr val="262626"/>
              </a:solidFill>
            </a:endParaRPr>
          </a:p>
          <a:p>
            <a:pPr marL="342900" indent="-342900">
              <a:buFont typeface="Arial" panose="020B0604020202020204" pitchFamily="34" charset="0"/>
              <a:buChar char="•"/>
            </a:pPr>
            <a:r>
              <a:rPr lang="en-GB" sz="2400" dirty="0">
                <a:solidFill>
                  <a:srgbClr val="262626"/>
                </a:solidFill>
              </a:rPr>
              <a:t> A “primary information” (from the ecosystem and the grapes of an area) </a:t>
            </a:r>
          </a:p>
          <a:p>
            <a:pPr marL="342900" indent="-342900">
              <a:buFont typeface="Arial" panose="020B0604020202020204" pitchFamily="34" charset="0"/>
              <a:buChar char="•"/>
            </a:pPr>
            <a:r>
              <a:rPr lang="en-GB" sz="2400" dirty="0">
                <a:solidFill>
                  <a:srgbClr val="262626"/>
                </a:solidFill>
              </a:rPr>
              <a:t>“secured” into a bottle  that can last through time </a:t>
            </a:r>
          </a:p>
          <a:p>
            <a:pPr marL="342900" indent="-342900">
              <a:buFont typeface="Arial" panose="020B0604020202020204" pitchFamily="34" charset="0"/>
              <a:buChar char="•"/>
            </a:pPr>
            <a:r>
              <a:rPr lang="en-GB" sz="2400" dirty="0">
                <a:solidFill>
                  <a:srgbClr val="262626"/>
                </a:solidFill>
              </a:rPr>
              <a:t>More appealing to new ages/markets (gen Y and Z)</a:t>
            </a:r>
          </a:p>
          <a:p>
            <a:pPr marL="342900" indent="-342900">
              <a:buFont typeface="Arial" panose="020B0604020202020204" pitchFamily="34" charset="0"/>
              <a:buChar char="•"/>
            </a:pPr>
            <a:r>
              <a:rPr lang="en-GB" sz="2400" dirty="0">
                <a:solidFill>
                  <a:srgbClr val="262626"/>
                </a:solidFill>
              </a:rPr>
              <a:t>Truth Certified</a:t>
            </a:r>
          </a:p>
          <a:p>
            <a:pPr marL="342900" indent="-342900">
              <a:buFont typeface="Arial" panose="020B0604020202020204" pitchFamily="34" charset="0"/>
              <a:buChar char="•"/>
            </a:pPr>
            <a:r>
              <a:rPr lang="en-GB" sz="2400" dirty="0">
                <a:solidFill>
                  <a:srgbClr val="262626"/>
                </a:solidFill>
              </a:rPr>
              <a:t>Finally provide to the “end beneficiary” the “pleasure” and “utility” of this “preservation</a:t>
            </a:r>
          </a:p>
          <a:p>
            <a:endParaRPr lang="en-GB" sz="2400" dirty="0">
              <a:solidFill>
                <a:srgbClr val="262626"/>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r>
              <a:rPr lang="en-IE" sz="1600" dirty="0">
                <a:solidFill>
                  <a:srgbClr val="29608D"/>
                </a:solidFill>
              </a:rPr>
              <a:t>Source:  </a:t>
            </a:r>
            <a:r>
              <a:rPr lang="en-GB" sz="1600" dirty="0">
                <a:solidFill>
                  <a:srgbClr val="29608D"/>
                </a:solidFill>
              </a:rPr>
              <a:t>EU Blockchain Observatory | Online Workshop | November 23th 2020</a:t>
            </a:r>
          </a:p>
        </p:txBody>
      </p:sp>
      <p:pic>
        <p:nvPicPr>
          <p:cNvPr id="16" name="Picture 15">
            <a:extLst>
              <a:ext uri="{FF2B5EF4-FFF2-40B4-BE49-F238E27FC236}">
                <a16:creationId xmlns:a16="http://schemas.microsoft.com/office/drawing/2014/main" id="{31A5940B-BDC7-DAA3-2BF6-5FCF00D8B1EE}"/>
              </a:ext>
            </a:extLst>
          </p:cNvPr>
          <p:cNvPicPr>
            <a:picLocks noChangeAspect="1"/>
          </p:cNvPicPr>
          <p:nvPr/>
        </p:nvPicPr>
        <p:blipFill>
          <a:blip r:embed="rId2"/>
          <a:stretch>
            <a:fillRect/>
          </a:stretch>
        </p:blipFill>
        <p:spPr>
          <a:xfrm>
            <a:off x="78445" y="134269"/>
            <a:ext cx="4400550" cy="1619250"/>
          </a:xfrm>
          <a:prstGeom prst="rect">
            <a:avLst/>
          </a:prstGeom>
        </p:spPr>
      </p:pic>
      <p:pic>
        <p:nvPicPr>
          <p:cNvPr id="11" name="Picture 10">
            <a:extLst>
              <a:ext uri="{FF2B5EF4-FFF2-40B4-BE49-F238E27FC236}">
                <a16:creationId xmlns:a16="http://schemas.microsoft.com/office/drawing/2014/main" id="{64921E32-31A1-6D54-AB86-829CB0DF03AC}"/>
              </a:ext>
            </a:extLst>
          </p:cNvPr>
          <p:cNvPicPr>
            <a:picLocks noChangeAspect="1"/>
          </p:cNvPicPr>
          <p:nvPr/>
        </p:nvPicPr>
        <p:blipFill>
          <a:blip r:embed="rId3"/>
          <a:stretch>
            <a:fillRect/>
          </a:stretch>
        </p:blipFill>
        <p:spPr>
          <a:xfrm>
            <a:off x="6096000" y="2153246"/>
            <a:ext cx="5355265" cy="4091289"/>
          </a:xfrm>
          <a:prstGeom prst="rect">
            <a:avLst/>
          </a:prstGeom>
        </p:spPr>
      </p:pic>
    </p:spTree>
    <p:extLst>
      <p:ext uri="{BB962C8B-B14F-4D97-AF65-F5344CB8AC3E}">
        <p14:creationId xmlns:p14="http://schemas.microsoft.com/office/powerpoint/2010/main" val="1580322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792337" y="291161"/>
            <a:ext cx="6178800" cy="803654"/>
          </a:xfrm>
          <a:prstGeom prst="rect">
            <a:avLst/>
          </a:prstGeom>
        </p:spPr>
        <p:txBody>
          <a:bodyPr/>
          <a:lstStyle/>
          <a:p>
            <a:r>
              <a:rPr lang="en-GB" dirty="0"/>
              <a:t>(a Blockchain) Message in a bottle (of wine)</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78445" y="2015227"/>
            <a:ext cx="9764768" cy="8463855"/>
          </a:xfrm>
          <a:prstGeom prst="rect">
            <a:avLst/>
          </a:prstGeom>
          <a:noFill/>
        </p:spPr>
        <p:txBody>
          <a:bodyPr wrap="square">
            <a:spAutoFit/>
          </a:bodyPr>
          <a:lstStyle/>
          <a:p>
            <a:r>
              <a:rPr lang="en-GB" sz="2400" dirty="0">
                <a:solidFill>
                  <a:srgbClr val="262626"/>
                </a:solidFill>
              </a:rPr>
              <a:t>For Alpha Estate, the advantages of blockchain are</a:t>
            </a:r>
          </a:p>
          <a:p>
            <a:endParaRPr lang="en-GB" sz="1000" dirty="0">
              <a:solidFill>
                <a:srgbClr val="262626"/>
              </a:solidFill>
            </a:endParaRPr>
          </a:p>
          <a:p>
            <a:pPr marL="342900" indent="-342900">
              <a:buFont typeface="Arial" panose="020B0604020202020204" pitchFamily="34" charset="0"/>
              <a:buChar char="•"/>
            </a:pPr>
            <a:r>
              <a:rPr lang="en-GB" sz="2400" dirty="0">
                <a:solidFill>
                  <a:srgbClr val="262626"/>
                </a:solidFill>
              </a:rPr>
              <a:t>Direct 1 to 1 connection between winemaker and final consumer</a:t>
            </a:r>
          </a:p>
          <a:p>
            <a:pPr marL="342900" indent="-342900">
              <a:buFont typeface="Arial" panose="020B0604020202020204" pitchFamily="34" charset="0"/>
              <a:buChar char="•"/>
            </a:pPr>
            <a:r>
              <a:rPr lang="en-GB" sz="2400" dirty="0">
                <a:solidFill>
                  <a:srgbClr val="262626"/>
                </a:solidFill>
              </a:rPr>
              <a:t>Advanced loyalty </a:t>
            </a:r>
          </a:p>
          <a:p>
            <a:r>
              <a:rPr lang="en-GB" sz="2400" dirty="0">
                <a:solidFill>
                  <a:srgbClr val="262626"/>
                </a:solidFill>
              </a:rPr>
              <a:t>      opportunities (traceability, </a:t>
            </a:r>
          </a:p>
          <a:p>
            <a:r>
              <a:rPr lang="en-GB" sz="2400" dirty="0">
                <a:solidFill>
                  <a:srgbClr val="262626"/>
                </a:solidFill>
              </a:rPr>
              <a:t>      geolocation)</a:t>
            </a:r>
          </a:p>
          <a:p>
            <a:pPr marL="342900" indent="-342900">
              <a:buFont typeface="Arial" panose="020B0604020202020204" pitchFamily="34" charset="0"/>
              <a:buChar char="•"/>
            </a:pPr>
            <a:r>
              <a:rPr lang="en-GB" sz="2400" dirty="0">
                <a:solidFill>
                  <a:srgbClr val="262626"/>
                </a:solidFill>
              </a:rPr>
              <a:t>Mediator-free markets</a:t>
            </a:r>
          </a:p>
          <a:p>
            <a:pPr marL="342900" indent="-342900">
              <a:buFont typeface="Arial" panose="020B0604020202020204" pitchFamily="34" charset="0"/>
              <a:buChar char="•"/>
            </a:pPr>
            <a:r>
              <a:rPr lang="en-GB" sz="2400" dirty="0">
                <a:solidFill>
                  <a:srgbClr val="262626"/>
                </a:solidFill>
              </a:rPr>
              <a:t>Real-time market survey</a:t>
            </a:r>
          </a:p>
          <a:p>
            <a:pPr marL="342900" indent="-342900">
              <a:buFont typeface="Arial" panose="020B0604020202020204" pitchFamily="34" charset="0"/>
              <a:buChar char="•"/>
            </a:pPr>
            <a:r>
              <a:rPr lang="en-GB" sz="2400" dirty="0">
                <a:solidFill>
                  <a:srgbClr val="262626"/>
                </a:solidFill>
              </a:rPr>
              <a:t>“Securely” interconnected </a:t>
            </a:r>
          </a:p>
          <a:p>
            <a:r>
              <a:rPr lang="en-GB" sz="2400" dirty="0">
                <a:solidFill>
                  <a:srgbClr val="262626"/>
                </a:solidFill>
              </a:rPr>
              <a:t>      customers</a:t>
            </a:r>
          </a:p>
          <a:p>
            <a:pPr marL="342900" indent="-342900">
              <a:buFont typeface="Arial" panose="020B0604020202020204" pitchFamily="34" charset="0"/>
              <a:buChar char="•"/>
            </a:pPr>
            <a:r>
              <a:rPr lang="en-GB" sz="2400" dirty="0">
                <a:solidFill>
                  <a:srgbClr val="262626"/>
                </a:solidFill>
              </a:rPr>
              <a:t>From vineyard-to-shelf intact info provided</a:t>
            </a:r>
          </a:p>
          <a:p>
            <a:pPr marL="342900" indent="-342900">
              <a:buFont typeface="Arial" panose="020B0604020202020204" pitchFamily="34" charset="0"/>
              <a:buChar char="•"/>
            </a:pPr>
            <a:r>
              <a:rPr lang="en-GB" sz="2400" dirty="0">
                <a:solidFill>
                  <a:srgbClr val="262626"/>
                </a:solidFill>
              </a:rPr>
              <a:t>Not just  for consumers but </a:t>
            </a:r>
          </a:p>
          <a:p>
            <a:pPr marL="342900" indent="-342900">
              <a:buFont typeface="Arial" panose="020B0604020202020204" pitchFamily="34" charset="0"/>
              <a:buChar char="•"/>
            </a:pPr>
            <a:r>
              <a:rPr lang="en-GB" sz="2400" dirty="0">
                <a:solidFill>
                  <a:srgbClr val="262626"/>
                </a:solidFill>
              </a:rPr>
              <a:t>evangelists of the experience</a:t>
            </a:r>
          </a:p>
          <a:p>
            <a:endParaRPr lang="en-GB" sz="2400" dirty="0">
              <a:solidFill>
                <a:srgbClr val="262626"/>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r>
              <a:rPr lang="en-IE" sz="1600" dirty="0">
                <a:solidFill>
                  <a:srgbClr val="29608D"/>
                </a:solidFill>
              </a:rPr>
              <a:t>Source:  </a:t>
            </a:r>
            <a:r>
              <a:rPr lang="en-GB" sz="1600" dirty="0">
                <a:solidFill>
                  <a:srgbClr val="29608D"/>
                </a:solidFill>
              </a:rPr>
              <a:t>EU Blockchain Observatory | Online Workshop | November 23th 2020</a:t>
            </a:r>
          </a:p>
        </p:txBody>
      </p:sp>
      <p:pic>
        <p:nvPicPr>
          <p:cNvPr id="16" name="Picture 15">
            <a:extLst>
              <a:ext uri="{FF2B5EF4-FFF2-40B4-BE49-F238E27FC236}">
                <a16:creationId xmlns:a16="http://schemas.microsoft.com/office/drawing/2014/main" id="{31A5940B-BDC7-DAA3-2BF6-5FCF00D8B1EE}"/>
              </a:ext>
            </a:extLst>
          </p:cNvPr>
          <p:cNvPicPr>
            <a:picLocks noChangeAspect="1"/>
          </p:cNvPicPr>
          <p:nvPr/>
        </p:nvPicPr>
        <p:blipFill>
          <a:blip r:embed="rId2"/>
          <a:stretch>
            <a:fillRect/>
          </a:stretch>
        </p:blipFill>
        <p:spPr>
          <a:xfrm>
            <a:off x="78445" y="134269"/>
            <a:ext cx="4400550" cy="1619250"/>
          </a:xfrm>
          <a:prstGeom prst="rect">
            <a:avLst/>
          </a:prstGeom>
        </p:spPr>
      </p:pic>
      <p:pic>
        <p:nvPicPr>
          <p:cNvPr id="11" name="Picture 10">
            <a:extLst>
              <a:ext uri="{FF2B5EF4-FFF2-40B4-BE49-F238E27FC236}">
                <a16:creationId xmlns:a16="http://schemas.microsoft.com/office/drawing/2014/main" id="{C5F61A73-ACEB-98A1-587C-2C600C651B9F}"/>
              </a:ext>
            </a:extLst>
          </p:cNvPr>
          <p:cNvPicPr>
            <a:picLocks noChangeAspect="1"/>
          </p:cNvPicPr>
          <p:nvPr/>
        </p:nvPicPr>
        <p:blipFill>
          <a:blip r:embed="rId3"/>
          <a:stretch>
            <a:fillRect/>
          </a:stretch>
        </p:blipFill>
        <p:spPr>
          <a:xfrm>
            <a:off x="4689172" y="3375789"/>
            <a:ext cx="7498312" cy="3309666"/>
          </a:xfrm>
          <a:prstGeom prst="rect">
            <a:avLst/>
          </a:prstGeom>
        </p:spPr>
      </p:pic>
    </p:spTree>
    <p:extLst>
      <p:ext uri="{BB962C8B-B14F-4D97-AF65-F5344CB8AC3E}">
        <p14:creationId xmlns:p14="http://schemas.microsoft.com/office/powerpoint/2010/main" val="3464628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792337" y="291161"/>
            <a:ext cx="6178800" cy="803654"/>
          </a:xfrm>
          <a:prstGeom prst="rect">
            <a:avLst/>
          </a:prstGeom>
        </p:spPr>
        <p:txBody>
          <a:bodyPr/>
          <a:lstStyle/>
          <a:p>
            <a:r>
              <a:rPr lang="en-GB" dirty="0"/>
              <a:t>(a Blockchain) Message in a bottle (of wine)</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230471" y="2005130"/>
            <a:ext cx="7510031" cy="6247864"/>
          </a:xfrm>
          <a:prstGeom prst="rect">
            <a:avLst/>
          </a:prstGeom>
          <a:noFill/>
        </p:spPr>
        <p:txBody>
          <a:bodyPr wrap="square">
            <a:spAutoFit/>
          </a:bodyPr>
          <a:lstStyle/>
          <a:p>
            <a:r>
              <a:rPr lang="en-GB" sz="2400" dirty="0">
                <a:solidFill>
                  <a:srgbClr val="262626"/>
                </a:solidFill>
              </a:rPr>
              <a:t>And the Challenges/Bottlenecks</a:t>
            </a:r>
          </a:p>
          <a:p>
            <a:endParaRPr lang="en-GB" sz="2400" dirty="0">
              <a:solidFill>
                <a:srgbClr val="262626"/>
              </a:solidFill>
            </a:endParaRPr>
          </a:p>
          <a:p>
            <a:r>
              <a:rPr lang="en-GB" sz="2400" dirty="0">
                <a:solidFill>
                  <a:srgbClr val="262626"/>
                </a:solidFill>
              </a:rPr>
              <a:t>• No ready-to-use (out of the box) machinery</a:t>
            </a:r>
          </a:p>
          <a:p>
            <a:r>
              <a:rPr lang="en-GB" sz="2400" dirty="0">
                <a:solidFill>
                  <a:srgbClr val="262626"/>
                </a:solidFill>
              </a:rPr>
              <a:t>• «Hand-made» solutions – Increased initial costs</a:t>
            </a:r>
          </a:p>
          <a:p>
            <a:r>
              <a:rPr lang="en-GB" sz="2400" dirty="0">
                <a:solidFill>
                  <a:srgbClr val="262626"/>
                </a:solidFill>
              </a:rPr>
              <a:t>• Issues when trying to scale up the approach to all products</a:t>
            </a:r>
          </a:p>
          <a:p>
            <a:r>
              <a:rPr lang="en-GB" sz="2400" dirty="0">
                <a:solidFill>
                  <a:srgbClr val="262626"/>
                </a:solidFill>
              </a:rPr>
              <a:t>• Difficult capacity building inside the company</a:t>
            </a:r>
          </a:p>
          <a:p>
            <a:r>
              <a:rPr lang="en-GB" sz="2400" dirty="0">
                <a:solidFill>
                  <a:srgbClr val="262626"/>
                </a:solidFill>
              </a:rPr>
              <a:t>• Lack of Blockchain providers (with proven expertise)</a:t>
            </a: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r>
              <a:rPr lang="en-IE" sz="1600" dirty="0">
                <a:solidFill>
                  <a:srgbClr val="29608D"/>
                </a:solidFill>
              </a:rPr>
              <a:t>Source:  </a:t>
            </a:r>
            <a:r>
              <a:rPr lang="en-GB" sz="1600" dirty="0">
                <a:solidFill>
                  <a:srgbClr val="29608D"/>
                </a:solidFill>
              </a:rPr>
              <a:t>EU Blockchain Observatory | Online Workshop | November 23th 2020</a:t>
            </a:r>
          </a:p>
        </p:txBody>
      </p:sp>
      <p:pic>
        <p:nvPicPr>
          <p:cNvPr id="16" name="Picture 15">
            <a:extLst>
              <a:ext uri="{FF2B5EF4-FFF2-40B4-BE49-F238E27FC236}">
                <a16:creationId xmlns:a16="http://schemas.microsoft.com/office/drawing/2014/main" id="{31A5940B-BDC7-DAA3-2BF6-5FCF00D8B1EE}"/>
              </a:ext>
            </a:extLst>
          </p:cNvPr>
          <p:cNvPicPr>
            <a:picLocks noChangeAspect="1"/>
          </p:cNvPicPr>
          <p:nvPr/>
        </p:nvPicPr>
        <p:blipFill>
          <a:blip r:embed="rId2"/>
          <a:stretch>
            <a:fillRect/>
          </a:stretch>
        </p:blipFill>
        <p:spPr>
          <a:xfrm>
            <a:off x="78445" y="134269"/>
            <a:ext cx="4400550" cy="1619250"/>
          </a:xfrm>
          <a:prstGeom prst="rect">
            <a:avLst/>
          </a:prstGeom>
        </p:spPr>
      </p:pic>
      <p:pic>
        <p:nvPicPr>
          <p:cNvPr id="14" name="Picture 13">
            <a:extLst>
              <a:ext uri="{FF2B5EF4-FFF2-40B4-BE49-F238E27FC236}">
                <a16:creationId xmlns:a16="http://schemas.microsoft.com/office/drawing/2014/main" id="{BD2AA6CD-4E4E-64DF-A923-90699ECFFCD4}"/>
              </a:ext>
            </a:extLst>
          </p:cNvPr>
          <p:cNvPicPr>
            <a:picLocks noChangeAspect="1"/>
          </p:cNvPicPr>
          <p:nvPr/>
        </p:nvPicPr>
        <p:blipFill>
          <a:blip r:embed="rId3"/>
          <a:stretch>
            <a:fillRect/>
          </a:stretch>
        </p:blipFill>
        <p:spPr>
          <a:xfrm>
            <a:off x="8244972" y="1562132"/>
            <a:ext cx="1852432" cy="5104481"/>
          </a:xfrm>
          <a:prstGeom prst="rect">
            <a:avLst/>
          </a:prstGeom>
        </p:spPr>
      </p:pic>
    </p:spTree>
    <p:extLst>
      <p:ext uri="{BB962C8B-B14F-4D97-AF65-F5344CB8AC3E}">
        <p14:creationId xmlns:p14="http://schemas.microsoft.com/office/powerpoint/2010/main" val="1569858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2161608"/>
            <a:ext cx="5480760" cy="2743201"/>
          </a:xfrm>
          <a:prstGeom prst="rect">
            <a:avLst/>
          </a:prstGeom>
        </p:spPr>
        <p:txBody>
          <a:bodyPr>
            <a:normAutofit/>
          </a:bodyPr>
          <a:lstStyle/>
          <a:p>
            <a:r>
              <a:rPr lang="en-GB" b="1" i="0" dirty="0">
                <a:effectLst/>
                <a:latin typeface="Roboto" panose="02000000000000000000" pitchFamily="2" charset="0"/>
              </a:rPr>
              <a:t>2.3 Let’s meet Polish Premium Beef and other examples</a:t>
            </a:r>
            <a:endParaRPr lang="en-GB" i="0" dirty="0"/>
          </a:p>
          <a:p>
            <a:endParaRPr lang="en-US" i="1" dirty="0"/>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709251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3478966" y="1959634"/>
            <a:ext cx="6874660" cy="689519"/>
          </a:xfrm>
        </p:spPr>
        <p:txBody>
          <a:bodyPr/>
          <a:lstStyle/>
          <a:p>
            <a:r>
              <a:rPr lang="en-US" dirty="0"/>
              <a:t>The Power of Case Studies, a Module Introduction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3478966" y="2641170"/>
            <a:ext cx="6874660" cy="689519"/>
          </a:xfrm>
        </p:spPr>
        <p:txBody>
          <a:bodyPr/>
          <a:lstStyle/>
          <a:p>
            <a:r>
              <a:rPr lang="en-US" dirty="0"/>
              <a:t>Blockchain in Agri Supply Chains</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a:t>The Rise of Intermediary Platforms</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3478966" y="4285383"/>
            <a:ext cx="6874660" cy="689519"/>
          </a:xfrm>
        </p:spPr>
        <p:txBody>
          <a:bodyPr lIns="91440" tIns="45720" rIns="91440" bIns="45720" anchor="ctr">
            <a:noAutofit/>
          </a:bodyPr>
          <a:lstStyle/>
          <a:p>
            <a:r>
              <a:rPr lang="en-IE" i="0" dirty="0">
                <a:solidFill>
                  <a:srgbClr val="27262B"/>
                </a:solidFill>
                <a:effectLst/>
                <a:latin typeface="Calibri"/>
                <a:ea typeface="Calibri"/>
                <a:cs typeface="Calibri"/>
              </a:rPr>
              <a:t>Retailers Are On Board</a:t>
            </a:r>
          </a:p>
          <a:p>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US" dirty="0"/>
              <a:t>Learning Exercise and Conclusions </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prstGeom prst="rect">
            <a:avLst/>
          </a:prstGeom>
        </p:spPr>
        <p:txBody>
          <a:bodyPr/>
          <a:lstStyle/>
          <a:p>
            <a:r>
              <a:rPr lang="en-US" dirty="0"/>
              <a:t>contents</a:t>
            </a:r>
          </a:p>
        </p:txBody>
      </p:sp>
      <p:sp>
        <p:nvSpPr>
          <p:cNvPr id="2" name="Rectangle 1">
            <a:extLst>
              <a:ext uri="{FF2B5EF4-FFF2-40B4-BE49-F238E27FC236}">
                <a16:creationId xmlns:a16="http://schemas.microsoft.com/office/drawing/2014/main" id="{577F93D3-2639-D89E-812A-C13A8D96D7B6}"/>
              </a:ext>
            </a:extLst>
          </p:cNvPr>
          <p:cNvSpPr/>
          <p:nvPr/>
        </p:nvSpPr>
        <p:spPr>
          <a:xfrm>
            <a:off x="4959545" y="5843126"/>
            <a:ext cx="5457798"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05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pic>
        <p:nvPicPr>
          <p:cNvPr id="3" name="Picture 2">
            <a:extLst>
              <a:ext uri="{FF2B5EF4-FFF2-40B4-BE49-F238E27FC236}">
                <a16:creationId xmlns:a16="http://schemas.microsoft.com/office/drawing/2014/main" id="{DBFF7603-115F-EC10-2CFC-B390E22B5624}"/>
              </a:ext>
            </a:extLst>
          </p:cNvPr>
          <p:cNvPicPr>
            <a:picLocks noChangeAspect="1"/>
          </p:cNvPicPr>
          <p:nvPr/>
        </p:nvPicPr>
        <p:blipFill>
          <a:blip r:embed="rId3"/>
          <a:stretch>
            <a:fillRect/>
          </a:stretch>
        </p:blipFill>
        <p:spPr>
          <a:xfrm>
            <a:off x="2782231" y="5939305"/>
            <a:ext cx="2009582" cy="420610"/>
          </a:xfrm>
          <a:prstGeom prst="rect">
            <a:avLst/>
          </a:prstGeom>
        </p:spPr>
      </p:pic>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75900" y="291161"/>
            <a:ext cx="10595237" cy="803654"/>
          </a:xfrm>
          <a:prstGeom prst="rect">
            <a:avLst/>
          </a:prstGeom>
        </p:spPr>
        <p:txBody>
          <a:bodyPr/>
          <a:lstStyle/>
          <a:p>
            <a:r>
              <a:rPr lang="en-US" dirty="0"/>
              <a:t>Pilot Project on use of Blockchain and IoT Technologies</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375900" y="959963"/>
            <a:ext cx="9604661" cy="1200329"/>
          </a:xfrm>
          <a:prstGeom prst="rect">
            <a:avLst/>
          </a:prstGeom>
          <a:noFill/>
        </p:spPr>
        <p:txBody>
          <a:bodyPr wrap="square" rtlCol="0">
            <a:spAutoFit/>
          </a:bodyPr>
          <a:lstStyle/>
          <a:p>
            <a:pPr algn="l"/>
            <a:r>
              <a:rPr lang="en-GB" sz="2400" dirty="0">
                <a:solidFill>
                  <a:srgbClr val="262626"/>
                </a:solidFill>
              </a:rPr>
              <a:t>Polish Premium Beef was a pilot project on the use of blockchain and IoT technologies in cooperation between farmers, processors and advisers in high quality beef production.</a:t>
            </a:r>
            <a:endParaRPr lang="en-GB" sz="2200" i="0" dirty="0">
              <a:solidFill>
                <a:srgbClr val="262626"/>
              </a:solidFill>
              <a:effectLst/>
            </a:endParaRPr>
          </a:p>
        </p:txBody>
      </p:sp>
      <p:sp>
        <p:nvSpPr>
          <p:cNvPr id="12" name="TextBox 11">
            <a:extLst>
              <a:ext uri="{FF2B5EF4-FFF2-40B4-BE49-F238E27FC236}">
                <a16:creationId xmlns:a16="http://schemas.microsoft.com/office/drawing/2014/main" id="{6AF56015-9BD2-7647-43E0-A858417FF63F}"/>
              </a:ext>
            </a:extLst>
          </p:cNvPr>
          <p:cNvSpPr txBox="1"/>
          <p:nvPr/>
        </p:nvSpPr>
        <p:spPr>
          <a:xfrm>
            <a:off x="417160" y="2297483"/>
            <a:ext cx="9831356" cy="830997"/>
          </a:xfrm>
          <a:prstGeom prst="rect">
            <a:avLst/>
          </a:prstGeom>
          <a:noFill/>
        </p:spPr>
        <p:txBody>
          <a:bodyPr wrap="square">
            <a:spAutoFit/>
          </a:bodyPr>
          <a:lstStyle/>
          <a:p>
            <a:r>
              <a:rPr lang="en-IE" sz="2400" dirty="0">
                <a:hlinkClick r:id="rId2"/>
              </a:rPr>
              <a:t>Polish Premium </a:t>
            </a:r>
            <a:r>
              <a:rPr lang="en-IE" sz="2400" dirty="0" err="1">
                <a:hlinkClick r:id="rId2"/>
              </a:rPr>
              <a:t>Bief</a:t>
            </a:r>
            <a:r>
              <a:rPr lang="en-IE" sz="2400" dirty="0">
                <a:hlinkClick r:id="rId2"/>
              </a:rPr>
              <a:t> Pilot Project - </a:t>
            </a:r>
            <a:r>
              <a:rPr lang="en-IE" sz="2400" dirty="0" err="1">
                <a:hlinkClick r:id="rId2"/>
              </a:rPr>
              <a:t>Agreco</a:t>
            </a:r>
            <a:r>
              <a:rPr lang="en-IE" sz="2400" dirty="0">
                <a:hlinkClick r:id="rId2"/>
              </a:rPr>
              <a:t> | PDF | Sustainability | Foods (scribd.com)</a:t>
            </a:r>
            <a:endParaRPr lang="en-IE" sz="2400" dirty="0">
              <a:solidFill>
                <a:srgbClr val="262626"/>
              </a:solidFill>
            </a:endParaRPr>
          </a:p>
        </p:txBody>
      </p:sp>
      <p:sp>
        <p:nvSpPr>
          <p:cNvPr id="13" name="TextBox 12">
            <a:extLst>
              <a:ext uri="{FF2B5EF4-FFF2-40B4-BE49-F238E27FC236}">
                <a16:creationId xmlns:a16="http://schemas.microsoft.com/office/drawing/2014/main" id="{85290946-C509-CC1F-E19A-5A2D4D26E05F}"/>
              </a:ext>
            </a:extLst>
          </p:cNvPr>
          <p:cNvSpPr txBox="1"/>
          <p:nvPr/>
        </p:nvSpPr>
        <p:spPr>
          <a:xfrm>
            <a:off x="622006" y="6285826"/>
            <a:ext cx="6687878" cy="369332"/>
          </a:xfrm>
          <a:prstGeom prst="rect">
            <a:avLst/>
          </a:prstGeom>
          <a:noFill/>
        </p:spPr>
        <p:txBody>
          <a:bodyPr wrap="square">
            <a:spAutoFit/>
          </a:bodyPr>
          <a:lstStyle/>
          <a:p>
            <a:r>
              <a:rPr lang="pl-PL" dirty="0"/>
              <a:t>www.agrego.pl</a:t>
            </a:r>
            <a:endParaRPr lang="en-IE" dirty="0"/>
          </a:p>
        </p:txBody>
      </p:sp>
      <p:pic>
        <p:nvPicPr>
          <p:cNvPr id="15" name="Picture 14">
            <a:extLst>
              <a:ext uri="{FF2B5EF4-FFF2-40B4-BE49-F238E27FC236}">
                <a16:creationId xmlns:a16="http://schemas.microsoft.com/office/drawing/2014/main" id="{130450A4-ACF3-2144-E45A-B9C5FE1C2E5E}"/>
              </a:ext>
            </a:extLst>
          </p:cNvPr>
          <p:cNvPicPr>
            <a:picLocks noChangeAspect="1"/>
          </p:cNvPicPr>
          <p:nvPr/>
        </p:nvPicPr>
        <p:blipFill>
          <a:blip r:embed="rId3"/>
          <a:stretch>
            <a:fillRect/>
          </a:stretch>
        </p:blipFill>
        <p:spPr>
          <a:xfrm>
            <a:off x="3728888" y="2727583"/>
            <a:ext cx="3602445" cy="3927575"/>
          </a:xfrm>
          <a:prstGeom prst="rect">
            <a:avLst/>
          </a:prstGeom>
        </p:spPr>
      </p:pic>
    </p:spTree>
    <p:extLst>
      <p:ext uri="{BB962C8B-B14F-4D97-AF65-F5344CB8AC3E}">
        <p14:creationId xmlns:p14="http://schemas.microsoft.com/office/powerpoint/2010/main" val="3310116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19489" y="568022"/>
            <a:ext cx="6178800" cy="803654"/>
          </a:xfrm>
          <a:prstGeom prst="rect">
            <a:avLst/>
          </a:prstGeom>
        </p:spPr>
        <p:txBody>
          <a:bodyPr/>
          <a:lstStyle/>
          <a:p>
            <a:r>
              <a:rPr lang="en-GB" dirty="0"/>
              <a:t>From Oranges to Juice</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6AF56015-9BD2-7647-43E0-A858417FF63F}"/>
              </a:ext>
            </a:extLst>
          </p:cNvPr>
          <p:cNvSpPr txBox="1"/>
          <p:nvPr/>
        </p:nvSpPr>
        <p:spPr>
          <a:xfrm>
            <a:off x="176550" y="1371676"/>
            <a:ext cx="8308231" cy="7109639"/>
          </a:xfrm>
          <a:prstGeom prst="rect">
            <a:avLst/>
          </a:prstGeom>
          <a:noFill/>
        </p:spPr>
        <p:txBody>
          <a:bodyPr wrap="square">
            <a:spAutoFit/>
          </a:bodyPr>
          <a:lstStyle/>
          <a:p>
            <a:r>
              <a:rPr lang="en-GB" sz="2400" dirty="0">
                <a:solidFill>
                  <a:srgbClr val="262626"/>
                </a:solidFill>
              </a:rPr>
              <a:t>In Brazil, Albert </a:t>
            </a:r>
            <a:r>
              <a:rPr lang="en-GB" sz="2400" dirty="0" err="1">
                <a:solidFill>
                  <a:srgbClr val="262626"/>
                </a:solidFill>
              </a:rPr>
              <a:t>Heijn</a:t>
            </a:r>
            <a:r>
              <a:rPr lang="en-GB" sz="2400" dirty="0">
                <a:solidFill>
                  <a:srgbClr val="262626"/>
                </a:solidFill>
              </a:rPr>
              <a:t> works with the orange groves of LDC Juice where the fruit is harvested. The oranges are picked by hand on the plantations and collected in large nets. In this step, the following certificates, controls and data are verified and added to the blockchain </a:t>
            </a:r>
          </a:p>
          <a:p>
            <a:endParaRPr lang="en-GB" sz="2400" dirty="0">
              <a:solidFill>
                <a:srgbClr val="262626"/>
              </a:solidFill>
            </a:endParaRPr>
          </a:p>
          <a:p>
            <a:pPr marL="342900" indent="-342900">
              <a:buFont typeface="Arial" panose="020B0604020202020204" pitchFamily="34" charset="0"/>
              <a:buChar char="•"/>
            </a:pPr>
            <a:r>
              <a:rPr lang="en-GB" sz="2400" dirty="0">
                <a:solidFill>
                  <a:srgbClr val="262626"/>
                </a:solidFill>
              </a:rPr>
              <a:t>Harvest period</a:t>
            </a:r>
          </a:p>
          <a:p>
            <a:pPr marL="342900" indent="-342900">
              <a:buFont typeface="Arial" panose="020B0604020202020204" pitchFamily="34" charset="0"/>
              <a:buChar char="•"/>
            </a:pPr>
            <a:r>
              <a:rPr lang="en-GB" sz="2400" dirty="0">
                <a:solidFill>
                  <a:srgbClr val="262626"/>
                </a:solidFill>
              </a:rPr>
              <a:t>Location and name of plantation</a:t>
            </a:r>
          </a:p>
          <a:p>
            <a:pPr marL="342900" indent="-342900">
              <a:buFont typeface="Arial" panose="020B0604020202020204" pitchFamily="34" charset="0"/>
              <a:buChar char="•"/>
            </a:pPr>
            <a:r>
              <a:rPr lang="en-GB" sz="2400" dirty="0">
                <a:solidFill>
                  <a:srgbClr val="262626"/>
                </a:solidFill>
              </a:rPr>
              <a:t>Rainforest Alliance Certificate</a:t>
            </a:r>
          </a:p>
          <a:p>
            <a:pPr marL="342900" indent="-342900">
              <a:buFont typeface="Arial" panose="020B0604020202020204" pitchFamily="34" charset="0"/>
              <a:buChar char="•"/>
            </a:pPr>
            <a:r>
              <a:rPr lang="en-GB" sz="2400" dirty="0">
                <a:solidFill>
                  <a:srgbClr val="262626"/>
                </a:solidFill>
              </a:rPr>
              <a:t>Responsible and ethical working conditions </a:t>
            </a:r>
          </a:p>
          <a:p>
            <a:pPr marL="342900" indent="-342900">
              <a:buFont typeface="Arial" panose="020B0604020202020204" pitchFamily="34" charset="0"/>
              <a:buChar char="•"/>
            </a:pPr>
            <a:endParaRPr lang="en-GB" sz="2400" dirty="0">
              <a:solidFill>
                <a:srgbClr val="262626"/>
              </a:solidFill>
            </a:endParaRPr>
          </a:p>
          <a:p>
            <a:r>
              <a:rPr lang="en-GB" sz="2400" dirty="0">
                <a:solidFill>
                  <a:srgbClr val="262626"/>
                </a:solidFill>
              </a:rPr>
              <a:t>Read more </a:t>
            </a:r>
            <a:r>
              <a:rPr lang="en-IE" sz="2400" dirty="0">
                <a:hlinkClick r:id="rId2"/>
              </a:rPr>
              <a:t>Juicy details: Albert </a:t>
            </a:r>
            <a:r>
              <a:rPr lang="en-IE" sz="2400" dirty="0" err="1">
                <a:hlinkClick r:id="rId2"/>
              </a:rPr>
              <a:t>Heijn</a:t>
            </a:r>
            <a:r>
              <a:rPr lang="en-IE" sz="2400" dirty="0">
                <a:hlinkClick r:id="rId2"/>
              </a:rPr>
              <a:t> uses blockchain to make orange juice production transparent | </a:t>
            </a:r>
            <a:r>
              <a:rPr lang="en-IE" sz="2400" dirty="0" err="1">
                <a:hlinkClick r:id="rId2"/>
              </a:rPr>
              <a:t>Ahold</a:t>
            </a:r>
            <a:r>
              <a:rPr lang="en-IE" sz="2400" dirty="0">
                <a:hlinkClick r:id="rId2"/>
              </a:rPr>
              <a:t> Delhaize</a:t>
            </a:r>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a:p>
            <a:endParaRPr lang="en-GB" sz="2400" dirty="0">
              <a:solidFill>
                <a:srgbClr val="29608D"/>
              </a:solidFill>
            </a:endParaRPr>
          </a:p>
        </p:txBody>
      </p:sp>
      <p:pic>
        <p:nvPicPr>
          <p:cNvPr id="16" name="Picture 15">
            <a:extLst>
              <a:ext uri="{FF2B5EF4-FFF2-40B4-BE49-F238E27FC236}">
                <a16:creationId xmlns:a16="http://schemas.microsoft.com/office/drawing/2014/main" id="{FD82773E-0828-02CC-8D26-5E53AEB7D6D2}"/>
              </a:ext>
            </a:extLst>
          </p:cNvPr>
          <p:cNvPicPr>
            <a:picLocks noChangeAspect="1"/>
          </p:cNvPicPr>
          <p:nvPr/>
        </p:nvPicPr>
        <p:blipFill>
          <a:blip r:embed="rId3"/>
          <a:stretch>
            <a:fillRect/>
          </a:stretch>
        </p:blipFill>
        <p:spPr>
          <a:xfrm>
            <a:off x="8562596" y="0"/>
            <a:ext cx="3641322" cy="6858000"/>
          </a:xfrm>
          <a:prstGeom prst="rect">
            <a:avLst/>
          </a:prstGeom>
        </p:spPr>
      </p:pic>
    </p:spTree>
    <p:extLst>
      <p:ext uri="{BB962C8B-B14F-4D97-AF65-F5344CB8AC3E}">
        <p14:creationId xmlns:p14="http://schemas.microsoft.com/office/powerpoint/2010/main" val="3746698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41760" y="2817221"/>
            <a:ext cx="5150436" cy="2757828"/>
          </a:xfrm>
        </p:spPr>
        <p:txBody>
          <a:bodyPr/>
          <a:lstStyle/>
          <a:p>
            <a:r>
              <a:rPr lang="en-US" dirty="0"/>
              <a:t>The Rise of Intermediary Platforms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876657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1906416"/>
            <a:ext cx="5480760" cy="2743201"/>
          </a:xfrm>
          <a:prstGeom prst="rect">
            <a:avLst/>
          </a:prstGeom>
        </p:spPr>
        <p:txBody>
          <a:bodyPr/>
          <a:lstStyle/>
          <a:p>
            <a:r>
              <a:rPr lang="en-GB" b="1" i="0" dirty="0">
                <a:effectLst/>
                <a:latin typeface="Roboto" panose="02000000000000000000" pitchFamily="2" charset="0"/>
              </a:rPr>
              <a:t>3.1  Let’s meet Provenance</a:t>
            </a:r>
          </a:p>
          <a:p>
            <a:r>
              <a:rPr lang="en-GB" b="0" i="0" dirty="0">
                <a:effectLst/>
                <a:latin typeface="Roboto" panose="02000000000000000000" pitchFamily="2" charset="0"/>
              </a:rPr>
              <a:t>UK company Revolutionizing Transparency</a:t>
            </a:r>
          </a:p>
          <a:p>
            <a:r>
              <a:rPr lang="en-GB" b="0" i="0" dirty="0">
                <a:effectLst/>
                <a:latin typeface="Roboto" panose="02000000000000000000" pitchFamily="2" charset="0"/>
              </a:rPr>
              <a:t>https://www.provenance.org/</a:t>
            </a:r>
          </a:p>
          <a:p>
            <a:endParaRPr lang="en-US" i="1" dirty="0"/>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78950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US" dirty="0">
                <a:solidFill>
                  <a:srgbClr val="6A9D56"/>
                </a:solidFill>
              </a:rPr>
              <a:t>PROVENANCE  </a:t>
            </a:r>
            <a:r>
              <a:rPr lang="en-GB" b="0" i="0" dirty="0">
                <a:solidFill>
                  <a:srgbClr val="6A9D56"/>
                </a:solidFill>
                <a:effectLst/>
                <a:latin typeface="Roboto" panose="02000000000000000000" pitchFamily="2" charset="0"/>
              </a:rPr>
              <a:t>https://www.provenance.org/</a:t>
            </a:r>
          </a:p>
          <a:p>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87282" y="864073"/>
            <a:ext cx="9990446" cy="6001643"/>
          </a:xfrm>
          <a:prstGeom prst="rect">
            <a:avLst/>
          </a:prstGeom>
          <a:noFill/>
        </p:spPr>
        <p:txBody>
          <a:bodyPr wrap="square" rtlCol="0">
            <a:spAutoFit/>
          </a:bodyPr>
          <a:lstStyle/>
          <a:p>
            <a:pPr algn="l"/>
            <a:r>
              <a:rPr lang="en-GB" sz="2400" b="0" i="0" dirty="0">
                <a:solidFill>
                  <a:srgbClr val="262626"/>
                </a:solidFill>
                <a:effectLst/>
              </a:rPr>
              <a:t>Founded in 2013 by Jessi Baker.</a:t>
            </a:r>
          </a:p>
          <a:p>
            <a:pPr algn="l"/>
            <a:r>
              <a:rPr lang="en-GB" sz="2400" b="0" i="0" dirty="0">
                <a:solidFill>
                  <a:srgbClr val="262626"/>
                </a:solidFill>
                <a:effectLst/>
              </a:rPr>
              <a:t> </a:t>
            </a:r>
          </a:p>
          <a:p>
            <a:pPr algn="l"/>
            <a:r>
              <a:rPr lang="en-GB" sz="2400" b="0" i="0" dirty="0">
                <a:solidFill>
                  <a:srgbClr val="262626"/>
                </a:solidFill>
                <a:effectLst/>
              </a:rPr>
              <a:t>Mission: 	Empower brands to take steps toward greater transparency.</a:t>
            </a:r>
          </a:p>
          <a:p>
            <a:pPr algn="l"/>
            <a:r>
              <a:rPr lang="en-GB" sz="2400" b="0" i="0" dirty="0">
                <a:solidFill>
                  <a:srgbClr val="262626"/>
                </a:solidFill>
                <a:effectLst/>
              </a:rPr>
              <a:t>Tool: 		Blockchain-powered platform to trace products' origins.</a:t>
            </a:r>
          </a:p>
          <a:p>
            <a:pPr algn="l"/>
            <a:r>
              <a:rPr lang="en-GB" sz="2400" b="0" i="0" dirty="0">
                <a:solidFill>
                  <a:srgbClr val="262626"/>
                </a:solidFill>
                <a:effectLst/>
              </a:rPr>
              <a:t>  </a:t>
            </a:r>
          </a:p>
          <a:p>
            <a:r>
              <a:rPr lang="en-GB" sz="2400" b="0" i="0" dirty="0">
                <a:solidFill>
                  <a:srgbClr val="262626"/>
                </a:solidFill>
                <a:effectLst/>
              </a:rPr>
              <a:t>Jessi Baker recognized the disconnect between products and their origins.  With a </a:t>
            </a:r>
            <a:r>
              <a:rPr lang="en-GB" sz="2400" b="0" i="0" dirty="0" err="1">
                <a:solidFill>
                  <a:srgbClr val="262626"/>
                </a:solidFill>
                <a:effectLst/>
              </a:rPr>
              <a:t>a</a:t>
            </a:r>
            <a:r>
              <a:rPr lang="en-GB" sz="2400" b="0" i="0" dirty="0">
                <a:solidFill>
                  <a:srgbClr val="262626"/>
                </a:solidFill>
                <a:effectLst/>
              </a:rPr>
              <a:t> Master’s in Engineering (Cambridge University) and Design (Royal College of Art), she founded Provenance whilst doing a PhD in Computer Science (UCL). </a:t>
            </a:r>
          </a:p>
          <a:p>
            <a:endParaRPr lang="en-GB" sz="2400" dirty="0">
              <a:solidFill>
                <a:srgbClr val="262626"/>
              </a:solidFill>
            </a:endParaRPr>
          </a:p>
          <a:p>
            <a:r>
              <a:rPr lang="en-GB" sz="2400" b="0" i="0" dirty="0">
                <a:solidFill>
                  <a:srgbClr val="262626"/>
                </a:solidFill>
                <a:effectLst/>
              </a:rPr>
              <a:t>Provenance is a digital platform enabling producers, manufacturers and retailers to track the journey of people, places and ingredients behind their products. They use blockchain and smart tagging technologies to revolutionise supply chain transparency. With Provenance, businesses can drastically reduce risk in their supply chain and foster a new form of consumer trust.</a:t>
            </a:r>
          </a:p>
          <a:p>
            <a:pPr algn="l"/>
            <a:endParaRPr lang="en-GB" sz="2400" b="0" i="0" dirty="0">
              <a:solidFill>
                <a:srgbClr val="7A7A7A"/>
              </a:solidFill>
              <a:effectLst/>
            </a:endParaRPr>
          </a:p>
        </p:txBody>
      </p:sp>
    </p:spTree>
    <p:extLst>
      <p:ext uri="{BB962C8B-B14F-4D97-AF65-F5344CB8AC3E}">
        <p14:creationId xmlns:p14="http://schemas.microsoft.com/office/powerpoint/2010/main" val="2986167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US" dirty="0"/>
              <a:t>PROVENANCE, </a:t>
            </a:r>
            <a:r>
              <a:rPr lang="en-US" dirty="0">
                <a:solidFill>
                  <a:srgbClr val="29608D"/>
                </a:solidFill>
              </a:rPr>
              <a:t>a Pioneering Company</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673355" y="970339"/>
            <a:ext cx="9715293" cy="6186309"/>
          </a:xfrm>
          <a:prstGeom prst="rect">
            <a:avLst/>
          </a:prstGeom>
          <a:noFill/>
        </p:spPr>
        <p:txBody>
          <a:bodyPr wrap="square" rtlCol="0">
            <a:spAutoFit/>
          </a:bodyPr>
          <a:lstStyle/>
          <a:p>
            <a:r>
              <a:rPr lang="en-GB" sz="2400" b="0" i="0" dirty="0">
                <a:solidFill>
                  <a:srgbClr val="262626"/>
                </a:solidFill>
                <a:effectLst/>
              </a:rPr>
              <a:t>As a proud social enterprise and B Corp, they  are committed to making business a force for good. The first to apply blockchain technology to supply chain in 2013, Provenance are now working with businesses in the UK and across global supply chains, including The Co-op supermarket, Sainsbury’s, Unilever, The World Bank, Greenpeace, organic certified farms across Europe and luxury brands in the food and fashion industry. </a:t>
            </a:r>
          </a:p>
          <a:p>
            <a:pPr algn="l"/>
            <a:endParaRPr lang="en-GB" sz="2400" b="0" i="0" dirty="0">
              <a:solidFill>
                <a:srgbClr val="262626"/>
              </a:solidFill>
              <a:effectLst/>
            </a:endParaRPr>
          </a:p>
          <a:p>
            <a:pPr algn="l"/>
            <a:r>
              <a:rPr lang="en-GB" sz="2400" b="0" i="0" dirty="0">
                <a:solidFill>
                  <a:srgbClr val="262626"/>
                </a:solidFill>
                <a:effectLst/>
              </a:rPr>
              <a:t>They are a member of the Ellen MacArthur foundation CE100 – pioneering open traceability systems for a circular economy and were featured in over 100 news titles in 2017.</a:t>
            </a:r>
          </a:p>
          <a:p>
            <a:pPr algn="l"/>
            <a:endParaRPr lang="en-GB" sz="1800" b="0" i="0" dirty="0">
              <a:solidFill>
                <a:srgbClr val="7A7A7A"/>
              </a:solidFill>
              <a:effectLst/>
            </a:endParaRPr>
          </a:p>
          <a:p>
            <a:pPr algn="l"/>
            <a:r>
              <a:rPr lang="en-GB" sz="2400" b="1" i="0" dirty="0">
                <a:solidFill>
                  <a:srgbClr val="ECECEC"/>
                </a:solidFill>
                <a:effectLst/>
                <a:highlight>
                  <a:srgbClr val="6A9D56"/>
                </a:highlight>
              </a:rPr>
              <a:t>FURTHER READING</a:t>
            </a:r>
            <a:r>
              <a:rPr lang="en-GB" sz="2400" b="0" i="0" dirty="0">
                <a:solidFill>
                  <a:srgbClr val="7A7A7A"/>
                </a:solidFill>
                <a:effectLst/>
                <a:highlight>
                  <a:srgbClr val="6A9D56"/>
                </a:highlight>
              </a:rPr>
              <a:t> </a:t>
            </a:r>
          </a:p>
          <a:p>
            <a:pPr algn="l"/>
            <a:endParaRPr lang="en-GB" sz="2400" b="0" i="0" dirty="0">
              <a:solidFill>
                <a:srgbClr val="7A7A7A"/>
              </a:solidFill>
              <a:effectLst/>
            </a:endParaRPr>
          </a:p>
          <a:p>
            <a:pPr marL="285750" indent="-285750" algn="l">
              <a:buFont typeface="Arial" panose="020B0604020202020204" pitchFamily="34" charset="0"/>
              <a:buChar char="•"/>
            </a:pPr>
            <a:r>
              <a:rPr lang="en-GB" sz="2400" b="0" i="0" dirty="0">
                <a:solidFill>
                  <a:srgbClr val="262626"/>
                </a:solidFill>
                <a:effectLst/>
              </a:rPr>
              <a:t>TechCrunch – Provenance’s Story </a:t>
            </a:r>
            <a:r>
              <a:rPr lang="en-GB" sz="2400" b="0" i="0" dirty="0">
                <a:solidFill>
                  <a:srgbClr val="7A7A7A"/>
                </a:solidFill>
                <a:effectLst/>
                <a:hlinkClick r:id="rId2"/>
              </a:rPr>
              <a:t>https://techcrunch.com/2015/09/21/provenance-aims-to-use-blockchain-technology-to-prove-authenticity/</a:t>
            </a:r>
            <a:r>
              <a:rPr lang="en-GB" sz="2400" b="0" i="0" dirty="0">
                <a:solidFill>
                  <a:srgbClr val="7A7A7A"/>
                </a:solidFill>
                <a:effectLst/>
              </a:rPr>
              <a:t> </a:t>
            </a:r>
          </a:p>
          <a:p>
            <a:pPr algn="l"/>
            <a:endParaRPr lang="en-GB" b="0" i="0" dirty="0">
              <a:solidFill>
                <a:srgbClr val="7A7A7A"/>
              </a:solidFill>
              <a:effectLst/>
              <a:latin typeface="Roboto" panose="02000000000000000000" pitchFamily="2" charset="0"/>
            </a:endParaRPr>
          </a:p>
        </p:txBody>
      </p:sp>
    </p:spTree>
    <p:extLst>
      <p:ext uri="{BB962C8B-B14F-4D97-AF65-F5344CB8AC3E}">
        <p14:creationId xmlns:p14="http://schemas.microsoft.com/office/powerpoint/2010/main" val="41860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837276" y="1213051"/>
            <a:ext cx="5709682" cy="3913188"/>
          </a:xfrm>
          <a:prstGeom prst="rect">
            <a:avLst/>
          </a:prstGeom>
        </p:spPr>
        <p:txBody>
          <a:bodyPr/>
          <a:lstStyle/>
          <a:p>
            <a:pPr marL="285750" indent="-285750" algn="l">
              <a:buFont typeface="Arial" panose="020B0604020202020204" pitchFamily="34" charset="0"/>
              <a:buChar char="•"/>
            </a:pPr>
            <a:r>
              <a:rPr lang="en-GB" sz="2400" b="0" i="0" dirty="0">
                <a:solidFill>
                  <a:srgbClr val="262626"/>
                </a:solidFill>
                <a:effectLst/>
              </a:rPr>
              <a:t>Initial </a:t>
            </a:r>
            <a:r>
              <a:rPr lang="en-GB" sz="2400" b="0" i="0" dirty="0" err="1">
                <a:solidFill>
                  <a:srgbClr val="262626"/>
                </a:solidFill>
                <a:effectLst/>
              </a:rPr>
              <a:t>skepticism</a:t>
            </a:r>
            <a:r>
              <a:rPr lang="en-GB" sz="2400" b="0" i="0" dirty="0">
                <a:solidFill>
                  <a:srgbClr val="262626"/>
                </a:solidFill>
                <a:effectLst/>
              </a:rPr>
              <a:t> about blockchain’s application outside of finance.</a:t>
            </a:r>
          </a:p>
          <a:p>
            <a:pPr marL="285750" indent="-285750" algn="l">
              <a:buFont typeface="Arial" panose="020B0604020202020204" pitchFamily="34" charset="0"/>
              <a:buChar char="•"/>
            </a:pPr>
            <a:r>
              <a:rPr lang="en-GB" sz="2400" b="0" i="0" dirty="0">
                <a:solidFill>
                  <a:srgbClr val="262626"/>
                </a:solidFill>
                <a:effectLst/>
              </a:rPr>
              <a:t> Bringing brands on board with the concept.</a:t>
            </a:r>
          </a:p>
          <a:p>
            <a:pPr marL="285750" indent="-285750" algn="l">
              <a:buFont typeface="Arial" panose="020B0604020202020204" pitchFamily="34" charset="0"/>
              <a:buChar char="•"/>
            </a:pPr>
            <a:r>
              <a:rPr lang="en-GB" sz="2400" b="0" i="0" dirty="0">
                <a:solidFill>
                  <a:srgbClr val="262626"/>
                </a:solidFill>
                <a:effectLst/>
              </a:rPr>
              <a:t> Integrating with diverse and complex supply chains.</a:t>
            </a:r>
          </a:p>
          <a:p>
            <a:pPr marL="285750" indent="-285750" algn="l">
              <a:buFont typeface="Arial" panose="020B0604020202020204" pitchFamily="34" charset="0"/>
              <a:buChar char="•"/>
            </a:pPr>
            <a:endParaRPr lang="en-GB" sz="2400" dirty="0">
              <a:solidFill>
                <a:srgbClr val="262626"/>
              </a:solidFill>
            </a:endParaRPr>
          </a:p>
          <a:p>
            <a:pPr marL="0" indent="0" algn="l"/>
            <a:r>
              <a:rPr lang="en-GB" sz="2400" b="0" i="0" dirty="0">
                <a:solidFill>
                  <a:srgbClr val="262626"/>
                </a:solidFill>
                <a:effectLst/>
              </a:rPr>
              <a:t>Let’s look deeper into the founder story and meet Jessi Baker, </a:t>
            </a:r>
            <a:r>
              <a:rPr lang="en-GB" sz="2400" b="1" i="0" dirty="0">
                <a:solidFill>
                  <a:schemeClr val="bg1"/>
                </a:solidFill>
                <a:effectLst/>
                <a:highlight>
                  <a:srgbClr val="6A9D56"/>
                </a:highlight>
              </a:rPr>
              <a:t>click play on the screen</a:t>
            </a:r>
          </a:p>
          <a:p>
            <a:endParaRPr lang="en-US"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1924494" y="451658"/>
            <a:ext cx="8886118" cy="992652"/>
          </a:xfrm>
          <a:prstGeom prst="rect">
            <a:avLst/>
          </a:prstGeom>
        </p:spPr>
        <p:txBody>
          <a:bodyPr/>
          <a:lstStyle/>
          <a:p>
            <a:pPr algn="l"/>
            <a:r>
              <a:rPr lang="en-US" dirty="0"/>
              <a:t>PROVENANCE  </a:t>
            </a:r>
            <a:r>
              <a:rPr lang="en-GB" i="0" dirty="0">
                <a:solidFill>
                  <a:srgbClr val="29608D"/>
                </a:solidFill>
                <a:effectLst/>
              </a:rPr>
              <a:t>Roadblocks and Hurdles</a:t>
            </a:r>
          </a:p>
        </p:txBody>
      </p:sp>
      <p:pic>
        <p:nvPicPr>
          <p:cNvPr id="7" name="Picture Placeholder 6">
            <a:extLst>
              <a:ext uri="{FF2B5EF4-FFF2-40B4-BE49-F238E27FC236}">
                <a16:creationId xmlns:a16="http://schemas.microsoft.com/office/drawing/2014/main" id="{2325D71C-9DD7-7CEB-AE61-0F1A77669A5C}"/>
              </a:ext>
            </a:extLst>
          </p:cNvPr>
          <p:cNvPicPr>
            <a:picLocks noGrp="1" noChangeAspect="1"/>
          </p:cNvPicPr>
          <p:nvPr>
            <p:ph type="pic" sz="quarter" idx="10"/>
          </p:nvPr>
        </p:nvPicPr>
        <p:blipFill>
          <a:blip r:embed="rId4"/>
          <a:srcRect l="6295" r="6295"/>
          <a:stretch>
            <a:fillRect/>
          </a:stretch>
        </p:blipFill>
        <p:spPr/>
      </p:pic>
      <p:pic>
        <p:nvPicPr>
          <p:cNvPr id="3" name="Online Media 3" title="The story of Provenance - The blockchain startup revolutionising supply chains">
            <a:hlinkClick r:id="" action="ppaction://media"/>
            <a:extLst>
              <a:ext uri="{FF2B5EF4-FFF2-40B4-BE49-F238E27FC236}">
                <a16:creationId xmlns:a16="http://schemas.microsoft.com/office/drawing/2014/main" id="{ABD94454-D537-4494-8623-C2BEF20BCDD9}"/>
              </a:ext>
            </a:extLst>
          </p:cNvPr>
          <p:cNvPicPr>
            <a:picLocks noRot="1" noChangeAspect="1"/>
          </p:cNvPicPr>
          <p:nvPr>
            <a:videoFile r:link="rId1"/>
          </p:nvPr>
        </p:nvPicPr>
        <p:blipFill>
          <a:blip r:embed="rId5"/>
          <a:stretch>
            <a:fillRect/>
          </a:stretch>
        </p:blipFill>
        <p:spPr>
          <a:xfrm>
            <a:off x="49821" y="1996828"/>
            <a:ext cx="5160025" cy="3913188"/>
          </a:xfrm>
          <a:prstGeom prst="rect">
            <a:avLst/>
          </a:prstGeom>
        </p:spPr>
      </p:pic>
    </p:spTree>
    <p:extLst>
      <p:ext uri="{BB962C8B-B14F-4D97-AF65-F5344CB8AC3E}">
        <p14:creationId xmlns:p14="http://schemas.microsoft.com/office/powerpoint/2010/main" val="400909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90864" y="83342"/>
            <a:ext cx="10595237" cy="803654"/>
          </a:xfrm>
          <a:prstGeom prst="rect">
            <a:avLst/>
          </a:prstGeom>
        </p:spPr>
        <p:txBody>
          <a:bodyPr/>
          <a:lstStyle/>
          <a:p>
            <a:pPr algn="l"/>
            <a:r>
              <a:rPr lang="en-US" dirty="0"/>
              <a:t>PROVENANCE  </a:t>
            </a:r>
            <a:r>
              <a:rPr lang="en-GB" dirty="0">
                <a:solidFill>
                  <a:srgbClr val="29608D"/>
                </a:solidFill>
              </a:rPr>
              <a:t>BELU</a:t>
            </a:r>
            <a:r>
              <a:rPr lang="en-GB" i="0" dirty="0">
                <a:solidFill>
                  <a:srgbClr val="29608D"/>
                </a:solidFill>
                <a:effectLst/>
              </a:rPr>
              <a:t> Water Brand</a:t>
            </a:r>
          </a:p>
          <a:p>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623634" y="1917066"/>
            <a:ext cx="7321382" cy="1015663"/>
          </a:xfrm>
          <a:prstGeom prst="rect">
            <a:avLst/>
          </a:prstGeom>
          <a:noFill/>
        </p:spPr>
        <p:txBody>
          <a:bodyPr wrap="square" rtlCol="0">
            <a:spAutoFit/>
          </a:bodyPr>
          <a:lstStyle/>
          <a:p>
            <a:pPr algn="l"/>
            <a:endParaRPr lang="en-GB" sz="2400" b="0" i="0" dirty="0">
              <a:solidFill>
                <a:srgbClr val="262626"/>
              </a:solidFill>
              <a:effectLst/>
            </a:endParaRPr>
          </a:p>
          <a:p>
            <a:pPr algn="l"/>
            <a:r>
              <a:rPr lang="en-GB" b="0" i="0" dirty="0">
                <a:solidFill>
                  <a:srgbClr val="7A7A7A"/>
                </a:solidFill>
                <a:effectLst/>
                <a:latin typeface="Roboto" panose="02000000000000000000" pitchFamily="2" charset="0"/>
              </a:rPr>
              <a:t> </a:t>
            </a:r>
          </a:p>
          <a:p>
            <a:pPr algn="l"/>
            <a:endParaRPr lang="en-GB" b="0" i="0" dirty="0">
              <a:solidFill>
                <a:srgbClr val="7A7A7A"/>
              </a:solidFill>
              <a:effectLst/>
              <a:latin typeface="Roboto" panose="02000000000000000000" pitchFamily="2" charset="0"/>
            </a:endParaRPr>
          </a:p>
        </p:txBody>
      </p:sp>
      <p:pic>
        <p:nvPicPr>
          <p:cNvPr id="2050" name="Picture 2">
            <a:extLst>
              <a:ext uri="{FF2B5EF4-FFF2-40B4-BE49-F238E27FC236}">
                <a16:creationId xmlns:a16="http://schemas.microsoft.com/office/drawing/2014/main" id="{9BE88844-2FF4-CD72-DB03-0505CF6C1D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1871" y="1792448"/>
            <a:ext cx="4570129" cy="457012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6F70F45-C4EC-3E5D-540A-79E7D3F3B29B}"/>
              </a:ext>
            </a:extLst>
          </p:cNvPr>
          <p:cNvSpPr txBox="1"/>
          <p:nvPr/>
        </p:nvSpPr>
        <p:spPr>
          <a:xfrm>
            <a:off x="451058" y="889843"/>
            <a:ext cx="7170813" cy="5909310"/>
          </a:xfrm>
          <a:prstGeom prst="rect">
            <a:avLst/>
          </a:prstGeom>
          <a:noFill/>
        </p:spPr>
        <p:txBody>
          <a:bodyPr wrap="square">
            <a:spAutoFit/>
          </a:bodyPr>
          <a:lstStyle/>
          <a:p>
            <a:pPr algn="l"/>
            <a:r>
              <a:rPr lang="en-GB" sz="2400" b="0" i="0" dirty="0">
                <a:solidFill>
                  <a:srgbClr val="262626"/>
                </a:solidFill>
                <a:effectLst/>
              </a:rPr>
              <a:t>Launched in 2007, the </a:t>
            </a:r>
            <a:r>
              <a:rPr lang="en-GB" sz="2400" b="0" i="0" dirty="0" err="1">
                <a:solidFill>
                  <a:srgbClr val="262626"/>
                </a:solidFill>
                <a:effectLst/>
              </a:rPr>
              <a:t>Belu</a:t>
            </a:r>
            <a:r>
              <a:rPr lang="en-GB" sz="2400" b="0" i="0" dirty="0">
                <a:solidFill>
                  <a:srgbClr val="262626"/>
                </a:solidFill>
                <a:effectLst/>
              </a:rPr>
              <a:t> </a:t>
            </a:r>
            <a:r>
              <a:rPr lang="en-IE" sz="2400" dirty="0">
                <a:hlinkClick r:id="rId3"/>
              </a:rPr>
              <a:t>Homepage - </a:t>
            </a:r>
            <a:r>
              <a:rPr lang="en-IE" sz="2400" dirty="0" err="1">
                <a:hlinkClick r:id="rId3"/>
              </a:rPr>
              <a:t>Belu</a:t>
            </a:r>
            <a:r>
              <a:rPr lang="en-GB" sz="2400" b="0" i="0" dirty="0">
                <a:solidFill>
                  <a:srgbClr val="000000"/>
                </a:solidFill>
                <a:effectLst/>
              </a:rPr>
              <a:t> </a:t>
            </a:r>
            <a:r>
              <a:rPr lang="en-GB" sz="2400" b="0" i="0" dirty="0">
                <a:solidFill>
                  <a:srgbClr val="262626"/>
                </a:solidFill>
                <a:effectLst/>
              </a:rPr>
              <a:t>purpose is to change the way the world sees water.  They invest profits into saving carbon emissions from entering the atmosphere, championing a circular economy and ending water poverty. </a:t>
            </a:r>
          </a:p>
          <a:p>
            <a:pPr algn="l"/>
            <a:endParaRPr lang="en-GB" sz="2400" dirty="0">
              <a:solidFill>
                <a:srgbClr val="262626"/>
              </a:solidFill>
            </a:endParaRPr>
          </a:p>
          <a:p>
            <a:pPr algn="l"/>
            <a:r>
              <a:rPr lang="en-GB" sz="2400" b="0" i="0" dirty="0">
                <a:solidFill>
                  <a:srgbClr val="000000"/>
                </a:solidFill>
                <a:effectLst/>
              </a:rPr>
              <a:t>Since 2011, </a:t>
            </a:r>
            <a:r>
              <a:rPr lang="en-GB" sz="2400" dirty="0">
                <a:solidFill>
                  <a:srgbClr val="000000"/>
                </a:solidFill>
              </a:rPr>
              <a:t>social enterprise </a:t>
            </a:r>
            <a:r>
              <a:rPr lang="en-GB" sz="2400" b="0" i="0" dirty="0" err="1">
                <a:solidFill>
                  <a:srgbClr val="000000"/>
                </a:solidFill>
                <a:effectLst/>
              </a:rPr>
              <a:t>Belu</a:t>
            </a:r>
            <a:r>
              <a:rPr lang="en-GB" sz="2400" b="0" i="0" dirty="0">
                <a:solidFill>
                  <a:srgbClr val="000000"/>
                </a:solidFill>
                <a:effectLst/>
              </a:rPr>
              <a:t> has committed to directing all of its net profit to WaterAid, a partnership that aims to bring clean water, decent toilets and good hygiene to everyone, everywhere. To date, they’ve sent over £5.5m</a:t>
            </a:r>
            <a:r>
              <a:rPr lang="en-GB" sz="2400" dirty="0">
                <a:solidFill>
                  <a:srgbClr val="000000"/>
                </a:solidFill>
              </a:rPr>
              <a:t>. </a:t>
            </a:r>
            <a:r>
              <a:rPr lang="en-GB" sz="2400" b="0" i="0" dirty="0">
                <a:solidFill>
                  <a:srgbClr val="000000"/>
                </a:solidFill>
                <a:effectLst/>
              </a:rPr>
              <a:t>But,  BELU faced a challenge in translating its high-level brand purpose, and alignment with the UN’s Sustainable Development Goals, into tangible facts and claims that customers could easily understand and trust.  It partnered with PROVENANCE. </a:t>
            </a:r>
          </a:p>
          <a:p>
            <a:pPr algn="l"/>
            <a:endParaRPr lang="en-GB" dirty="0">
              <a:solidFill>
                <a:srgbClr val="000000"/>
              </a:solidFill>
              <a:latin typeface="Dmsans"/>
            </a:endParaRPr>
          </a:p>
        </p:txBody>
      </p:sp>
    </p:spTree>
    <p:extLst>
      <p:ext uri="{BB962C8B-B14F-4D97-AF65-F5344CB8AC3E}">
        <p14:creationId xmlns:p14="http://schemas.microsoft.com/office/powerpoint/2010/main" val="2530405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623634" y="1917066"/>
            <a:ext cx="7321382" cy="1015663"/>
          </a:xfrm>
          <a:prstGeom prst="rect">
            <a:avLst/>
          </a:prstGeom>
          <a:noFill/>
        </p:spPr>
        <p:txBody>
          <a:bodyPr wrap="square" rtlCol="0">
            <a:spAutoFit/>
          </a:bodyPr>
          <a:lstStyle/>
          <a:p>
            <a:pPr algn="l"/>
            <a:endParaRPr lang="en-GB" sz="2400" b="0" i="0" dirty="0">
              <a:solidFill>
                <a:srgbClr val="262626"/>
              </a:solidFill>
              <a:effectLst/>
            </a:endParaRPr>
          </a:p>
          <a:p>
            <a:pPr algn="l"/>
            <a:r>
              <a:rPr lang="en-GB" b="0" i="0" dirty="0">
                <a:solidFill>
                  <a:srgbClr val="7A7A7A"/>
                </a:solidFill>
                <a:effectLst/>
                <a:latin typeface="Roboto" panose="02000000000000000000" pitchFamily="2" charset="0"/>
              </a:rPr>
              <a:t> </a:t>
            </a:r>
          </a:p>
          <a:p>
            <a:pPr algn="l"/>
            <a:endParaRPr lang="en-GB" b="0" i="0" dirty="0">
              <a:solidFill>
                <a:srgbClr val="7A7A7A"/>
              </a:solidFill>
              <a:effectLst/>
              <a:latin typeface="Roboto" panose="02000000000000000000" pitchFamily="2" charset="0"/>
            </a:endParaRPr>
          </a:p>
        </p:txBody>
      </p:sp>
      <p:sp>
        <p:nvSpPr>
          <p:cNvPr id="12" name="TextBox 11">
            <a:extLst>
              <a:ext uri="{FF2B5EF4-FFF2-40B4-BE49-F238E27FC236}">
                <a16:creationId xmlns:a16="http://schemas.microsoft.com/office/drawing/2014/main" id="{26F70F45-C4EC-3E5D-540A-79E7D3F3B29B}"/>
              </a:ext>
            </a:extLst>
          </p:cNvPr>
          <p:cNvSpPr txBox="1"/>
          <p:nvPr/>
        </p:nvSpPr>
        <p:spPr>
          <a:xfrm>
            <a:off x="138436" y="273070"/>
            <a:ext cx="10356326" cy="1200329"/>
          </a:xfrm>
          <a:prstGeom prst="rect">
            <a:avLst/>
          </a:prstGeom>
          <a:noFill/>
        </p:spPr>
        <p:txBody>
          <a:bodyPr wrap="square">
            <a:spAutoFit/>
          </a:bodyPr>
          <a:lstStyle/>
          <a:p>
            <a:r>
              <a:rPr lang="en-GB" sz="2400" dirty="0">
                <a:solidFill>
                  <a:srgbClr val="000000"/>
                </a:solidFill>
                <a:latin typeface="Dmsans"/>
              </a:rPr>
              <a:t>BELU publish a remarkable </a:t>
            </a:r>
            <a:r>
              <a:rPr lang="en-IE" sz="2400" dirty="0">
                <a:hlinkClick r:id="rId2"/>
              </a:rPr>
              <a:t>Impact Report – </a:t>
            </a:r>
            <a:r>
              <a:rPr lang="en-IE" sz="2400" dirty="0" err="1">
                <a:hlinkClick r:id="rId2"/>
              </a:rPr>
              <a:t>Belu</a:t>
            </a:r>
            <a:r>
              <a:rPr lang="en-GB" sz="2400" dirty="0">
                <a:solidFill>
                  <a:srgbClr val="000000"/>
                </a:solidFill>
                <a:latin typeface="Dmsans"/>
              </a:rPr>
              <a:t>, an easy overview of their impact initiatives, and allowing us to click through to see more information and proof. </a:t>
            </a:r>
          </a:p>
          <a:p>
            <a:pPr algn="l"/>
            <a:endParaRPr lang="en-GB" sz="2400" dirty="0">
              <a:solidFill>
                <a:srgbClr val="000000"/>
              </a:solidFill>
              <a:latin typeface="Dmsans"/>
            </a:endParaRPr>
          </a:p>
        </p:txBody>
      </p:sp>
      <p:pic>
        <p:nvPicPr>
          <p:cNvPr id="13" name="Picture 12">
            <a:extLst>
              <a:ext uri="{FF2B5EF4-FFF2-40B4-BE49-F238E27FC236}">
                <a16:creationId xmlns:a16="http://schemas.microsoft.com/office/drawing/2014/main" id="{434BD6FD-ECB0-E474-D016-3B6E4A2FC0C5}"/>
              </a:ext>
            </a:extLst>
          </p:cNvPr>
          <p:cNvPicPr>
            <a:picLocks noChangeAspect="1"/>
          </p:cNvPicPr>
          <p:nvPr/>
        </p:nvPicPr>
        <p:blipFill>
          <a:blip r:embed="rId3"/>
          <a:stretch>
            <a:fillRect/>
          </a:stretch>
        </p:blipFill>
        <p:spPr>
          <a:xfrm>
            <a:off x="0" y="1374622"/>
            <a:ext cx="12192000" cy="5771318"/>
          </a:xfrm>
          <a:prstGeom prst="rect">
            <a:avLst/>
          </a:prstGeom>
        </p:spPr>
      </p:pic>
    </p:spTree>
    <p:extLst>
      <p:ext uri="{BB962C8B-B14F-4D97-AF65-F5344CB8AC3E}">
        <p14:creationId xmlns:p14="http://schemas.microsoft.com/office/powerpoint/2010/main" val="1286271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90864" y="83342"/>
            <a:ext cx="10595237" cy="803654"/>
          </a:xfrm>
          <a:prstGeom prst="rect">
            <a:avLst/>
          </a:prstGeom>
        </p:spPr>
        <p:txBody>
          <a:bodyPr/>
          <a:lstStyle/>
          <a:p>
            <a:pPr algn="l"/>
            <a:r>
              <a:rPr lang="en-US" dirty="0"/>
              <a:t>PROVENANCE  </a:t>
            </a:r>
            <a:r>
              <a:rPr lang="en-GB" dirty="0">
                <a:solidFill>
                  <a:srgbClr val="29608D"/>
                </a:solidFill>
              </a:rPr>
              <a:t>BELU</a:t>
            </a:r>
            <a:r>
              <a:rPr lang="en-GB" i="0" dirty="0">
                <a:solidFill>
                  <a:srgbClr val="29608D"/>
                </a:solidFill>
                <a:effectLst/>
              </a:rPr>
              <a:t> Water Brand </a:t>
            </a:r>
          </a:p>
          <a:p>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623634" y="1917066"/>
            <a:ext cx="7321382" cy="1015663"/>
          </a:xfrm>
          <a:prstGeom prst="rect">
            <a:avLst/>
          </a:prstGeom>
          <a:noFill/>
        </p:spPr>
        <p:txBody>
          <a:bodyPr wrap="square" rtlCol="0">
            <a:spAutoFit/>
          </a:bodyPr>
          <a:lstStyle/>
          <a:p>
            <a:pPr algn="l"/>
            <a:endParaRPr lang="en-GB" sz="2400" b="0" i="0" dirty="0">
              <a:solidFill>
                <a:srgbClr val="262626"/>
              </a:solidFill>
              <a:effectLst/>
            </a:endParaRPr>
          </a:p>
          <a:p>
            <a:pPr algn="l"/>
            <a:r>
              <a:rPr lang="en-GB" b="0" i="0" dirty="0">
                <a:solidFill>
                  <a:srgbClr val="7A7A7A"/>
                </a:solidFill>
                <a:effectLst/>
                <a:latin typeface="Roboto" panose="02000000000000000000" pitchFamily="2" charset="0"/>
              </a:rPr>
              <a:t> </a:t>
            </a:r>
          </a:p>
          <a:p>
            <a:pPr algn="l"/>
            <a:endParaRPr lang="en-GB" b="0" i="0" dirty="0">
              <a:solidFill>
                <a:srgbClr val="7A7A7A"/>
              </a:solidFill>
              <a:effectLst/>
              <a:latin typeface="Roboto" panose="02000000000000000000" pitchFamily="2" charset="0"/>
            </a:endParaRPr>
          </a:p>
        </p:txBody>
      </p:sp>
      <p:sp>
        <p:nvSpPr>
          <p:cNvPr id="12" name="TextBox 11">
            <a:extLst>
              <a:ext uri="{FF2B5EF4-FFF2-40B4-BE49-F238E27FC236}">
                <a16:creationId xmlns:a16="http://schemas.microsoft.com/office/drawing/2014/main" id="{26F70F45-C4EC-3E5D-540A-79E7D3F3B29B}"/>
              </a:ext>
            </a:extLst>
          </p:cNvPr>
          <p:cNvSpPr txBox="1"/>
          <p:nvPr/>
        </p:nvSpPr>
        <p:spPr>
          <a:xfrm>
            <a:off x="259152" y="734017"/>
            <a:ext cx="9958967" cy="5078313"/>
          </a:xfrm>
          <a:prstGeom prst="rect">
            <a:avLst/>
          </a:prstGeom>
          <a:noFill/>
        </p:spPr>
        <p:txBody>
          <a:bodyPr wrap="square">
            <a:spAutoFit/>
          </a:bodyPr>
          <a:lstStyle/>
          <a:p>
            <a:pPr algn="l"/>
            <a:r>
              <a:rPr lang="en-GB" sz="2400" dirty="0">
                <a:solidFill>
                  <a:srgbClr val="000000"/>
                </a:solidFill>
                <a:latin typeface="Dmsans"/>
              </a:rPr>
              <a:t>Where they once articulated their brand purpose at a more abstract level, they are now communicating their impact in a way that their customers can easily pin down. BELU’s Proof Points also provide a useful asset in pitches to hospitality stockists, many of whom are increasingly focused on sustainable sourcing.</a:t>
            </a:r>
          </a:p>
          <a:p>
            <a:pPr algn="l"/>
            <a:endParaRPr lang="en-GB" sz="2400" dirty="0">
              <a:solidFill>
                <a:srgbClr val="000000"/>
              </a:solidFill>
              <a:latin typeface="Dmsans"/>
            </a:endParaRPr>
          </a:p>
          <a:p>
            <a:pPr algn="l"/>
            <a:r>
              <a:rPr lang="en-GB" sz="2400" dirty="0">
                <a:solidFill>
                  <a:srgbClr val="000000"/>
                </a:solidFill>
                <a:latin typeface="Dmsans"/>
              </a:rPr>
              <a:t>READ MORE ABOUT PROVENANCE EMPOWERING BELU TRANSPARENCY</a:t>
            </a:r>
          </a:p>
          <a:p>
            <a:pPr algn="l"/>
            <a:endParaRPr lang="en-GB" sz="2400" dirty="0">
              <a:solidFill>
                <a:srgbClr val="000000"/>
              </a:solidFill>
              <a:latin typeface="Dmsans"/>
            </a:endParaRPr>
          </a:p>
          <a:p>
            <a:pPr algn="l"/>
            <a:r>
              <a:rPr lang="en-GB" sz="2400" dirty="0">
                <a:hlinkClick r:id="rId2"/>
              </a:rPr>
              <a:t>BELU sustainability and transparency food &amp; drink case study | Provenance | Provenance</a:t>
            </a:r>
            <a:endParaRPr lang="en-GB" sz="2400" dirty="0"/>
          </a:p>
          <a:p>
            <a:pPr algn="l"/>
            <a:endParaRPr lang="en-GB" sz="2400" b="0" i="0" dirty="0">
              <a:solidFill>
                <a:srgbClr val="000000"/>
              </a:solidFill>
              <a:effectLst/>
              <a:latin typeface="Dmsans"/>
            </a:endParaRPr>
          </a:p>
          <a:p>
            <a:pPr algn="l"/>
            <a:r>
              <a:rPr lang="en-GB" sz="2400" dirty="0">
                <a:hlinkClick r:id="rId3"/>
              </a:rPr>
              <a:t>Green credentials, not greenwash - </a:t>
            </a:r>
            <a:r>
              <a:rPr lang="en-GB" sz="2400" dirty="0" err="1">
                <a:hlinkClick r:id="rId3"/>
              </a:rPr>
              <a:t>Belu</a:t>
            </a:r>
            <a:endParaRPr lang="en-GB" sz="2400" b="0" i="0" dirty="0">
              <a:solidFill>
                <a:srgbClr val="000000"/>
              </a:solidFill>
              <a:effectLst/>
              <a:latin typeface="Dmsans"/>
            </a:endParaRPr>
          </a:p>
          <a:p>
            <a:br>
              <a:rPr lang="en-GB" dirty="0"/>
            </a:br>
            <a:endParaRPr lang="en-IE" dirty="0"/>
          </a:p>
        </p:txBody>
      </p:sp>
    </p:spTree>
    <p:extLst>
      <p:ext uri="{BB962C8B-B14F-4D97-AF65-F5344CB8AC3E}">
        <p14:creationId xmlns:p14="http://schemas.microsoft.com/office/powerpoint/2010/main" val="3837113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530549" y="13265"/>
            <a:ext cx="5041923" cy="720752"/>
          </a:xfrm>
          <a:prstGeom prst="rect">
            <a:avLst/>
          </a:prstGeom>
        </p:spPr>
        <p:txBody>
          <a:bodyPr/>
          <a:lstStyle/>
          <a:p>
            <a:r>
              <a:rPr lang="en-US" dirty="0"/>
              <a:t>Module Description</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530549" y="829340"/>
            <a:ext cx="8006316" cy="6001643"/>
          </a:xfrm>
          <a:prstGeom prst="rect">
            <a:avLst/>
          </a:prstGeom>
          <a:solidFill>
            <a:schemeClr val="bg1"/>
          </a:solidFill>
        </p:spPr>
        <p:txBody>
          <a:bodyPr wrap="square" rtlCol="0">
            <a:spAutoFit/>
          </a:bodyPr>
          <a:lstStyle/>
          <a:p>
            <a:r>
              <a:rPr lang="en-GB" sz="2400" b="0" i="0" dirty="0">
                <a:solidFill>
                  <a:srgbClr val="2E2E2E"/>
                </a:solidFill>
                <a:effectLst/>
                <a:latin typeface="ElsevierGulliver"/>
              </a:rPr>
              <a:t>Welcome to </a:t>
            </a:r>
            <a:r>
              <a:rPr lang="en-GB" sz="2400" b="1" i="0" dirty="0">
                <a:solidFill>
                  <a:srgbClr val="2E2E2E"/>
                </a:solidFill>
                <a:effectLst/>
                <a:latin typeface="ElsevierGulliver"/>
              </a:rPr>
              <a:t>Blockchain in Practice</a:t>
            </a:r>
            <a:r>
              <a:rPr lang="en-GB" sz="2400" b="0" i="0" dirty="0">
                <a:solidFill>
                  <a:srgbClr val="2E2E2E"/>
                </a:solidFill>
                <a:effectLst/>
                <a:latin typeface="ElsevierGulliver"/>
              </a:rPr>
              <a:t>, a module dedicated to understanding the real-world application of blockchain within the agrifood sector through the lens of case studies. </a:t>
            </a:r>
          </a:p>
          <a:p>
            <a:endParaRPr lang="en-GB" sz="2400" b="0" i="0" dirty="0">
              <a:solidFill>
                <a:srgbClr val="374151"/>
              </a:solidFill>
              <a:effectLst/>
              <a:latin typeface="Söhne"/>
            </a:endParaRPr>
          </a:p>
          <a:p>
            <a:r>
              <a:rPr lang="en-GB" sz="2400" b="0" i="0" dirty="0">
                <a:solidFill>
                  <a:srgbClr val="374151"/>
                </a:solidFill>
                <a:effectLst/>
                <a:latin typeface="Söhne"/>
              </a:rPr>
              <a:t>This module takes you through a practical journey of blockchain applications in agrifood. We begin with an insightful introduction to the power of case studies in learning. The module then explores the role of blockchain in agricultural supply chains, highlighting the emergence of intermediary platforms and the involvement of retailers.</a:t>
            </a:r>
          </a:p>
          <a:p>
            <a:endParaRPr lang="en-GB" sz="2400" dirty="0">
              <a:solidFill>
                <a:srgbClr val="374151"/>
              </a:solidFill>
              <a:latin typeface="Söhne"/>
            </a:endParaRPr>
          </a:p>
          <a:p>
            <a:r>
              <a:rPr lang="en-GB" sz="2400" b="0" i="0" dirty="0">
                <a:solidFill>
                  <a:srgbClr val="374151"/>
                </a:solidFill>
                <a:effectLst/>
                <a:latin typeface="Söhne"/>
              </a:rPr>
              <a:t>These sections are designed to showcase how blockchain is being adopted across the agrifood industry, from production to point-of-sale, and the impact this technology is having on the sector. Join us to discover through real-life examples how blockchain is revolutionising the agrifood ecosystem.</a:t>
            </a:r>
            <a:endParaRPr lang="en-IE" sz="2400" dirty="0"/>
          </a:p>
        </p:txBody>
      </p:sp>
    </p:spTree>
    <p:extLst>
      <p:ext uri="{BB962C8B-B14F-4D97-AF65-F5344CB8AC3E}">
        <p14:creationId xmlns:p14="http://schemas.microsoft.com/office/powerpoint/2010/main" val="3871858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173514" y="311172"/>
            <a:ext cx="10595237" cy="803654"/>
          </a:xfrm>
          <a:prstGeom prst="rect">
            <a:avLst/>
          </a:prstGeom>
        </p:spPr>
        <p:txBody>
          <a:bodyPr/>
          <a:lstStyle/>
          <a:p>
            <a:pPr algn="l"/>
            <a:r>
              <a:rPr lang="en-IE" dirty="0"/>
              <a:t>PROVENANCE + NAPOLINA</a:t>
            </a:r>
            <a:endParaRPr lang="en-GB" i="0" dirty="0">
              <a:solidFill>
                <a:srgbClr val="29608D"/>
              </a:solidFill>
              <a:effectLst/>
            </a:endParaRPr>
          </a:p>
          <a:p>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623634" y="1917066"/>
            <a:ext cx="7321382" cy="1015663"/>
          </a:xfrm>
          <a:prstGeom prst="rect">
            <a:avLst/>
          </a:prstGeom>
          <a:noFill/>
        </p:spPr>
        <p:txBody>
          <a:bodyPr wrap="square" rtlCol="0">
            <a:spAutoFit/>
          </a:bodyPr>
          <a:lstStyle/>
          <a:p>
            <a:pPr algn="l"/>
            <a:endParaRPr lang="en-GB" sz="2400" b="0" i="0" dirty="0">
              <a:solidFill>
                <a:srgbClr val="262626"/>
              </a:solidFill>
              <a:effectLst/>
            </a:endParaRPr>
          </a:p>
          <a:p>
            <a:pPr algn="l"/>
            <a:r>
              <a:rPr lang="en-GB" b="0" i="0" dirty="0">
                <a:solidFill>
                  <a:srgbClr val="7A7A7A"/>
                </a:solidFill>
                <a:effectLst/>
                <a:latin typeface="Roboto" panose="02000000000000000000" pitchFamily="2" charset="0"/>
              </a:rPr>
              <a:t> </a:t>
            </a:r>
          </a:p>
          <a:p>
            <a:pPr algn="l"/>
            <a:endParaRPr lang="en-GB" b="0" i="0" dirty="0">
              <a:solidFill>
                <a:srgbClr val="7A7A7A"/>
              </a:solidFill>
              <a:effectLst/>
              <a:latin typeface="Roboto" panose="02000000000000000000" pitchFamily="2" charset="0"/>
            </a:endParaRPr>
          </a:p>
        </p:txBody>
      </p:sp>
      <p:sp>
        <p:nvSpPr>
          <p:cNvPr id="12" name="TextBox 11">
            <a:extLst>
              <a:ext uri="{FF2B5EF4-FFF2-40B4-BE49-F238E27FC236}">
                <a16:creationId xmlns:a16="http://schemas.microsoft.com/office/drawing/2014/main" id="{485A03B8-464D-B276-353A-5C0D103B6D07}"/>
              </a:ext>
            </a:extLst>
          </p:cNvPr>
          <p:cNvSpPr txBox="1"/>
          <p:nvPr/>
        </p:nvSpPr>
        <p:spPr>
          <a:xfrm>
            <a:off x="173514" y="1255048"/>
            <a:ext cx="5450120" cy="5355312"/>
          </a:xfrm>
          <a:prstGeom prst="rect">
            <a:avLst/>
          </a:prstGeom>
          <a:noFill/>
        </p:spPr>
        <p:txBody>
          <a:bodyPr wrap="square">
            <a:spAutoFit/>
          </a:bodyPr>
          <a:lstStyle/>
          <a:p>
            <a:pPr algn="l"/>
            <a:r>
              <a:rPr lang="en-GB" b="0" i="0" dirty="0" err="1">
                <a:solidFill>
                  <a:srgbClr val="0A3942"/>
                </a:solidFill>
                <a:effectLst/>
                <a:latin typeface="Basisgrotesquearabicpro"/>
              </a:rPr>
              <a:t>Napolina</a:t>
            </a:r>
            <a:r>
              <a:rPr lang="en-GB" b="0" i="0" dirty="0">
                <a:solidFill>
                  <a:srgbClr val="0A3942"/>
                </a:solidFill>
                <a:effectLst/>
                <a:latin typeface="Basisgrotesquearabicpro"/>
              </a:rPr>
              <a:t> is protecting long-term brand value with proof-backed communications</a:t>
            </a:r>
          </a:p>
          <a:p>
            <a:pPr algn="l"/>
            <a:r>
              <a:rPr lang="en-GB" b="0" i="0" dirty="0">
                <a:solidFill>
                  <a:srgbClr val="636973"/>
                </a:solidFill>
                <a:effectLst/>
                <a:latin typeface="Dmsans"/>
              </a:rPr>
              <a:t>With Provenance, </a:t>
            </a:r>
            <a:r>
              <a:rPr lang="en-GB" b="0" i="0" dirty="0" err="1">
                <a:solidFill>
                  <a:srgbClr val="636973"/>
                </a:solidFill>
                <a:effectLst/>
                <a:latin typeface="Dmsans"/>
              </a:rPr>
              <a:t>Napolina</a:t>
            </a:r>
            <a:r>
              <a:rPr lang="en-GB" b="0" i="0" dirty="0">
                <a:solidFill>
                  <a:srgbClr val="636973"/>
                </a:solidFill>
                <a:effectLst/>
                <a:latin typeface="Dmsans"/>
              </a:rPr>
              <a:t> is sharing proof of its progress on tackling illegal labour with shoppers and industry stakeholders.</a:t>
            </a:r>
          </a:p>
          <a:p>
            <a:pPr algn="l"/>
            <a:endParaRPr lang="en-GB" dirty="0">
              <a:solidFill>
                <a:srgbClr val="636973"/>
              </a:solidFill>
              <a:latin typeface="Dmsans"/>
            </a:endParaRPr>
          </a:p>
          <a:p>
            <a:pPr algn="l"/>
            <a:endParaRPr lang="en-GB" b="0" i="0" dirty="0">
              <a:solidFill>
                <a:srgbClr val="636973"/>
              </a:solidFill>
              <a:effectLst/>
              <a:latin typeface="Dmsans"/>
            </a:endParaRPr>
          </a:p>
          <a:p>
            <a:pPr algn="l"/>
            <a:r>
              <a:rPr lang="en-GB" b="0" i="0" dirty="0">
                <a:solidFill>
                  <a:srgbClr val="636973"/>
                </a:solidFill>
                <a:effectLst/>
                <a:latin typeface="Dmsans"/>
              </a:rPr>
              <a:t>With Provenance, </a:t>
            </a:r>
            <a:r>
              <a:rPr lang="en-GB" b="0" i="0" dirty="0" err="1">
                <a:solidFill>
                  <a:srgbClr val="636973"/>
                </a:solidFill>
                <a:effectLst/>
                <a:latin typeface="Dmsans"/>
              </a:rPr>
              <a:t>Napolina</a:t>
            </a:r>
            <a:r>
              <a:rPr lang="en-GB" b="0" i="0" dirty="0">
                <a:solidFill>
                  <a:srgbClr val="636973"/>
                </a:solidFill>
                <a:effectLst/>
                <a:latin typeface="Dmsans"/>
              </a:rPr>
              <a:t> turned its supply chain data into a shopper-facing digital experience showing the sourcing and impact of its tomatoes. This experience was made accessible via a QR code on more than 3 million cans of tomatoes and via integrated Proof Points on </a:t>
            </a:r>
            <a:r>
              <a:rPr lang="en-GB" b="0" i="0" dirty="0" err="1">
                <a:solidFill>
                  <a:srgbClr val="636973"/>
                </a:solidFill>
                <a:effectLst/>
                <a:latin typeface="Dmsans"/>
              </a:rPr>
              <a:t>Napolina’s</a:t>
            </a:r>
            <a:r>
              <a:rPr lang="en-GB" b="0" i="0" dirty="0">
                <a:solidFill>
                  <a:srgbClr val="636973"/>
                </a:solidFill>
                <a:effectLst/>
                <a:latin typeface="Dmsans"/>
              </a:rPr>
              <a:t> corporate Responsible Sourcing webpage. To protect </a:t>
            </a:r>
            <a:r>
              <a:rPr lang="en-GB" b="0" i="0" dirty="0" err="1">
                <a:solidFill>
                  <a:srgbClr val="636973"/>
                </a:solidFill>
                <a:effectLst/>
                <a:latin typeface="Dmsans"/>
              </a:rPr>
              <a:t>Napolina</a:t>
            </a:r>
            <a:r>
              <a:rPr lang="en-GB" b="0" i="0" dirty="0">
                <a:solidFill>
                  <a:srgbClr val="636973"/>
                </a:solidFill>
                <a:effectLst/>
                <a:latin typeface="Dmsans"/>
              </a:rPr>
              <a:t> and its customers from greenwashing, every claim was connected to evidence or third-party verification.</a:t>
            </a:r>
          </a:p>
          <a:p>
            <a:pPr algn="l"/>
            <a:endParaRPr lang="en-GB" dirty="0">
              <a:solidFill>
                <a:srgbClr val="636973"/>
              </a:solidFill>
              <a:latin typeface="Dmsans"/>
            </a:endParaRPr>
          </a:p>
          <a:p>
            <a:pPr algn="l"/>
            <a:r>
              <a:rPr lang="en-GB" dirty="0" err="1">
                <a:hlinkClick r:id="rId2"/>
              </a:rPr>
              <a:t>Napolina</a:t>
            </a:r>
            <a:r>
              <a:rPr lang="en-GB" dirty="0">
                <a:hlinkClick r:id="rId2"/>
              </a:rPr>
              <a:t>: A Supply Chain Transparency Case Study | Provenance | Provenance</a:t>
            </a:r>
            <a:endParaRPr lang="en-GB" b="0" i="0" dirty="0">
              <a:solidFill>
                <a:srgbClr val="636973"/>
              </a:solidFill>
              <a:effectLst/>
              <a:latin typeface="Dmsans"/>
            </a:endParaRPr>
          </a:p>
        </p:txBody>
      </p:sp>
      <p:pic>
        <p:nvPicPr>
          <p:cNvPr id="3074" name="Picture 2">
            <a:extLst>
              <a:ext uri="{FF2B5EF4-FFF2-40B4-BE49-F238E27FC236}">
                <a16:creationId xmlns:a16="http://schemas.microsoft.com/office/drawing/2014/main" id="{4D4F9C73-933E-524C-9A25-8BA7E7E4E2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9026" y="2754"/>
            <a:ext cx="6376593" cy="6367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61684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pPr algn="l"/>
            <a:r>
              <a:rPr lang="en-US" dirty="0"/>
              <a:t>PROVENANCE  </a:t>
            </a:r>
            <a:r>
              <a:rPr lang="en-GB" i="0" dirty="0">
                <a:solidFill>
                  <a:srgbClr val="29608D"/>
                </a:solidFill>
                <a:effectLst/>
              </a:rPr>
              <a:t>Notable Successes</a:t>
            </a:r>
          </a:p>
          <a:p>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673355" y="1076724"/>
            <a:ext cx="9604661" cy="3139321"/>
          </a:xfrm>
          <a:prstGeom prst="rect">
            <a:avLst/>
          </a:prstGeom>
          <a:noFill/>
        </p:spPr>
        <p:txBody>
          <a:bodyPr wrap="square" rtlCol="0">
            <a:spAutoFit/>
          </a:bodyPr>
          <a:lstStyle/>
          <a:p>
            <a:pPr marL="342900" indent="-342900" algn="l">
              <a:buFont typeface="Arial" panose="020B0604020202020204" pitchFamily="34" charset="0"/>
              <a:buChar char="•"/>
            </a:pPr>
            <a:r>
              <a:rPr lang="en-GB" sz="2400" b="0" i="0" dirty="0">
                <a:solidFill>
                  <a:srgbClr val="262626"/>
                </a:solidFill>
                <a:effectLst/>
              </a:rPr>
              <a:t>Provenance showcases the potential of blockchain beyond finance.</a:t>
            </a:r>
          </a:p>
          <a:p>
            <a:pPr marL="342900" indent="-342900" algn="l">
              <a:buFont typeface="Arial" panose="020B0604020202020204" pitchFamily="34" charset="0"/>
              <a:buChar char="•"/>
            </a:pPr>
            <a:r>
              <a:rPr lang="en-GB" sz="2400" b="0" i="0" dirty="0">
                <a:solidFill>
                  <a:srgbClr val="262626"/>
                </a:solidFill>
                <a:effectLst/>
              </a:rPr>
              <a:t>Pioneering the movement towards transparency and ethical consumption.</a:t>
            </a:r>
          </a:p>
          <a:p>
            <a:pPr marL="342900" indent="-342900" algn="l">
              <a:buFont typeface="Arial" panose="020B0604020202020204" pitchFamily="34" charset="0"/>
              <a:buChar char="•"/>
            </a:pPr>
            <a:r>
              <a:rPr lang="en-GB" sz="2400" b="0" i="0" dirty="0">
                <a:solidFill>
                  <a:srgbClr val="262626"/>
                </a:solidFill>
                <a:effectLst/>
              </a:rPr>
              <a:t>A testament to the value of authentic brand storytelling</a:t>
            </a:r>
          </a:p>
          <a:p>
            <a:pPr marL="342900" indent="-342900" algn="l">
              <a:buFont typeface="Arial" panose="020B0604020202020204" pitchFamily="34" charset="0"/>
              <a:buChar char="•"/>
            </a:pPr>
            <a:r>
              <a:rPr lang="en-GB" sz="2400" b="0" i="0" dirty="0">
                <a:solidFill>
                  <a:srgbClr val="262626"/>
                </a:solidFill>
                <a:effectLst/>
              </a:rPr>
              <a:t>Supported by significant investors, including Humanity United</a:t>
            </a:r>
            <a:endParaRPr lang="en-GB" sz="2400" dirty="0">
              <a:solidFill>
                <a:srgbClr val="7A7A7A"/>
              </a:solidFill>
            </a:endParaRPr>
          </a:p>
          <a:p>
            <a:pPr marL="342900" indent="-342900" algn="l">
              <a:buFont typeface="Arial" panose="020B0604020202020204" pitchFamily="34" charset="0"/>
              <a:buChar char="•"/>
            </a:pPr>
            <a:endParaRPr lang="en-GB" sz="2400" b="0" i="0" dirty="0">
              <a:solidFill>
                <a:srgbClr val="7A7A7A"/>
              </a:solidFill>
              <a:effectLst/>
            </a:endParaRPr>
          </a:p>
          <a:p>
            <a:pPr algn="l"/>
            <a:endParaRPr lang="en-GB" b="0" i="0" dirty="0">
              <a:solidFill>
                <a:srgbClr val="7A7A7A"/>
              </a:solidFill>
              <a:effectLst/>
              <a:latin typeface="Roboto" panose="02000000000000000000" pitchFamily="2" charset="0"/>
            </a:endParaRPr>
          </a:p>
          <a:p>
            <a:pPr algn="l"/>
            <a:r>
              <a:rPr lang="en-GB" b="0" i="0" dirty="0">
                <a:solidFill>
                  <a:srgbClr val="7A7A7A"/>
                </a:solidFill>
                <a:effectLst/>
                <a:latin typeface="Roboto" panose="02000000000000000000" pitchFamily="2" charset="0"/>
              </a:rPr>
              <a:t>-</a:t>
            </a:r>
          </a:p>
          <a:p>
            <a:pPr algn="l"/>
            <a:endParaRPr lang="en-GB" b="0" i="0" dirty="0">
              <a:solidFill>
                <a:srgbClr val="7A7A7A"/>
              </a:solidFill>
              <a:effectLst/>
              <a:latin typeface="Roboto" panose="02000000000000000000" pitchFamily="2" charset="0"/>
            </a:endParaRPr>
          </a:p>
        </p:txBody>
      </p:sp>
    </p:spTree>
    <p:extLst>
      <p:ext uri="{BB962C8B-B14F-4D97-AF65-F5344CB8AC3E}">
        <p14:creationId xmlns:p14="http://schemas.microsoft.com/office/powerpoint/2010/main" val="30460838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2597532"/>
            <a:ext cx="5480760" cy="2743201"/>
          </a:xfrm>
          <a:prstGeom prst="rect">
            <a:avLst/>
          </a:prstGeom>
        </p:spPr>
        <p:txBody>
          <a:bodyPr>
            <a:normAutofit fontScale="85000" lnSpcReduction="10000"/>
          </a:bodyPr>
          <a:lstStyle/>
          <a:p>
            <a:r>
              <a:rPr lang="en-GB" b="1" i="0" dirty="0">
                <a:effectLst/>
                <a:latin typeface="Roboto" panose="02000000000000000000" pitchFamily="2" charset="0"/>
              </a:rPr>
              <a:t>3.2 Let’s meet The Rice Exchange</a:t>
            </a:r>
          </a:p>
          <a:p>
            <a:r>
              <a:rPr lang="en-GB" b="0" i="0" dirty="0">
                <a:effectLst/>
                <a:latin typeface="Roboto" panose="02000000000000000000" pitchFamily="2" charset="0"/>
              </a:rPr>
              <a:t>How industry is bringing </a:t>
            </a:r>
          </a:p>
          <a:p>
            <a:r>
              <a:rPr lang="en-GB" b="0" i="0" dirty="0">
                <a:effectLst/>
                <a:latin typeface="Roboto" panose="02000000000000000000" pitchFamily="2" charset="0"/>
              </a:rPr>
              <a:t>transparency to the </a:t>
            </a:r>
          </a:p>
          <a:p>
            <a:r>
              <a:rPr lang="en-GB" b="0" i="0" dirty="0">
                <a:effectLst/>
                <a:latin typeface="Roboto" panose="02000000000000000000" pitchFamily="2" charset="0"/>
              </a:rPr>
              <a:t>agri-food sector </a:t>
            </a:r>
          </a:p>
          <a:p>
            <a:r>
              <a:rPr lang="en-GB" b="0" i="0" dirty="0">
                <a:effectLst/>
                <a:latin typeface="Roboto" panose="02000000000000000000" pitchFamily="2" charset="0"/>
              </a:rPr>
              <a:t>using Fujitsu Blockchain</a:t>
            </a:r>
          </a:p>
          <a:p>
            <a:r>
              <a:rPr lang="en-GB" b="0" i="0" dirty="0">
                <a:effectLst/>
                <a:latin typeface="Roboto" panose="02000000000000000000" pitchFamily="2" charset="0"/>
              </a:rPr>
              <a:t>solutions</a:t>
            </a:r>
          </a:p>
          <a:p>
            <a:endParaRPr lang="en-US" i="1" dirty="0"/>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4067162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338660" y="2301070"/>
            <a:ext cx="6205746" cy="3785652"/>
          </a:xfrm>
          <a:prstGeom prst="rect">
            <a:avLst/>
          </a:prstGeom>
          <a:noFill/>
        </p:spPr>
        <p:txBody>
          <a:bodyPr wrap="square" rtlCol="0">
            <a:spAutoFit/>
          </a:bodyPr>
          <a:lstStyle/>
          <a:p>
            <a:pPr algn="l"/>
            <a:r>
              <a:rPr lang="en-IE" sz="2400" b="1" dirty="0">
                <a:solidFill>
                  <a:srgbClr val="29608D"/>
                </a:solidFill>
              </a:rPr>
              <a:t>Key challenge -rice market dysfunction</a:t>
            </a:r>
          </a:p>
          <a:p>
            <a:pPr algn="l"/>
            <a:endParaRPr lang="en-IE" sz="2400" b="1" i="0" dirty="0">
              <a:solidFill>
                <a:srgbClr val="29608D"/>
              </a:solidFill>
              <a:effectLst/>
              <a:latin typeface="Roboto" panose="02000000000000000000" pitchFamily="2" charset="0"/>
            </a:endParaRPr>
          </a:p>
          <a:p>
            <a:pPr marL="342900" indent="-342900" algn="l">
              <a:buFont typeface="Arial" panose="020B0604020202020204" pitchFamily="34" charset="0"/>
              <a:buChar char="•"/>
            </a:pPr>
            <a:r>
              <a:rPr lang="en-GB" sz="2400" dirty="0">
                <a:solidFill>
                  <a:srgbClr val="262626"/>
                </a:solidFill>
              </a:rPr>
              <a:t>Highly fragmented </a:t>
            </a:r>
          </a:p>
          <a:p>
            <a:pPr marL="342900" indent="-342900" algn="l">
              <a:buFont typeface="Arial" panose="020B0604020202020204" pitchFamily="34" charset="0"/>
              <a:buChar char="•"/>
            </a:pPr>
            <a:r>
              <a:rPr lang="en-GB" sz="2400" dirty="0">
                <a:solidFill>
                  <a:srgbClr val="262626"/>
                </a:solidFill>
              </a:rPr>
              <a:t>Low trust </a:t>
            </a:r>
          </a:p>
          <a:p>
            <a:pPr marL="342900" indent="-342900" algn="l">
              <a:buFont typeface="Arial" panose="020B0604020202020204" pitchFamily="34" charset="0"/>
              <a:buChar char="•"/>
            </a:pPr>
            <a:r>
              <a:rPr lang="en-GB" sz="2400" dirty="0">
                <a:solidFill>
                  <a:srgbClr val="262626"/>
                </a:solidFill>
              </a:rPr>
              <a:t>Reliance on hardcopy paperwork </a:t>
            </a:r>
          </a:p>
          <a:p>
            <a:pPr marL="342900" indent="-342900" algn="l">
              <a:buFont typeface="Arial" panose="020B0604020202020204" pitchFamily="34" charset="0"/>
              <a:buChar char="•"/>
            </a:pPr>
            <a:r>
              <a:rPr lang="en-GB" sz="2400" dirty="0">
                <a:solidFill>
                  <a:srgbClr val="262626"/>
                </a:solidFill>
              </a:rPr>
              <a:t>Under-financed </a:t>
            </a:r>
          </a:p>
          <a:p>
            <a:pPr marL="342900" indent="-342900" algn="l">
              <a:buFont typeface="Arial" panose="020B0604020202020204" pitchFamily="34" charset="0"/>
              <a:buChar char="•"/>
            </a:pPr>
            <a:r>
              <a:rPr lang="en-GB" sz="2400" dirty="0">
                <a:solidFill>
                  <a:srgbClr val="262626"/>
                </a:solidFill>
              </a:rPr>
              <a:t>Scarcity of market data</a:t>
            </a:r>
          </a:p>
          <a:p>
            <a:pPr marL="342900" indent="-342900" algn="l">
              <a:buFont typeface="Arial" panose="020B0604020202020204" pitchFamily="34" charset="0"/>
              <a:buChar char="•"/>
            </a:pPr>
            <a:r>
              <a:rPr lang="en-GB" sz="2400" dirty="0">
                <a:solidFill>
                  <a:srgbClr val="262626"/>
                </a:solidFill>
              </a:rPr>
              <a:t> Lack of price transparency </a:t>
            </a:r>
          </a:p>
          <a:p>
            <a:pPr marL="342900" indent="-342900" algn="l">
              <a:buFont typeface="Arial" panose="020B0604020202020204" pitchFamily="34" charset="0"/>
              <a:buChar char="•"/>
            </a:pPr>
            <a:r>
              <a:rPr lang="en-GB" sz="2400" dirty="0">
                <a:solidFill>
                  <a:srgbClr val="262626"/>
                </a:solidFill>
              </a:rPr>
              <a:t>Fraud </a:t>
            </a:r>
          </a:p>
          <a:p>
            <a:pPr marL="342900" indent="-342900" algn="l">
              <a:buFont typeface="Arial" panose="020B0604020202020204" pitchFamily="34" charset="0"/>
              <a:buChar char="•"/>
            </a:pPr>
            <a:r>
              <a:rPr lang="en-GB" sz="2400" dirty="0">
                <a:solidFill>
                  <a:srgbClr val="262626"/>
                </a:solidFill>
              </a:rPr>
              <a:t>Limited futures and hedging</a:t>
            </a:r>
            <a:endParaRPr lang="en-GB" sz="2400" b="1" i="0" dirty="0">
              <a:solidFill>
                <a:srgbClr val="262626"/>
              </a:solidFill>
              <a:effectLst/>
              <a:latin typeface="Roboto" panose="02000000000000000000" pitchFamily="2" charset="0"/>
            </a:endParaRPr>
          </a:p>
        </p:txBody>
      </p:sp>
      <p:pic>
        <p:nvPicPr>
          <p:cNvPr id="14" name="Picture 13">
            <a:extLst>
              <a:ext uri="{FF2B5EF4-FFF2-40B4-BE49-F238E27FC236}">
                <a16:creationId xmlns:a16="http://schemas.microsoft.com/office/drawing/2014/main" id="{853DAB6D-8A04-9D9D-EC85-DBBF6A531249}"/>
              </a:ext>
            </a:extLst>
          </p:cNvPr>
          <p:cNvPicPr>
            <a:picLocks noChangeAspect="1"/>
          </p:cNvPicPr>
          <p:nvPr/>
        </p:nvPicPr>
        <p:blipFill>
          <a:blip r:embed="rId2"/>
          <a:stretch>
            <a:fillRect/>
          </a:stretch>
        </p:blipFill>
        <p:spPr>
          <a:xfrm>
            <a:off x="960855" y="187255"/>
            <a:ext cx="3622156" cy="1989371"/>
          </a:xfrm>
          <a:prstGeom prst="rect">
            <a:avLst/>
          </a:prstGeom>
        </p:spPr>
      </p:pic>
      <p:cxnSp>
        <p:nvCxnSpPr>
          <p:cNvPr id="16" name="Straight Connector 15">
            <a:extLst>
              <a:ext uri="{FF2B5EF4-FFF2-40B4-BE49-F238E27FC236}">
                <a16:creationId xmlns:a16="http://schemas.microsoft.com/office/drawing/2014/main" id="{C9BDA844-4982-5751-0B30-7BF9F2AB3739}"/>
              </a:ext>
            </a:extLst>
          </p:cNvPr>
          <p:cNvCxnSpPr/>
          <p:nvPr/>
        </p:nvCxnSpPr>
        <p:spPr>
          <a:xfrm>
            <a:off x="6220047" y="1002013"/>
            <a:ext cx="0" cy="5196768"/>
          </a:xfrm>
          <a:prstGeom prst="line">
            <a:avLst/>
          </a:prstGeom>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F2C7681A-5A70-981C-0E8C-83A9EFFE48E6}"/>
              </a:ext>
            </a:extLst>
          </p:cNvPr>
          <p:cNvPicPr>
            <a:picLocks noChangeAspect="1"/>
          </p:cNvPicPr>
          <p:nvPr/>
        </p:nvPicPr>
        <p:blipFill>
          <a:blip r:embed="rId3"/>
          <a:stretch>
            <a:fillRect/>
          </a:stretch>
        </p:blipFill>
        <p:spPr>
          <a:xfrm>
            <a:off x="6443758" y="1952468"/>
            <a:ext cx="4391757" cy="4176475"/>
          </a:xfrm>
          <a:prstGeom prst="rect">
            <a:avLst/>
          </a:prstGeom>
        </p:spPr>
      </p:pic>
    </p:spTree>
    <p:extLst>
      <p:ext uri="{BB962C8B-B14F-4D97-AF65-F5344CB8AC3E}">
        <p14:creationId xmlns:p14="http://schemas.microsoft.com/office/powerpoint/2010/main" val="34899627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115824" y="153062"/>
            <a:ext cx="6585183" cy="6370975"/>
          </a:xfrm>
          <a:prstGeom prst="rect">
            <a:avLst/>
          </a:prstGeom>
          <a:noFill/>
        </p:spPr>
        <p:txBody>
          <a:bodyPr wrap="square" rtlCol="0">
            <a:spAutoFit/>
          </a:bodyPr>
          <a:lstStyle/>
          <a:p>
            <a:pPr algn="l"/>
            <a:r>
              <a:rPr lang="en-GB" sz="2400" dirty="0">
                <a:solidFill>
                  <a:srgbClr val="262626"/>
                </a:solidFill>
              </a:rPr>
              <a:t>Rice Exchange is a digital rice marketplace with an integrated supply chain solution.</a:t>
            </a:r>
          </a:p>
          <a:p>
            <a:pPr algn="l"/>
            <a:endParaRPr lang="en-GB" sz="2400" b="1" i="0" dirty="0">
              <a:solidFill>
                <a:srgbClr val="262626"/>
              </a:solidFill>
              <a:effectLst/>
              <a:latin typeface="Roboto" panose="02000000000000000000" pitchFamily="2" charset="0"/>
            </a:endParaRPr>
          </a:p>
          <a:p>
            <a:pPr marL="342900" indent="-342900" algn="l">
              <a:buFont typeface="Arial" panose="020B0604020202020204" pitchFamily="34" charset="0"/>
              <a:buChar char="•"/>
            </a:pPr>
            <a:r>
              <a:rPr lang="en-GB" sz="2400" dirty="0">
                <a:solidFill>
                  <a:srgbClr val="262626"/>
                </a:solidFill>
              </a:rPr>
              <a:t>It is not just about using technology, but using it to bring security, transparency, traceability and finality to a complex trade and commercialization of an eco-system with multiple stakeholders.</a:t>
            </a:r>
          </a:p>
          <a:p>
            <a:pPr marL="342900" indent="-342900" algn="l">
              <a:buFont typeface="Arial" panose="020B0604020202020204" pitchFamily="34" charset="0"/>
              <a:buChar char="•"/>
            </a:pPr>
            <a:r>
              <a:rPr lang="en-GB" sz="2400" dirty="0">
                <a:solidFill>
                  <a:srgbClr val="262626"/>
                </a:solidFill>
              </a:rPr>
              <a:t>In Rice Exchange, blockchain ensures all involved stakeholders are looking at the same verifiable data, in real-time whilst accelerating the removal of friction and delays in the supply chain. </a:t>
            </a:r>
          </a:p>
          <a:p>
            <a:pPr marL="342900" indent="-342900" algn="l">
              <a:buFont typeface="Arial" panose="020B0604020202020204" pitchFamily="34" charset="0"/>
              <a:buChar char="•"/>
            </a:pPr>
            <a:r>
              <a:rPr lang="en-GB" sz="2400" dirty="0">
                <a:solidFill>
                  <a:srgbClr val="262626"/>
                </a:solidFill>
              </a:rPr>
              <a:t> The primary question driving Blockchain is ‘do I trust the data I am using, and can I rely on it to assess my risk?’  In Rice Exchange, uncertainty is replaced by transparency and stakeholders can better manage their risk</a:t>
            </a:r>
            <a:endParaRPr lang="en-GB" sz="2400" b="1" i="0" dirty="0">
              <a:solidFill>
                <a:srgbClr val="262626"/>
              </a:solidFill>
              <a:effectLst/>
              <a:latin typeface="Roboto" panose="02000000000000000000" pitchFamily="2" charset="0"/>
            </a:endParaRPr>
          </a:p>
        </p:txBody>
      </p:sp>
      <p:pic>
        <p:nvPicPr>
          <p:cNvPr id="5" name="Picture 4">
            <a:extLst>
              <a:ext uri="{FF2B5EF4-FFF2-40B4-BE49-F238E27FC236}">
                <a16:creationId xmlns:a16="http://schemas.microsoft.com/office/drawing/2014/main" id="{74BFD694-4D20-F1C0-ED8C-736B3FB81984}"/>
              </a:ext>
            </a:extLst>
          </p:cNvPr>
          <p:cNvPicPr>
            <a:picLocks noChangeAspect="1"/>
          </p:cNvPicPr>
          <p:nvPr/>
        </p:nvPicPr>
        <p:blipFill>
          <a:blip r:embed="rId2"/>
          <a:stretch>
            <a:fillRect/>
          </a:stretch>
        </p:blipFill>
        <p:spPr>
          <a:xfrm>
            <a:off x="6996684" y="1952524"/>
            <a:ext cx="5190800" cy="2952951"/>
          </a:xfrm>
          <a:prstGeom prst="rect">
            <a:avLst/>
          </a:prstGeom>
        </p:spPr>
      </p:pic>
      <p:sp>
        <p:nvSpPr>
          <p:cNvPr id="12" name="TextBox 11">
            <a:extLst>
              <a:ext uri="{FF2B5EF4-FFF2-40B4-BE49-F238E27FC236}">
                <a16:creationId xmlns:a16="http://schemas.microsoft.com/office/drawing/2014/main" id="{5F93D14B-BE3E-5B96-6759-AA3B133BD59E}"/>
              </a:ext>
            </a:extLst>
          </p:cNvPr>
          <p:cNvSpPr txBox="1"/>
          <p:nvPr/>
        </p:nvSpPr>
        <p:spPr>
          <a:xfrm>
            <a:off x="6996684" y="5247998"/>
            <a:ext cx="4582044" cy="923330"/>
          </a:xfrm>
          <a:prstGeom prst="rect">
            <a:avLst/>
          </a:prstGeom>
          <a:noFill/>
        </p:spPr>
        <p:txBody>
          <a:bodyPr wrap="square">
            <a:spAutoFit/>
          </a:bodyPr>
          <a:lstStyle/>
          <a:p>
            <a:r>
              <a:rPr lang="en-GB" b="1" dirty="0">
                <a:hlinkClick r:id="rId3"/>
              </a:rPr>
              <a:t>SOURCE </a:t>
            </a:r>
            <a:r>
              <a:rPr lang="en-GB" dirty="0">
                <a:hlinkClick r:id="rId3"/>
              </a:rPr>
              <a:t>  Fujitsu and Rice Exchange Bring to Market First Global Blockchain Rice Trading Platform - Fujitsu EMEIA</a:t>
            </a:r>
            <a:endParaRPr lang="en-IE" dirty="0"/>
          </a:p>
        </p:txBody>
      </p:sp>
    </p:spTree>
    <p:extLst>
      <p:ext uri="{BB962C8B-B14F-4D97-AF65-F5344CB8AC3E}">
        <p14:creationId xmlns:p14="http://schemas.microsoft.com/office/powerpoint/2010/main" val="6641952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321277" y="288083"/>
            <a:ext cx="10173485" cy="461665"/>
          </a:xfrm>
          <a:prstGeom prst="rect">
            <a:avLst/>
          </a:prstGeom>
          <a:noFill/>
        </p:spPr>
        <p:txBody>
          <a:bodyPr wrap="square" rtlCol="0">
            <a:spAutoFit/>
          </a:bodyPr>
          <a:lstStyle/>
          <a:p>
            <a:pPr algn="l"/>
            <a:r>
              <a:rPr lang="en-GB" sz="2400" dirty="0">
                <a:solidFill>
                  <a:srgbClr val="262626"/>
                </a:solidFill>
              </a:rPr>
              <a:t>Rice Exchange is opening new possibilities for actors in the rice trading sector</a:t>
            </a:r>
            <a:endParaRPr lang="en-GB" sz="2400" b="1" i="0" dirty="0">
              <a:solidFill>
                <a:srgbClr val="262626"/>
              </a:solidFill>
              <a:effectLst/>
              <a:latin typeface="Roboto" panose="02000000000000000000" pitchFamily="2" charset="0"/>
            </a:endParaRPr>
          </a:p>
        </p:txBody>
      </p:sp>
      <p:graphicFrame>
        <p:nvGraphicFramePr>
          <p:cNvPr id="4" name="Table 3">
            <a:extLst>
              <a:ext uri="{FF2B5EF4-FFF2-40B4-BE49-F238E27FC236}">
                <a16:creationId xmlns:a16="http://schemas.microsoft.com/office/drawing/2014/main" id="{0395A413-5A2D-BC24-4725-7E9AEC9AD247}"/>
              </a:ext>
            </a:extLst>
          </p:cNvPr>
          <p:cNvGraphicFramePr>
            <a:graphicFrameLocks noGrp="1"/>
          </p:cNvGraphicFramePr>
          <p:nvPr>
            <p:extLst>
              <p:ext uri="{D42A27DB-BD31-4B8C-83A1-F6EECF244321}">
                <p14:modId xmlns:p14="http://schemas.microsoft.com/office/powerpoint/2010/main" val="817850386"/>
              </p:ext>
            </p:extLst>
          </p:nvPr>
        </p:nvGraphicFramePr>
        <p:xfrm>
          <a:off x="338661" y="1095975"/>
          <a:ext cx="8864409" cy="4206240"/>
        </p:xfrm>
        <a:graphic>
          <a:graphicData uri="http://schemas.openxmlformats.org/drawingml/2006/table">
            <a:tbl>
              <a:tblPr firstRow="1" bandRow="1">
                <a:tableStyleId>{5C22544A-7EE6-4342-B048-85BDC9FD1C3A}</a:tableStyleId>
              </a:tblPr>
              <a:tblGrid>
                <a:gridCol w="2954803">
                  <a:extLst>
                    <a:ext uri="{9D8B030D-6E8A-4147-A177-3AD203B41FA5}">
                      <a16:colId xmlns:a16="http://schemas.microsoft.com/office/drawing/2014/main" val="1331189164"/>
                    </a:ext>
                  </a:extLst>
                </a:gridCol>
                <a:gridCol w="2954803">
                  <a:extLst>
                    <a:ext uri="{9D8B030D-6E8A-4147-A177-3AD203B41FA5}">
                      <a16:colId xmlns:a16="http://schemas.microsoft.com/office/drawing/2014/main" val="2614639650"/>
                    </a:ext>
                  </a:extLst>
                </a:gridCol>
                <a:gridCol w="2954803">
                  <a:extLst>
                    <a:ext uri="{9D8B030D-6E8A-4147-A177-3AD203B41FA5}">
                      <a16:colId xmlns:a16="http://schemas.microsoft.com/office/drawing/2014/main" val="1299394795"/>
                    </a:ext>
                  </a:extLst>
                </a:gridCol>
              </a:tblGrid>
              <a:tr h="370840">
                <a:tc>
                  <a:txBody>
                    <a:bodyPr/>
                    <a:lstStyle/>
                    <a:p>
                      <a:r>
                        <a:rPr lang="en-IE" sz="2200" dirty="0"/>
                        <a:t>Immediate benefits</a:t>
                      </a:r>
                    </a:p>
                  </a:txBody>
                  <a:tcPr/>
                </a:tc>
                <a:tc>
                  <a:txBody>
                    <a:bodyPr/>
                    <a:lstStyle/>
                    <a:p>
                      <a:r>
                        <a:rPr lang="en-IE" sz="2200" dirty="0"/>
                        <a:t>Valuable metrics</a:t>
                      </a:r>
                    </a:p>
                  </a:txBody>
                  <a:tcPr/>
                </a:tc>
                <a:tc>
                  <a:txBody>
                    <a:bodyPr/>
                    <a:lstStyle/>
                    <a:p>
                      <a:r>
                        <a:rPr lang="en-IE" sz="2200" dirty="0"/>
                        <a:t>In production </a:t>
                      </a:r>
                    </a:p>
                  </a:txBody>
                  <a:tcPr/>
                </a:tc>
                <a:extLst>
                  <a:ext uri="{0D108BD9-81ED-4DB2-BD59-A6C34878D82A}">
                    <a16:rowId xmlns:a16="http://schemas.microsoft.com/office/drawing/2014/main" val="1780423380"/>
                  </a:ext>
                </a:extLst>
              </a:tr>
              <a:tr h="370840">
                <a:tc>
                  <a:txBody>
                    <a:bodyPr/>
                    <a:lstStyle/>
                    <a:p>
                      <a:pPr marL="285750" indent="-285750">
                        <a:buFont typeface="Arial" panose="020B0604020202020204" pitchFamily="34" charset="0"/>
                        <a:buChar char="•"/>
                      </a:pPr>
                      <a:r>
                        <a:rPr lang="en-IE" sz="2200" dirty="0"/>
                        <a:t>Open new business possibilities</a:t>
                      </a:r>
                    </a:p>
                    <a:p>
                      <a:pPr marL="285750" indent="-285750">
                        <a:buFont typeface="Arial" panose="020B0604020202020204" pitchFamily="34" charset="0"/>
                        <a:buChar char="•"/>
                      </a:pPr>
                      <a:r>
                        <a:rPr lang="en-GB" sz="2200" dirty="0"/>
                        <a:t>Farmers can get more out of their production</a:t>
                      </a:r>
                    </a:p>
                    <a:p>
                      <a:pPr marL="285750" indent="-285750">
                        <a:buFont typeface="Arial" panose="020B0604020202020204" pitchFamily="34" charset="0"/>
                        <a:buChar char="•"/>
                      </a:pPr>
                      <a:r>
                        <a:rPr lang="en-GB" sz="2200" dirty="0"/>
                        <a:t>Secure settlement - all information is verified with a document matching tool</a:t>
                      </a:r>
                      <a:endParaRPr lang="en-IE" sz="2200" dirty="0"/>
                    </a:p>
                  </a:txBody>
                  <a:tcPr/>
                </a:tc>
                <a:tc>
                  <a:txBody>
                    <a:bodyPr/>
                    <a:lstStyle/>
                    <a:p>
                      <a:pPr marL="342900" indent="-342900">
                        <a:buFont typeface="Arial" panose="020B0604020202020204" pitchFamily="34" charset="0"/>
                        <a:buChar char="•"/>
                      </a:pPr>
                      <a:r>
                        <a:rPr lang="en-GB" sz="2200" dirty="0"/>
                        <a:t>Cost of trade significantly reduced (20%)</a:t>
                      </a:r>
                    </a:p>
                    <a:p>
                      <a:pPr marL="342900" indent="-342900">
                        <a:buFont typeface="Arial" panose="020B0604020202020204" pitchFamily="34" charset="0"/>
                        <a:buChar char="•"/>
                      </a:pPr>
                      <a:r>
                        <a:rPr lang="en-GB" sz="2200" dirty="0"/>
                        <a:t>90% of trades are completed in less than 6 minutes</a:t>
                      </a:r>
                    </a:p>
                    <a:p>
                      <a:pPr marL="342900" indent="-342900">
                        <a:buFont typeface="Arial" panose="020B0604020202020204" pitchFamily="34" charset="0"/>
                        <a:buChar char="•"/>
                      </a:pPr>
                      <a:r>
                        <a:rPr lang="en-GB" sz="2200" dirty="0"/>
                        <a:t>In 2020, used by 300+ organizations, handling over $250m in trades per quarter within a year</a:t>
                      </a:r>
                      <a:endParaRPr lang="en-IE" sz="2200" dirty="0"/>
                    </a:p>
                  </a:txBody>
                  <a:tcPr/>
                </a:tc>
                <a:tc>
                  <a:txBody>
                    <a:bodyPr/>
                    <a:lstStyle/>
                    <a:p>
                      <a:pPr marL="342900" indent="-342900">
                        <a:buFont typeface="Arial" panose="020B0604020202020204" pitchFamily="34" charset="0"/>
                        <a:buChar char="•"/>
                      </a:pPr>
                      <a:r>
                        <a:rPr lang="en-IE" sz="2200" dirty="0"/>
                        <a:t>Up and running since September 2020</a:t>
                      </a:r>
                    </a:p>
                    <a:p>
                      <a:endParaRPr lang="en-IE" sz="2200" dirty="0"/>
                    </a:p>
                  </a:txBody>
                  <a:tcPr/>
                </a:tc>
                <a:extLst>
                  <a:ext uri="{0D108BD9-81ED-4DB2-BD59-A6C34878D82A}">
                    <a16:rowId xmlns:a16="http://schemas.microsoft.com/office/drawing/2014/main" val="3138761995"/>
                  </a:ext>
                </a:extLst>
              </a:tr>
            </a:tbl>
          </a:graphicData>
        </a:graphic>
      </p:graphicFrame>
    </p:spTree>
    <p:extLst>
      <p:ext uri="{BB962C8B-B14F-4D97-AF65-F5344CB8AC3E}">
        <p14:creationId xmlns:p14="http://schemas.microsoft.com/office/powerpoint/2010/main" val="8875503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717CB8F-72FF-E240-A915-F4EC7D83352F}"/>
              </a:ext>
            </a:extLst>
          </p:cNvPr>
          <p:cNvSpPr>
            <a:spLocks noGrp="1"/>
          </p:cNvSpPr>
          <p:nvPr>
            <p:ph type="body" sz="quarter" idx="13"/>
          </p:nvPr>
        </p:nvSpPr>
        <p:spPr>
          <a:xfrm>
            <a:off x="6485646" y="525780"/>
            <a:ext cx="4235693" cy="5452734"/>
          </a:xfrm>
        </p:spPr>
        <p:txBody>
          <a:bodyPr/>
          <a:lstStyle/>
          <a:p>
            <a:r>
              <a:rPr lang="en-US" i="0" dirty="0"/>
              <a:t>3.3. Let’s meet TE-FOOD: End-to-End Food Traceability</a:t>
            </a:r>
          </a:p>
        </p:txBody>
      </p:sp>
      <p:pic>
        <p:nvPicPr>
          <p:cNvPr id="6" name="Picture Placeholder 5">
            <a:extLst>
              <a:ext uri="{FF2B5EF4-FFF2-40B4-BE49-F238E27FC236}">
                <a16:creationId xmlns:a16="http://schemas.microsoft.com/office/drawing/2014/main" id="{10024F94-BFB4-872A-F4CC-EA4E0737B10F}"/>
              </a:ext>
            </a:extLst>
          </p:cNvPr>
          <p:cNvPicPr>
            <a:picLocks noGrp="1" noChangeAspect="1"/>
          </p:cNvPicPr>
          <p:nvPr>
            <p:ph type="pic" sz="quarter" idx="44"/>
          </p:nvPr>
        </p:nvPicPr>
        <p:blipFill>
          <a:blip r:embed="rId2"/>
          <a:srcRect l="24652" r="24652"/>
          <a:stretch>
            <a:fillRect/>
          </a:stretch>
        </p:blipFill>
        <p:spPr/>
      </p:pic>
      <p:grpSp>
        <p:nvGrpSpPr>
          <p:cNvPr id="8" name="Graphic 231">
            <a:extLst>
              <a:ext uri="{FF2B5EF4-FFF2-40B4-BE49-F238E27FC236}">
                <a16:creationId xmlns:a16="http://schemas.microsoft.com/office/drawing/2014/main" id="{F05D0A1E-7E58-3ABC-6182-2C22FE2163C9}"/>
              </a:ext>
            </a:extLst>
          </p:cNvPr>
          <p:cNvGrpSpPr/>
          <p:nvPr/>
        </p:nvGrpSpPr>
        <p:grpSpPr>
          <a:xfrm rot="5400000">
            <a:off x="655943" y="4097332"/>
            <a:ext cx="1882891" cy="2933617"/>
            <a:chOff x="12708052" y="5708395"/>
            <a:chExt cx="760809" cy="1185370"/>
          </a:xfrm>
          <a:solidFill>
            <a:schemeClr val="bg1">
              <a:alpha val="52000"/>
            </a:schemeClr>
          </a:solidFill>
        </p:grpSpPr>
        <p:sp>
          <p:nvSpPr>
            <p:cNvPr id="37" name="Freeform 36">
              <a:extLst>
                <a:ext uri="{FF2B5EF4-FFF2-40B4-BE49-F238E27FC236}">
                  <a16:creationId xmlns:a16="http://schemas.microsoft.com/office/drawing/2014/main" id="{8ACBF91F-2F94-3FDE-EC3D-01AEDD90902D}"/>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818F5BF-FBBC-A654-7C08-7BD2694ED1BF}"/>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9827687-B6AE-39E9-EA5E-DB279C65249D}"/>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448329A-FDA4-9BC9-0A30-569402B1FF08}"/>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A434AAC-3A95-0C17-CB1C-D85C9639BBC8}"/>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B127696-1F71-5F1D-679C-C726DAC83163}"/>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879508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pPr algn="l"/>
            <a:r>
              <a:rPr lang="en-US" dirty="0"/>
              <a:t>TE-FOOD  </a:t>
            </a:r>
            <a:r>
              <a:rPr lang="en-GB" sz="3600" b="0" i="0" dirty="0">
                <a:solidFill>
                  <a:srgbClr val="7A7A7A"/>
                </a:solidFill>
                <a:effectLst/>
                <a:hlinkClick r:id="rId2"/>
              </a:rPr>
              <a:t>https://www.te-food.com/</a:t>
            </a:r>
            <a:r>
              <a:rPr lang="en-GB" sz="3600" b="0" i="0" dirty="0">
                <a:solidFill>
                  <a:srgbClr val="7A7A7A"/>
                </a:solidFill>
                <a:effectLst/>
              </a:rPr>
              <a:t> </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673355" y="1076724"/>
            <a:ext cx="9604661" cy="4893647"/>
          </a:xfrm>
          <a:prstGeom prst="rect">
            <a:avLst/>
          </a:prstGeom>
          <a:noFill/>
        </p:spPr>
        <p:txBody>
          <a:bodyPr wrap="square" rtlCol="0">
            <a:spAutoFit/>
          </a:bodyPr>
          <a:lstStyle/>
          <a:p>
            <a:pPr algn="l"/>
            <a:r>
              <a:rPr lang="en-GB" sz="2400" b="0" i="0" dirty="0">
                <a:solidFill>
                  <a:srgbClr val="262626"/>
                </a:solidFill>
                <a:effectLst/>
              </a:rPr>
              <a:t>Founded in 2016 with operations in Germany and Vietna</a:t>
            </a:r>
            <a:r>
              <a:rPr lang="en-GB" sz="2400" dirty="0">
                <a:solidFill>
                  <a:srgbClr val="262626"/>
                </a:solidFill>
              </a:rPr>
              <a:t>m as a </a:t>
            </a:r>
            <a:r>
              <a:rPr lang="en-GB" sz="2400" b="0" i="0" dirty="0">
                <a:solidFill>
                  <a:srgbClr val="262626"/>
                </a:solidFill>
                <a:effectLst/>
              </a:rPr>
              <a:t>response to the global need for food safety. </a:t>
            </a:r>
            <a:r>
              <a:rPr lang="en-GB" sz="2400" dirty="0">
                <a:solidFill>
                  <a:srgbClr val="262626"/>
                </a:solidFill>
              </a:rPr>
              <a:t>It claims to the l</a:t>
            </a:r>
            <a:r>
              <a:rPr lang="en-GB" sz="2400" b="0" i="0" dirty="0">
                <a:solidFill>
                  <a:srgbClr val="262626"/>
                </a:solidFill>
                <a:effectLst/>
              </a:rPr>
              <a:t>argest farm-to-table traceability solution globally with </a:t>
            </a:r>
            <a:r>
              <a:rPr lang="en-GB" sz="2400" dirty="0">
                <a:solidFill>
                  <a:srgbClr val="262626"/>
                </a:solidFill>
              </a:rPr>
              <a:t>o</a:t>
            </a:r>
            <a:r>
              <a:rPr lang="en-GB" sz="2400" b="0" i="0" dirty="0">
                <a:solidFill>
                  <a:srgbClr val="262626"/>
                </a:solidFill>
                <a:effectLst/>
              </a:rPr>
              <a:t>ver 6,000 business customers, tracking 400,000+ operations daily.</a:t>
            </a:r>
          </a:p>
          <a:p>
            <a:pPr algn="l"/>
            <a:endParaRPr lang="en-GB" sz="2400" dirty="0">
              <a:solidFill>
                <a:srgbClr val="262626"/>
              </a:solidFill>
            </a:endParaRPr>
          </a:p>
          <a:p>
            <a:pPr algn="l"/>
            <a:r>
              <a:rPr lang="en-GB" sz="2400" b="1" i="0" dirty="0">
                <a:solidFill>
                  <a:srgbClr val="6A9D56"/>
                </a:solidFill>
                <a:effectLst/>
              </a:rPr>
              <a:t>Goal: </a:t>
            </a:r>
          </a:p>
          <a:p>
            <a:pPr algn="l"/>
            <a:r>
              <a:rPr lang="en-GB" sz="2400" b="0" i="0" dirty="0">
                <a:solidFill>
                  <a:srgbClr val="262626"/>
                </a:solidFill>
                <a:effectLst/>
              </a:rPr>
              <a:t>Reduce epidemic outbreaks &amp; fraud in the food industry and leveraging blockchain for immutable data and trust.</a:t>
            </a:r>
          </a:p>
          <a:p>
            <a:pPr algn="l"/>
            <a:r>
              <a:rPr lang="en-GB" sz="2400" b="0" i="0" dirty="0">
                <a:solidFill>
                  <a:srgbClr val="7A7A7A"/>
                </a:solidFill>
                <a:effectLst/>
                <a:latin typeface="Roboto" panose="02000000000000000000" pitchFamily="2" charset="0"/>
              </a:rPr>
              <a:t> </a:t>
            </a:r>
          </a:p>
          <a:p>
            <a:pPr algn="l"/>
            <a:r>
              <a:rPr lang="en-GB" sz="2400" b="1" i="0" dirty="0">
                <a:solidFill>
                  <a:srgbClr val="6A9D56"/>
                </a:solidFill>
                <a:effectLst/>
              </a:rPr>
              <a:t>Key Challenges:</a:t>
            </a:r>
          </a:p>
          <a:p>
            <a:pPr marL="342900" indent="-342900" algn="l">
              <a:buFont typeface="Arial" panose="020B0604020202020204" pitchFamily="34" charset="0"/>
              <a:buChar char="•"/>
            </a:pPr>
            <a:r>
              <a:rPr lang="en-GB" sz="2400" b="0" i="0" dirty="0">
                <a:solidFill>
                  <a:srgbClr val="262626"/>
                </a:solidFill>
                <a:effectLst/>
              </a:rPr>
              <a:t> Educating a traditional sector about modern blockchain technology.</a:t>
            </a:r>
          </a:p>
          <a:p>
            <a:pPr marL="342900" indent="-342900" algn="l">
              <a:buFont typeface="Arial" panose="020B0604020202020204" pitchFamily="34" charset="0"/>
              <a:buChar char="•"/>
            </a:pPr>
            <a:r>
              <a:rPr lang="en-GB" sz="2400" b="0" i="0" dirty="0">
                <a:solidFill>
                  <a:srgbClr val="262626"/>
                </a:solidFill>
                <a:effectLst/>
              </a:rPr>
              <a:t>Towards a Safer Food Future: Set global standards for food traceability.</a:t>
            </a:r>
          </a:p>
          <a:p>
            <a:pPr algn="l"/>
            <a:r>
              <a:rPr lang="en-GB" sz="2400" b="0" i="0" dirty="0">
                <a:solidFill>
                  <a:srgbClr val="262626"/>
                </a:solidFill>
                <a:effectLst/>
              </a:rPr>
              <a:t>  </a:t>
            </a:r>
            <a:endParaRPr lang="en-GB" b="0" i="0" dirty="0">
              <a:solidFill>
                <a:srgbClr val="262626"/>
              </a:solidFill>
              <a:effectLst/>
            </a:endParaRPr>
          </a:p>
        </p:txBody>
      </p:sp>
    </p:spTree>
    <p:extLst>
      <p:ext uri="{BB962C8B-B14F-4D97-AF65-F5344CB8AC3E}">
        <p14:creationId xmlns:p14="http://schemas.microsoft.com/office/powerpoint/2010/main" val="15977938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84273" y="294509"/>
            <a:ext cx="10595237" cy="803654"/>
          </a:xfrm>
          <a:prstGeom prst="rect">
            <a:avLst/>
          </a:prstGeom>
        </p:spPr>
        <p:txBody>
          <a:bodyPr/>
          <a:lstStyle/>
          <a:p>
            <a:r>
              <a:rPr lang="en-US" dirty="0"/>
              <a:t>TE-FOOD  </a:t>
            </a:r>
            <a:r>
              <a:rPr lang="en-GB" b="0" dirty="0">
                <a:solidFill>
                  <a:srgbClr val="6A9D56"/>
                </a:solidFill>
                <a:latin typeface="Roboto" panose="02000000000000000000" pitchFamily="2" charset="0"/>
              </a:rPr>
              <a:t>Collaboration in Action</a:t>
            </a:r>
            <a:endParaRPr lang="en-GB" sz="3600" b="0" i="0" dirty="0">
              <a:solidFill>
                <a:srgbClr val="6A9D56"/>
              </a:solidFill>
              <a:effectLst/>
              <a:latin typeface="Roboto" panose="02000000000000000000" pitchFamily="2" charset="0"/>
            </a:endParaRPr>
          </a:p>
          <a:p>
            <a:pPr algn="l"/>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87282" y="885338"/>
            <a:ext cx="9612284" cy="6832640"/>
          </a:xfrm>
          <a:prstGeom prst="rect">
            <a:avLst/>
          </a:prstGeom>
          <a:noFill/>
        </p:spPr>
        <p:txBody>
          <a:bodyPr wrap="square" rtlCol="0">
            <a:spAutoFit/>
          </a:bodyPr>
          <a:lstStyle/>
          <a:p>
            <a:pPr algn="l"/>
            <a:endParaRPr lang="en-GB" sz="2400" b="0" i="0" dirty="0">
              <a:solidFill>
                <a:srgbClr val="7A7A7A"/>
              </a:solidFill>
              <a:effectLst/>
              <a:latin typeface="Roboto" panose="02000000000000000000" pitchFamily="2" charset="0"/>
            </a:endParaRPr>
          </a:p>
          <a:p>
            <a:pPr algn="l"/>
            <a:r>
              <a:rPr lang="en-GB" sz="2400" b="0" i="0" dirty="0">
                <a:solidFill>
                  <a:srgbClr val="242424"/>
                </a:solidFill>
                <a:effectLst/>
                <a:latin typeface="source-serif-pro"/>
              </a:rPr>
              <a:t>TE-Food has enabled </a:t>
            </a:r>
            <a:r>
              <a:rPr lang="en-GB" sz="2400" b="1" i="0" dirty="0">
                <a:solidFill>
                  <a:srgbClr val="242424"/>
                </a:solidFill>
                <a:effectLst/>
                <a:latin typeface="source-serif-pro"/>
                <a:hlinkClick r:id="rId2"/>
              </a:rPr>
              <a:t>Auchan</a:t>
            </a:r>
            <a:r>
              <a:rPr lang="en-GB" sz="2400" b="0" i="0" dirty="0">
                <a:solidFill>
                  <a:srgbClr val="242424"/>
                </a:solidFill>
                <a:effectLst/>
                <a:latin typeface="source-serif-pro"/>
              </a:rPr>
              <a:t>, the </a:t>
            </a:r>
            <a:r>
              <a:rPr lang="en-GB" sz="2400" i="0" dirty="0">
                <a:solidFill>
                  <a:srgbClr val="242424"/>
                </a:solidFill>
                <a:effectLst/>
              </a:rPr>
              <a:t>F</a:t>
            </a:r>
            <a:r>
              <a:rPr lang="en-IE" sz="2400" i="0" dirty="0" err="1">
                <a:solidFill>
                  <a:srgbClr val="111111"/>
                </a:solidFill>
                <a:effectLst/>
              </a:rPr>
              <a:t>rench</a:t>
            </a:r>
            <a:r>
              <a:rPr lang="en-IE" sz="2400" i="0" dirty="0">
                <a:solidFill>
                  <a:srgbClr val="111111"/>
                </a:solidFill>
                <a:effectLst/>
              </a:rPr>
              <a:t> multinational retail group,  </a:t>
            </a:r>
            <a:r>
              <a:rPr lang="en-GB" sz="2400" b="0" i="0" dirty="0">
                <a:solidFill>
                  <a:srgbClr val="242424"/>
                </a:solidFill>
                <a:effectLst/>
                <a:latin typeface="source-serif-pro"/>
              </a:rPr>
              <a:t>to implement the traceability of prunes products. </a:t>
            </a:r>
          </a:p>
          <a:p>
            <a:pPr algn="l"/>
            <a:endParaRPr lang="en-GB" sz="2400" dirty="0">
              <a:solidFill>
                <a:srgbClr val="242424"/>
              </a:solidFill>
              <a:latin typeface="source-serif-pro"/>
            </a:endParaRPr>
          </a:p>
          <a:p>
            <a:pPr algn="l"/>
            <a:r>
              <a:rPr lang="en-GB" sz="2400" b="0" i="0" dirty="0">
                <a:solidFill>
                  <a:srgbClr val="242424"/>
                </a:solidFill>
                <a:effectLst/>
                <a:latin typeface="source-serif-pro"/>
              </a:rPr>
              <a:t>Auchan works together with </a:t>
            </a:r>
            <a:r>
              <a:rPr lang="en-GB" sz="2400" b="0" i="0" u="sng" dirty="0">
                <a:solidFill>
                  <a:srgbClr val="242424"/>
                </a:solidFill>
                <a:effectLst/>
                <a:latin typeface="source-serif-pro"/>
                <a:hlinkClick r:id="rId3"/>
              </a:rPr>
              <a:t>Maison </a:t>
            </a:r>
            <a:r>
              <a:rPr lang="en-GB" sz="2400" b="0" i="0" u="sng" dirty="0" err="1">
                <a:solidFill>
                  <a:srgbClr val="242424"/>
                </a:solidFill>
                <a:effectLst/>
                <a:latin typeface="source-serif-pro"/>
                <a:hlinkClick r:id="rId3"/>
              </a:rPr>
              <a:t>Roucadil</a:t>
            </a:r>
            <a:r>
              <a:rPr lang="en-GB" sz="2400" b="0" i="0" dirty="0">
                <a:solidFill>
                  <a:srgbClr val="242424"/>
                </a:solidFill>
                <a:effectLst/>
                <a:latin typeface="source-serif-pro"/>
              </a:rPr>
              <a:t>, a 130-year-old farming and agricultural processing company.  </a:t>
            </a:r>
            <a:r>
              <a:rPr lang="en-GB" sz="2400" b="0" i="0" dirty="0" err="1">
                <a:solidFill>
                  <a:srgbClr val="242424"/>
                </a:solidFill>
                <a:effectLst/>
                <a:latin typeface="source-serif-pro"/>
              </a:rPr>
              <a:t>Roucadil</a:t>
            </a:r>
            <a:r>
              <a:rPr lang="en-GB" sz="2400" b="0" i="0" dirty="0">
                <a:solidFill>
                  <a:srgbClr val="242424"/>
                </a:solidFill>
                <a:effectLst/>
                <a:latin typeface="source-serif-pro"/>
              </a:rPr>
              <a:t> has been IFS (International Food Standard) certified, as well as Zero Pesticide Residue and HVE (High Environmental Value) certified. </a:t>
            </a:r>
          </a:p>
          <a:p>
            <a:pPr algn="l"/>
            <a:endParaRPr lang="en-GB" sz="2400" dirty="0">
              <a:solidFill>
                <a:srgbClr val="242424"/>
              </a:solidFill>
              <a:latin typeface="source-serif-pro"/>
            </a:endParaRPr>
          </a:p>
          <a:p>
            <a:pPr algn="l"/>
            <a:r>
              <a:rPr lang="en-GB" sz="2400" b="0" i="0" dirty="0">
                <a:solidFill>
                  <a:srgbClr val="242424"/>
                </a:solidFill>
                <a:effectLst/>
                <a:latin typeface="source-serif-pro"/>
              </a:rPr>
              <a:t>Their products are Protected Geographical Indication certified as well, which guarantees that </a:t>
            </a:r>
            <a:r>
              <a:rPr lang="en-GB" sz="2400" b="0" i="0" dirty="0" err="1">
                <a:solidFill>
                  <a:srgbClr val="242424"/>
                </a:solidFill>
                <a:effectLst/>
                <a:latin typeface="source-serif-pro"/>
              </a:rPr>
              <a:t>Agen</a:t>
            </a:r>
            <a:r>
              <a:rPr lang="en-GB" sz="2400" b="0" i="0" dirty="0">
                <a:solidFill>
                  <a:srgbClr val="242424"/>
                </a:solidFill>
                <a:effectLst/>
                <a:latin typeface="source-serif-pro"/>
              </a:rPr>
              <a:t> prunes are exclusively obtained from </a:t>
            </a:r>
            <a:r>
              <a:rPr lang="en-GB" sz="2400" b="0" i="0" dirty="0" err="1">
                <a:solidFill>
                  <a:srgbClr val="242424"/>
                </a:solidFill>
                <a:effectLst/>
                <a:latin typeface="source-serif-pro"/>
              </a:rPr>
              <a:t>Ente</a:t>
            </a:r>
            <a:r>
              <a:rPr lang="en-GB" sz="2400" b="0" i="0" dirty="0">
                <a:solidFill>
                  <a:srgbClr val="242424"/>
                </a:solidFill>
                <a:effectLst/>
                <a:latin typeface="source-serif-pro"/>
              </a:rPr>
              <a:t> plum orchards planted in the delimited production area and that they are dried, conditioned and processed by companies established in a designated territory in France.</a:t>
            </a:r>
          </a:p>
          <a:p>
            <a:br>
              <a:rPr lang="en-GB" sz="2400" b="0" i="0" dirty="0">
                <a:effectLst/>
                <a:latin typeface="medium-content-sans-serif-font"/>
              </a:rPr>
            </a:br>
            <a:endParaRPr lang="en-GB" sz="2400" b="0" i="0" dirty="0">
              <a:solidFill>
                <a:srgbClr val="7A7A7A"/>
              </a:solidFill>
              <a:effectLst/>
            </a:endParaRPr>
          </a:p>
          <a:p>
            <a:pPr algn="l"/>
            <a:endParaRPr lang="en-GB" b="0" i="0" dirty="0">
              <a:solidFill>
                <a:srgbClr val="7A7A7A"/>
              </a:solidFill>
              <a:effectLst/>
              <a:latin typeface="Roboto" panose="02000000000000000000" pitchFamily="2" charset="0"/>
            </a:endParaRPr>
          </a:p>
          <a:p>
            <a:pPr algn="l"/>
            <a:r>
              <a:rPr lang="en-GB" b="0" i="0" dirty="0">
                <a:solidFill>
                  <a:srgbClr val="7A7A7A"/>
                </a:solidFill>
                <a:effectLst/>
                <a:latin typeface="Roboto" panose="02000000000000000000" pitchFamily="2" charset="0"/>
              </a:rPr>
              <a:t>-</a:t>
            </a:r>
          </a:p>
          <a:p>
            <a:pPr algn="l"/>
            <a:endParaRPr lang="en-GB" b="0" i="0" dirty="0">
              <a:solidFill>
                <a:srgbClr val="7A7A7A"/>
              </a:solidFill>
              <a:effectLst/>
              <a:latin typeface="Roboto" panose="02000000000000000000" pitchFamily="2" charset="0"/>
            </a:endParaRPr>
          </a:p>
        </p:txBody>
      </p:sp>
    </p:spTree>
    <p:extLst>
      <p:ext uri="{BB962C8B-B14F-4D97-AF65-F5344CB8AC3E}">
        <p14:creationId xmlns:p14="http://schemas.microsoft.com/office/powerpoint/2010/main" val="31290673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84273" y="294509"/>
            <a:ext cx="10595237" cy="803654"/>
          </a:xfrm>
          <a:prstGeom prst="rect">
            <a:avLst/>
          </a:prstGeom>
        </p:spPr>
        <p:txBody>
          <a:bodyPr/>
          <a:lstStyle/>
          <a:p>
            <a:r>
              <a:rPr lang="en-US" dirty="0"/>
              <a:t>TE-FOOD  </a:t>
            </a:r>
            <a:r>
              <a:rPr lang="en-GB" b="0" dirty="0">
                <a:solidFill>
                  <a:srgbClr val="6A9D56"/>
                </a:solidFill>
                <a:latin typeface="Roboto" panose="02000000000000000000" pitchFamily="2" charset="0"/>
              </a:rPr>
              <a:t>Collaboration in Action</a:t>
            </a:r>
            <a:endParaRPr lang="en-GB" sz="3600" b="0" i="0" dirty="0">
              <a:solidFill>
                <a:srgbClr val="6A9D56"/>
              </a:solidFill>
              <a:effectLst/>
              <a:latin typeface="Roboto" panose="02000000000000000000" pitchFamily="2" charset="0"/>
            </a:endParaRPr>
          </a:p>
          <a:p>
            <a:pPr algn="l"/>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4098" name="Picture 2">
            <a:extLst>
              <a:ext uri="{FF2B5EF4-FFF2-40B4-BE49-F238E27FC236}">
                <a16:creationId xmlns:a16="http://schemas.microsoft.com/office/drawing/2014/main" id="{82BAD330-2F2C-EAAE-CF29-2930263FB6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807" y="1753519"/>
            <a:ext cx="9890841" cy="397392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C88DD0E-93EB-4A5E-3BE0-C441E549DD63}"/>
              </a:ext>
            </a:extLst>
          </p:cNvPr>
          <p:cNvSpPr txBox="1"/>
          <p:nvPr/>
        </p:nvSpPr>
        <p:spPr>
          <a:xfrm>
            <a:off x="9083414" y="5939317"/>
            <a:ext cx="6687878" cy="369332"/>
          </a:xfrm>
          <a:prstGeom prst="rect">
            <a:avLst/>
          </a:prstGeom>
          <a:noFill/>
        </p:spPr>
        <p:txBody>
          <a:bodyPr wrap="square">
            <a:spAutoFit/>
          </a:bodyPr>
          <a:lstStyle/>
          <a:p>
            <a:r>
              <a:rPr lang="en-GB" dirty="0">
                <a:hlinkClick r:id="rId3"/>
              </a:rPr>
              <a:t>Source</a:t>
            </a:r>
            <a:endParaRPr lang="en-IE" dirty="0"/>
          </a:p>
        </p:txBody>
      </p:sp>
    </p:spTree>
    <p:extLst>
      <p:ext uri="{BB962C8B-B14F-4D97-AF65-F5344CB8AC3E}">
        <p14:creationId xmlns:p14="http://schemas.microsoft.com/office/powerpoint/2010/main" val="1321502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275368" y="13635"/>
            <a:ext cx="5041923" cy="720752"/>
          </a:xfrm>
          <a:prstGeom prst="rect">
            <a:avLst/>
          </a:prstGeom>
        </p:spPr>
        <p:txBody>
          <a:bodyPr/>
          <a:lstStyle/>
          <a:p>
            <a:r>
              <a:rPr lang="en-US" dirty="0"/>
              <a:t>Learning Outcomes </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371059" y="590361"/>
            <a:ext cx="8335925" cy="6278642"/>
          </a:xfrm>
          <a:prstGeom prst="rect">
            <a:avLst/>
          </a:prstGeom>
          <a:solidFill>
            <a:schemeClr val="bg1"/>
          </a:solidFill>
        </p:spPr>
        <p:txBody>
          <a:bodyPr wrap="square" rtlCol="0">
            <a:spAutoFit/>
          </a:bodyPr>
          <a:lstStyle/>
          <a:p>
            <a:r>
              <a:rPr lang="en-GB" sz="2200" dirty="0">
                <a:solidFill>
                  <a:srgbClr val="262626"/>
                </a:solidFill>
              </a:rPr>
              <a:t>By the end of Module 4, participants will be able to:</a:t>
            </a:r>
          </a:p>
          <a:p>
            <a:endParaRPr lang="en-GB" sz="600" dirty="0">
              <a:solidFill>
                <a:srgbClr val="262626"/>
              </a:solidFill>
            </a:endParaRPr>
          </a:p>
          <a:p>
            <a:pPr marL="342900" indent="-342900">
              <a:buFont typeface="Arial" panose="020B0604020202020204" pitchFamily="34" charset="0"/>
              <a:buChar char="•"/>
            </a:pPr>
            <a:r>
              <a:rPr lang="en-GB" sz="2200" dirty="0">
                <a:solidFill>
                  <a:srgbClr val="262626"/>
                </a:solidFill>
              </a:rPr>
              <a:t>Grasp the key principles and mechanisms that underpin blockchain technology in applied ways in the agrifood sector.</a:t>
            </a:r>
          </a:p>
          <a:p>
            <a:pPr marL="342900" indent="-342900">
              <a:buFont typeface="Arial" panose="020B0604020202020204" pitchFamily="34" charset="0"/>
              <a:buChar char="•"/>
            </a:pPr>
            <a:r>
              <a:rPr lang="en-GB" sz="2200" dirty="0">
                <a:solidFill>
                  <a:srgbClr val="262626"/>
                </a:solidFill>
              </a:rPr>
              <a:t>Recognise the role of blockchain in agrifood supply chains and identify the benefits and challenges of implementing blockchain in agricultural supply chains.</a:t>
            </a:r>
          </a:p>
          <a:p>
            <a:pPr marL="342900" indent="-342900">
              <a:buFont typeface="Arial" panose="020B0604020202020204" pitchFamily="34" charset="0"/>
              <a:buChar char="•"/>
            </a:pPr>
            <a:r>
              <a:rPr lang="en-GB" sz="2200" dirty="0">
                <a:solidFill>
                  <a:srgbClr val="262626"/>
                </a:solidFill>
              </a:rPr>
              <a:t>Analyse the impact of intermediary platforms. Evaluate the emergence and influence of intermediary platforms in the agrifood market.</a:t>
            </a:r>
          </a:p>
          <a:p>
            <a:pPr marL="342900" indent="-342900">
              <a:buFont typeface="Arial" panose="020B0604020202020204" pitchFamily="34" charset="0"/>
              <a:buChar char="•"/>
            </a:pPr>
            <a:r>
              <a:rPr lang="en-GB" sz="2200" dirty="0">
                <a:solidFill>
                  <a:srgbClr val="262626"/>
                </a:solidFill>
              </a:rPr>
              <a:t>Assess retailer integration of blockchain. Understand the motivations and strategies behind retailer adoption of blockchain technologies and the implications for the supply chain and end consumers.</a:t>
            </a:r>
          </a:p>
          <a:p>
            <a:pPr marL="342900" indent="-342900">
              <a:buFont typeface="Arial" panose="020B0604020202020204" pitchFamily="34" charset="0"/>
              <a:buChar char="•"/>
            </a:pPr>
            <a:r>
              <a:rPr lang="en-GB" sz="2200" dirty="0">
                <a:solidFill>
                  <a:srgbClr val="262626"/>
                </a:solidFill>
              </a:rPr>
              <a:t>Apply knowledge gained to real-world contexts by analysing case studies that demonstrate the practical application and outcomes of blockchain in the agrifood industry.</a:t>
            </a:r>
          </a:p>
          <a:p>
            <a:pPr marL="342900" indent="-342900">
              <a:buFont typeface="Arial" panose="020B0604020202020204" pitchFamily="34" charset="0"/>
              <a:buChar char="•"/>
            </a:pPr>
            <a:r>
              <a:rPr lang="en-GB" sz="2200" dirty="0">
                <a:solidFill>
                  <a:srgbClr val="262626"/>
                </a:solidFill>
              </a:rPr>
              <a:t>Critically reflect on blockchain's potential to assess the transformative potential of blockchain for future developments in the agrifood sector.</a:t>
            </a:r>
            <a:endParaRPr lang="en-IE" sz="2200" dirty="0">
              <a:solidFill>
                <a:srgbClr val="262626"/>
              </a:solidFill>
            </a:endParaRPr>
          </a:p>
        </p:txBody>
      </p:sp>
    </p:spTree>
    <p:extLst>
      <p:ext uri="{BB962C8B-B14F-4D97-AF65-F5344CB8AC3E}">
        <p14:creationId xmlns:p14="http://schemas.microsoft.com/office/powerpoint/2010/main" val="3752698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84273" y="294509"/>
            <a:ext cx="10595237" cy="803654"/>
          </a:xfrm>
          <a:prstGeom prst="rect">
            <a:avLst/>
          </a:prstGeom>
        </p:spPr>
        <p:txBody>
          <a:bodyPr/>
          <a:lstStyle/>
          <a:p>
            <a:r>
              <a:rPr lang="en-US" dirty="0"/>
              <a:t>TE-FOOD  </a:t>
            </a:r>
            <a:r>
              <a:rPr lang="en-GB" b="0" dirty="0">
                <a:solidFill>
                  <a:srgbClr val="6A9D56"/>
                </a:solidFill>
                <a:latin typeface="Roboto" panose="02000000000000000000" pitchFamily="2" charset="0"/>
              </a:rPr>
              <a:t>Collaboration in Action</a:t>
            </a:r>
            <a:endParaRPr lang="en-GB" sz="3600" b="0" i="0" dirty="0">
              <a:solidFill>
                <a:srgbClr val="6A9D56"/>
              </a:solidFill>
              <a:effectLst/>
              <a:latin typeface="Roboto" panose="02000000000000000000" pitchFamily="2" charset="0"/>
            </a:endParaRPr>
          </a:p>
          <a:p>
            <a:endParaRPr lang="en-GB" sz="3600" b="0" i="0" dirty="0">
              <a:solidFill>
                <a:srgbClr val="6A9D56"/>
              </a:solidFill>
              <a:effectLst/>
              <a:latin typeface="Roboto" panose="02000000000000000000" pitchFamily="2" charset="0"/>
            </a:endParaRPr>
          </a:p>
          <a:p>
            <a:pPr algn="l"/>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87282" y="885338"/>
            <a:ext cx="9612284" cy="3600986"/>
          </a:xfrm>
          <a:prstGeom prst="rect">
            <a:avLst/>
          </a:prstGeom>
          <a:noFill/>
        </p:spPr>
        <p:txBody>
          <a:bodyPr wrap="square" rtlCol="0">
            <a:spAutoFit/>
          </a:bodyPr>
          <a:lstStyle/>
          <a:p>
            <a:pPr algn="l"/>
            <a:endParaRPr lang="en-GB" sz="2400" b="0" i="0" dirty="0">
              <a:solidFill>
                <a:srgbClr val="7A7A7A"/>
              </a:solidFill>
              <a:effectLst/>
              <a:latin typeface="Roboto" panose="02000000000000000000" pitchFamily="2" charset="0"/>
            </a:endParaRPr>
          </a:p>
          <a:p>
            <a:pPr algn="l"/>
            <a:r>
              <a:rPr lang="en-GB" sz="2400" b="0" i="0" dirty="0">
                <a:solidFill>
                  <a:srgbClr val="242424"/>
                </a:solidFill>
                <a:effectLst/>
                <a:latin typeface="source-serif-pro"/>
              </a:rPr>
              <a:t>Consumers can follow the history of each production lot from the harvest to the packaging and distribution. </a:t>
            </a:r>
          </a:p>
          <a:p>
            <a:pPr algn="l"/>
            <a:endParaRPr lang="en-GB" sz="2400" dirty="0">
              <a:solidFill>
                <a:srgbClr val="242424"/>
              </a:solidFill>
              <a:latin typeface="source-serif-pro"/>
            </a:endParaRPr>
          </a:p>
          <a:p>
            <a:pPr algn="l"/>
            <a:r>
              <a:rPr lang="en-GB" sz="2400" b="0" i="0" dirty="0">
                <a:solidFill>
                  <a:srgbClr val="242424"/>
                </a:solidFill>
                <a:effectLst/>
                <a:latin typeface="source-serif-pro"/>
              </a:rPr>
              <a:t>Maison </a:t>
            </a:r>
            <a:r>
              <a:rPr lang="en-GB" sz="2400" b="0" i="0" dirty="0" err="1">
                <a:solidFill>
                  <a:srgbClr val="242424"/>
                </a:solidFill>
                <a:effectLst/>
                <a:latin typeface="source-serif-pro"/>
              </a:rPr>
              <a:t>Roucadil</a:t>
            </a:r>
            <a:r>
              <a:rPr lang="en-GB" sz="2400" b="0" i="0" dirty="0">
                <a:solidFill>
                  <a:srgbClr val="242424"/>
                </a:solidFill>
                <a:effectLst/>
                <a:latin typeface="source-serif-pro"/>
              </a:rPr>
              <a:t> provides insights of the agricultural approach they follow, from the planting methodologies, plant protection protocols, to the processing activities from drying, sorting, calibration, rehydration and pitting.</a:t>
            </a:r>
            <a:endParaRPr lang="en-GB" b="0" i="0" dirty="0">
              <a:solidFill>
                <a:srgbClr val="7A7A7A"/>
              </a:solidFill>
              <a:effectLst/>
              <a:latin typeface="Roboto" panose="02000000000000000000" pitchFamily="2" charset="0"/>
            </a:endParaRPr>
          </a:p>
          <a:p>
            <a:pPr algn="l"/>
            <a:r>
              <a:rPr lang="en-GB" b="0" i="0" dirty="0">
                <a:solidFill>
                  <a:srgbClr val="7A7A7A"/>
                </a:solidFill>
                <a:effectLst/>
                <a:latin typeface="Roboto" panose="02000000000000000000" pitchFamily="2" charset="0"/>
              </a:rPr>
              <a:t>-</a:t>
            </a:r>
          </a:p>
          <a:p>
            <a:pPr algn="l"/>
            <a:endParaRPr lang="en-GB" b="0" i="0" dirty="0">
              <a:solidFill>
                <a:srgbClr val="7A7A7A"/>
              </a:solidFill>
              <a:effectLst/>
              <a:latin typeface="Roboto" panose="02000000000000000000" pitchFamily="2" charset="0"/>
            </a:endParaRPr>
          </a:p>
        </p:txBody>
      </p:sp>
    </p:spTree>
    <p:extLst>
      <p:ext uri="{BB962C8B-B14F-4D97-AF65-F5344CB8AC3E}">
        <p14:creationId xmlns:p14="http://schemas.microsoft.com/office/powerpoint/2010/main" val="532222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717CB8F-72FF-E240-A915-F4EC7D83352F}"/>
              </a:ext>
            </a:extLst>
          </p:cNvPr>
          <p:cNvSpPr>
            <a:spLocks noGrp="1"/>
          </p:cNvSpPr>
          <p:nvPr>
            <p:ph type="body" sz="quarter" idx="13"/>
          </p:nvPr>
        </p:nvSpPr>
        <p:spPr>
          <a:xfrm>
            <a:off x="6485646" y="525780"/>
            <a:ext cx="4235693" cy="5452734"/>
          </a:xfrm>
        </p:spPr>
        <p:txBody>
          <a:bodyPr/>
          <a:lstStyle/>
          <a:p>
            <a:r>
              <a:rPr lang="en-US" i="0" dirty="0"/>
              <a:t>3.4 Let’s meet @OriginChain, Irish Agritech Company</a:t>
            </a:r>
          </a:p>
          <a:p>
            <a:endParaRPr lang="en-US" i="0" dirty="0"/>
          </a:p>
        </p:txBody>
      </p:sp>
      <p:pic>
        <p:nvPicPr>
          <p:cNvPr id="6" name="Picture Placeholder 5">
            <a:extLst>
              <a:ext uri="{FF2B5EF4-FFF2-40B4-BE49-F238E27FC236}">
                <a16:creationId xmlns:a16="http://schemas.microsoft.com/office/drawing/2014/main" id="{10024F94-BFB4-872A-F4CC-EA4E0737B10F}"/>
              </a:ext>
            </a:extLst>
          </p:cNvPr>
          <p:cNvPicPr>
            <a:picLocks noGrp="1" noChangeAspect="1"/>
          </p:cNvPicPr>
          <p:nvPr>
            <p:ph type="pic" sz="quarter" idx="44"/>
          </p:nvPr>
        </p:nvPicPr>
        <p:blipFill>
          <a:blip r:embed="rId2"/>
          <a:srcRect l="24652" r="24652"/>
          <a:stretch>
            <a:fillRect/>
          </a:stretch>
        </p:blipFill>
        <p:spPr/>
      </p:pic>
      <p:grpSp>
        <p:nvGrpSpPr>
          <p:cNvPr id="8" name="Graphic 231">
            <a:extLst>
              <a:ext uri="{FF2B5EF4-FFF2-40B4-BE49-F238E27FC236}">
                <a16:creationId xmlns:a16="http://schemas.microsoft.com/office/drawing/2014/main" id="{F05D0A1E-7E58-3ABC-6182-2C22FE2163C9}"/>
              </a:ext>
            </a:extLst>
          </p:cNvPr>
          <p:cNvGrpSpPr/>
          <p:nvPr/>
        </p:nvGrpSpPr>
        <p:grpSpPr>
          <a:xfrm rot="5400000">
            <a:off x="655943" y="4097332"/>
            <a:ext cx="1882891" cy="2933617"/>
            <a:chOff x="12708052" y="5708395"/>
            <a:chExt cx="760809" cy="1185370"/>
          </a:xfrm>
          <a:solidFill>
            <a:schemeClr val="bg1">
              <a:alpha val="52000"/>
            </a:schemeClr>
          </a:solidFill>
        </p:grpSpPr>
        <p:sp>
          <p:nvSpPr>
            <p:cNvPr id="37" name="Freeform 36">
              <a:extLst>
                <a:ext uri="{FF2B5EF4-FFF2-40B4-BE49-F238E27FC236}">
                  <a16:creationId xmlns:a16="http://schemas.microsoft.com/office/drawing/2014/main" id="{8ACBF91F-2F94-3FDE-EC3D-01AEDD90902D}"/>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818F5BF-FBBC-A654-7C08-7BD2694ED1BF}"/>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9827687-B6AE-39E9-EA5E-DB279C65249D}"/>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448329A-FDA4-9BC9-0A30-569402B1FF08}"/>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A434AAC-3A95-0C17-CB1C-D85C9639BBC8}"/>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B127696-1F71-5F1D-679C-C726DAC83163}"/>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825062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673356" y="1107769"/>
            <a:ext cx="9321884" cy="5065552"/>
          </a:xfrm>
          <a:prstGeom prst="rect">
            <a:avLst/>
          </a:prstGeom>
        </p:spPr>
        <p:txBody>
          <a:bodyPr/>
          <a:lstStyle/>
          <a:p>
            <a:pPr marL="0" indent="0"/>
            <a:r>
              <a:rPr lang="en-GB" dirty="0"/>
              <a:t>@OriginChain is committed to forging a future of food we trust.  The Irish company are engineering a multi-party, DLT-based system with a credential-focussed </a:t>
            </a:r>
            <a:r>
              <a:rPr lang="en-GB" dirty="0" err="1"/>
              <a:t>agri</a:t>
            </a:r>
            <a:r>
              <a:rPr lang="en-GB" dirty="0"/>
              <a:t>-trust layer. They </a:t>
            </a:r>
          </a:p>
          <a:p>
            <a:pPr marL="342900" indent="-342900">
              <a:buFont typeface="Arial" panose="020B0604020202020204" pitchFamily="34" charset="0"/>
              <a:buChar char="•"/>
            </a:pPr>
            <a:r>
              <a:rPr lang="en-GB" dirty="0"/>
              <a:t>help farmers to report with pride on the origins and sustainability of the food they produce. </a:t>
            </a:r>
          </a:p>
          <a:p>
            <a:pPr marL="342900" indent="-342900">
              <a:buFont typeface="Arial" panose="020B0604020202020204" pitchFamily="34" charset="0"/>
              <a:buChar char="•"/>
            </a:pPr>
            <a:r>
              <a:rPr lang="en-GB" dirty="0"/>
              <a:t>use autonomous processes to help reporting bodies to certify environmental KPIs and sustainable farming practises that protect biodiverse habitats, enhance water quality and promote a blend of commercial and environmental farming objectives.</a:t>
            </a:r>
          </a:p>
          <a:p>
            <a:pPr marL="0" indent="0"/>
            <a:endParaRPr lang="en-GB" dirty="0"/>
          </a:p>
          <a:p>
            <a:pPr marL="0" indent="0"/>
            <a:r>
              <a:rPr lang="en-GB" dirty="0"/>
              <a:t>Interestingly, they highlight they use tech that 86% of farmers already have to hand – their own smart phones.</a:t>
            </a:r>
          </a:p>
          <a:p>
            <a:pPr marL="0" indent="0"/>
            <a:r>
              <a:rPr lang="en-GB" b="1" dirty="0">
                <a:solidFill>
                  <a:srgbClr val="6A9D56"/>
                </a:solidFill>
              </a:rPr>
              <a:t>Read more   </a:t>
            </a:r>
            <a:r>
              <a:rPr lang="en-GB" dirty="0">
                <a:hlinkClick r:id="rId2"/>
              </a:rPr>
              <a:t>Irish agri-food blockchain pioneer takes home the European '</a:t>
            </a:r>
            <a:r>
              <a:rPr lang="en-GB" dirty="0" err="1">
                <a:hlinkClick r:id="rId2"/>
              </a:rPr>
              <a:t>Standards+Innovation</a:t>
            </a:r>
            <a:r>
              <a:rPr lang="en-GB" dirty="0">
                <a:hlinkClick r:id="rId2"/>
              </a:rPr>
              <a:t>' Award | NSAI</a:t>
            </a:r>
            <a:endParaRPr lang="en-GB"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GB" dirty="0"/>
              <a:t>@OriginChain, Irish Agritech Company</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513370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673356" y="1107769"/>
            <a:ext cx="9321884" cy="5065552"/>
          </a:xfrm>
          <a:prstGeom prst="rect">
            <a:avLst/>
          </a:prstGeom>
        </p:spPr>
        <p:txBody>
          <a:bodyPr/>
          <a:lstStyle/>
          <a:p>
            <a:pPr marL="0" indent="0"/>
            <a:r>
              <a:rPr lang="en-GB" b="0" i="0" dirty="0">
                <a:solidFill>
                  <a:srgbClr val="000000"/>
                </a:solidFill>
                <a:effectLst/>
                <a:latin typeface="Red Hat Display"/>
              </a:rPr>
              <a:t>We can learn from </a:t>
            </a:r>
            <a:r>
              <a:rPr lang="en-GB" dirty="0"/>
              <a:t>@OriginChain </a:t>
            </a:r>
            <a:r>
              <a:rPr lang="en-GB" b="0" i="0" dirty="0">
                <a:solidFill>
                  <a:srgbClr val="000000"/>
                </a:solidFill>
                <a:effectLst/>
                <a:latin typeface="Red Hat Display"/>
              </a:rPr>
              <a:t>CEO,  Fiona Delaney, who contributes to</a:t>
            </a:r>
            <a:r>
              <a:rPr lang="en-GB" b="0" i="0" u="sng" dirty="0">
                <a:effectLst/>
                <a:latin typeface="Red Hat Display"/>
                <a:hlinkClick r:id="rId3"/>
              </a:rPr>
              <a:t> John G. Keogh’</a:t>
            </a:r>
            <a:r>
              <a:rPr lang="en-GB" b="0" i="0" dirty="0">
                <a:solidFill>
                  <a:srgbClr val="000000"/>
                </a:solidFill>
                <a:effectLst/>
                <a:latin typeface="Red Hat Display"/>
              </a:rPr>
              <a:t>s 2020 Future of Food 10×10 Blockchain Series</a:t>
            </a:r>
          </a:p>
          <a:p>
            <a:pPr marL="0" indent="0"/>
            <a:endParaRPr lang="en-GB" dirty="0">
              <a:solidFill>
                <a:srgbClr val="000000"/>
              </a:solidFill>
              <a:latin typeface="Red Hat Display"/>
            </a:endParaRPr>
          </a:p>
          <a:p>
            <a:pPr marL="0" indent="0"/>
            <a:endParaRPr lang="en-GB" b="0" i="0" dirty="0">
              <a:solidFill>
                <a:srgbClr val="000000"/>
              </a:solidFill>
              <a:effectLst/>
              <a:latin typeface="Red Hat Display"/>
            </a:endParaRPr>
          </a:p>
          <a:p>
            <a:pPr marL="0" indent="0"/>
            <a:endParaRPr lang="en-GB" dirty="0">
              <a:solidFill>
                <a:srgbClr val="000000"/>
              </a:solidFill>
              <a:latin typeface="Red Hat Display"/>
            </a:endParaRPr>
          </a:p>
          <a:p>
            <a:pPr marL="0" indent="0"/>
            <a:endParaRPr lang="en-GB"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US" dirty="0"/>
              <a:t>Spotlight on </a:t>
            </a:r>
            <a:r>
              <a:rPr lang="en-GB" dirty="0"/>
              <a:t>@OriginChain</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11" name="Online Media 10" title="2020 Future of Food 10x10 Blockchain Series: Fiona Delaney Origin Chain Networks">
            <a:hlinkClick r:id="" action="ppaction://media"/>
            <a:extLst>
              <a:ext uri="{FF2B5EF4-FFF2-40B4-BE49-F238E27FC236}">
                <a16:creationId xmlns:a16="http://schemas.microsoft.com/office/drawing/2014/main" id="{920BF83D-23F3-BF68-9FE1-9DF8CF0C75F9}"/>
              </a:ext>
            </a:extLst>
          </p:cNvPr>
          <p:cNvPicPr>
            <a:picLocks noRot="1" noChangeAspect="1"/>
          </p:cNvPicPr>
          <p:nvPr>
            <a:videoFile r:link="rId1"/>
          </p:nvPr>
        </p:nvPicPr>
        <p:blipFill>
          <a:blip r:embed="rId4"/>
          <a:stretch>
            <a:fillRect/>
          </a:stretch>
        </p:blipFill>
        <p:spPr>
          <a:xfrm>
            <a:off x="3189649" y="2407984"/>
            <a:ext cx="5562648" cy="3142896"/>
          </a:xfrm>
          <a:prstGeom prst="rect">
            <a:avLst/>
          </a:prstGeom>
        </p:spPr>
      </p:pic>
    </p:spTree>
    <p:extLst>
      <p:ext uri="{BB962C8B-B14F-4D97-AF65-F5344CB8AC3E}">
        <p14:creationId xmlns:p14="http://schemas.microsoft.com/office/powerpoint/2010/main" val="368983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717CB8F-72FF-E240-A915-F4EC7D83352F}"/>
              </a:ext>
            </a:extLst>
          </p:cNvPr>
          <p:cNvSpPr>
            <a:spLocks noGrp="1"/>
          </p:cNvSpPr>
          <p:nvPr>
            <p:ph type="body" sz="quarter" idx="13"/>
          </p:nvPr>
        </p:nvSpPr>
        <p:spPr>
          <a:xfrm>
            <a:off x="6485646" y="525780"/>
            <a:ext cx="4235693" cy="5452734"/>
          </a:xfrm>
        </p:spPr>
        <p:txBody>
          <a:bodyPr/>
          <a:lstStyle/>
          <a:p>
            <a:r>
              <a:rPr lang="en-US" i="0" dirty="0"/>
              <a:t>3.5 Let’s meet EIT Food Unfolded</a:t>
            </a:r>
          </a:p>
          <a:p>
            <a:endParaRPr lang="en-US" i="0" dirty="0"/>
          </a:p>
        </p:txBody>
      </p:sp>
      <p:pic>
        <p:nvPicPr>
          <p:cNvPr id="6" name="Picture Placeholder 5">
            <a:extLst>
              <a:ext uri="{FF2B5EF4-FFF2-40B4-BE49-F238E27FC236}">
                <a16:creationId xmlns:a16="http://schemas.microsoft.com/office/drawing/2014/main" id="{10024F94-BFB4-872A-F4CC-EA4E0737B10F}"/>
              </a:ext>
            </a:extLst>
          </p:cNvPr>
          <p:cNvPicPr>
            <a:picLocks noGrp="1" noChangeAspect="1"/>
          </p:cNvPicPr>
          <p:nvPr>
            <p:ph type="pic" sz="quarter" idx="44"/>
          </p:nvPr>
        </p:nvPicPr>
        <p:blipFill>
          <a:blip r:embed="rId2"/>
          <a:srcRect l="24652" r="24652"/>
          <a:stretch>
            <a:fillRect/>
          </a:stretch>
        </p:blipFill>
        <p:spPr/>
      </p:pic>
      <p:grpSp>
        <p:nvGrpSpPr>
          <p:cNvPr id="8" name="Graphic 231">
            <a:extLst>
              <a:ext uri="{FF2B5EF4-FFF2-40B4-BE49-F238E27FC236}">
                <a16:creationId xmlns:a16="http://schemas.microsoft.com/office/drawing/2014/main" id="{F05D0A1E-7E58-3ABC-6182-2C22FE2163C9}"/>
              </a:ext>
            </a:extLst>
          </p:cNvPr>
          <p:cNvGrpSpPr/>
          <p:nvPr/>
        </p:nvGrpSpPr>
        <p:grpSpPr>
          <a:xfrm rot="5400000">
            <a:off x="655943" y="4097332"/>
            <a:ext cx="1882891" cy="2933617"/>
            <a:chOff x="12708052" y="5708395"/>
            <a:chExt cx="760809" cy="1185370"/>
          </a:xfrm>
          <a:solidFill>
            <a:schemeClr val="bg1">
              <a:alpha val="52000"/>
            </a:schemeClr>
          </a:solidFill>
        </p:grpSpPr>
        <p:sp>
          <p:nvSpPr>
            <p:cNvPr id="37" name="Freeform 36">
              <a:extLst>
                <a:ext uri="{FF2B5EF4-FFF2-40B4-BE49-F238E27FC236}">
                  <a16:creationId xmlns:a16="http://schemas.microsoft.com/office/drawing/2014/main" id="{8ACBF91F-2F94-3FDE-EC3D-01AEDD90902D}"/>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818F5BF-FBBC-A654-7C08-7BD2694ED1BF}"/>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9827687-B6AE-39E9-EA5E-DB279C65249D}"/>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448329A-FDA4-9BC9-0A30-569402B1FF08}"/>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A434AAC-3A95-0C17-CB1C-D85C9639BBC8}"/>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B127696-1F71-5F1D-679C-C726DAC83163}"/>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245640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34603" y="265316"/>
            <a:ext cx="10595237" cy="803654"/>
          </a:xfrm>
          <a:prstGeom prst="rect">
            <a:avLst/>
          </a:prstGeom>
        </p:spPr>
        <p:txBody>
          <a:bodyPr/>
          <a:lstStyle/>
          <a:p>
            <a:r>
              <a:rPr lang="en-US" dirty="0"/>
              <a:t>Spotlight on </a:t>
            </a:r>
            <a:r>
              <a:rPr lang="en-GB" dirty="0"/>
              <a:t>EIT’s Food Unfolded</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3" name="Text Placeholder 12">
            <a:extLst>
              <a:ext uri="{FF2B5EF4-FFF2-40B4-BE49-F238E27FC236}">
                <a16:creationId xmlns:a16="http://schemas.microsoft.com/office/drawing/2014/main" id="{D805FB0F-B454-A534-F487-EBCC419B36F0}"/>
              </a:ext>
            </a:extLst>
          </p:cNvPr>
          <p:cNvSpPr>
            <a:spLocks noGrp="1"/>
          </p:cNvSpPr>
          <p:nvPr>
            <p:ph type="body" sz="quarter" idx="18"/>
          </p:nvPr>
        </p:nvSpPr>
        <p:spPr>
          <a:xfrm>
            <a:off x="456325" y="1081574"/>
            <a:ext cx="9665870" cy="3849918"/>
          </a:xfrm>
        </p:spPr>
        <p:txBody>
          <a:bodyPr/>
          <a:lstStyle/>
          <a:p>
            <a:pPr marL="0" indent="0"/>
            <a:r>
              <a:rPr lang="en-GB" dirty="0"/>
              <a:t>The EIT Food Trust Tracker® Results show:</a:t>
            </a:r>
          </a:p>
          <a:p>
            <a:pPr marL="0" indent="0"/>
            <a:r>
              <a:rPr lang="en-GB" dirty="0"/>
              <a:t>The OPENNESS of food system actors is of primary importance  in establishing consumer trust. Their activities, the information they offer  and their honesty.</a:t>
            </a:r>
          </a:p>
          <a:p>
            <a:pPr marL="0" indent="0"/>
            <a:endParaRPr lang="en-GB" dirty="0"/>
          </a:p>
          <a:p>
            <a:pPr marL="0" indent="0"/>
            <a:endParaRPr lang="en-GB" dirty="0"/>
          </a:p>
          <a:p>
            <a:pPr marL="0" indent="0"/>
            <a:r>
              <a:rPr lang="en-GB" dirty="0"/>
              <a:t>A community of people engaged in dialogue around the origins and future of our food </a:t>
            </a:r>
          </a:p>
          <a:p>
            <a:r>
              <a:rPr lang="en-IE" dirty="0">
                <a:hlinkClick r:id="rId2"/>
              </a:rPr>
              <a:t>www.foodunfolded.com</a:t>
            </a:r>
            <a:endParaRPr lang="en-IE" dirty="0"/>
          </a:p>
          <a:p>
            <a:r>
              <a:rPr lang="en-IE" dirty="0"/>
              <a:t>@food.unfolded</a:t>
            </a:r>
          </a:p>
        </p:txBody>
      </p:sp>
      <p:pic>
        <p:nvPicPr>
          <p:cNvPr id="17" name="Picture 16">
            <a:extLst>
              <a:ext uri="{FF2B5EF4-FFF2-40B4-BE49-F238E27FC236}">
                <a16:creationId xmlns:a16="http://schemas.microsoft.com/office/drawing/2014/main" id="{D61339AE-E9D8-D860-677F-14BCCBABAFC2}"/>
              </a:ext>
            </a:extLst>
          </p:cNvPr>
          <p:cNvPicPr>
            <a:picLocks noChangeAspect="1"/>
          </p:cNvPicPr>
          <p:nvPr/>
        </p:nvPicPr>
        <p:blipFill>
          <a:blip r:embed="rId3"/>
          <a:stretch>
            <a:fillRect/>
          </a:stretch>
        </p:blipFill>
        <p:spPr>
          <a:xfrm>
            <a:off x="4294679" y="2894484"/>
            <a:ext cx="2552700" cy="495300"/>
          </a:xfrm>
          <a:prstGeom prst="rect">
            <a:avLst/>
          </a:prstGeom>
        </p:spPr>
      </p:pic>
    </p:spTree>
    <p:extLst>
      <p:ext uri="{BB962C8B-B14F-4D97-AF65-F5344CB8AC3E}">
        <p14:creationId xmlns:p14="http://schemas.microsoft.com/office/powerpoint/2010/main" val="2390996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41760" y="2817221"/>
            <a:ext cx="5150436" cy="2757828"/>
          </a:xfrm>
        </p:spPr>
        <p:txBody>
          <a:bodyPr/>
          <a:lstStyle/>
          <a:p>
            <a:r>
              <a:rPr lang="en-US" dirty="0"/>
              <a:t>Retailers are on Board</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82447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1906416"/>
            <a:ext cx="5480760" cy="2743201"/>
          </a:xfrm>
          <a:prstGeom prst="rect">
            <a:avLst/>
          </a:prstGeom>
        </p:spPr>
        <p:txBody>
          <a:bodyPr/>
          <a:lstStyle/>
          <a:p>
            <a:r>
              <a:rPr lang="en-GB" b="1" i="0" dirty="0">
                <a:effectLst/>
                <a:latin typeface="Roboto" panose="02000000000000000000" pitchFamily="2" charset="0"/>
              </a:rPr>
              <a:t>4.1 Let’s meet Carrefour</a:t>
            </a:r>
          </a:p>
          <a:p>
            <a:r>
              <a:rPr lang="en-GB" b="0" i="0" dirty="0">
                <a:effectLst/>
                <a:latin typeface="Roboto" panose="02000000000000000000" pitchFamily="2" charset="0"/>
              </a:rPr>
              <a:t>Launched Europe’s first food blockchain for its free-range Auvergne chicken</a:t>
            </a:r>
          </a:p>
          <a:p>
            <a:endParaRPr lang="en-US" i="1" dirty="0"/>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21805900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US" dirty="0">
                <a:solidFill>
                  <a:srgbClr val="6A9D56"/>
                </a:solidFill>
              </a:rPr>
              <a:t>CARREFOUR  </a:t>
            </a:r>
            <a:r>
              <a:rPr lang="en-IE" dirty="0">
                <a:hlinkClick r:id="rId2"/>
              </a:rPr>
              <a:t>Food blockchain | Carrefour Group</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87281" y="864073"/>
            <a:ext cx="10098819" cy="6001643"/>
          </a:xfrm>
          <a:prstGeom prst="rect">
            <a:avLst/>
          </a:prstGeom>
          <a:noFill/>
        </p:spPr>
        <p:txBody>
          <a:bodyPr wrap="square" rtlCol="0">
            <a:spAutoFit/>
          </a:bodyPr>
          <a:lstStyle/>
          <a:p>
            <a:pPr algn="l"/>
            <a:r>
              <a:rPr lang="en-GB" sz="2400" b="1" i="0" dirty="0">
                <a:solidFill>
                  <a:srgbClr val="333333"/>
                </a:solidFill>
                <a:effectLst/>
              </a:rPr>
              <a:t>In 2018, leading French-based retailer Carrefour has launched Europe’s first food blockchain through its free-range Auvergne chicken, one million of which were sold every year. </a:t>
            </a:r>
            <a:r>
              <a:rPr lang="en-GB" sz="2400" b="0" i="0" dirty="0">
                <a:solidFill>
                  <a:srgbClr val="333333"/>
                </a:solidFill>
                <a:effectLst/>
              </a:rPr>
              <a:t>The company has since </a:t>
            </a:r>
            <a:r>
              <a:rPr lang="en-GB" sz="2400" dirty="0">
                <a:solidFill>
                  <a:srgbClr val="333333"/>
                </a:solidFill>
              </a:rPr>
              <a:t>e</a:t>
            </a:r>
            <a:r>
              <a:rPr lang="en-GB" sz="2400" b="0" i="0" dirty="0">
                <a:solidFill>
                  <a:srgbClr val="333333"/>
                </a:solidFill>
                <a:effectLst/>
              </a:rPr>
              <a:t>xtended the technology to many more animal and vegetable product lines, including eggs. </a:t>
            </a:r>
          </a:p>
          <a:p>
            <a:pPr algn="l"/>
            <a:endParaRPr lang="en-GB" sz="2400" dirty="0">
              <a:solidFill>
                <a:srgbClr val="333333"/>
              </a:solidFill>
            </a:endParaRPr>
          </a:p>
          <a:p>
            <a:pPr algn="l"/>
            <a:r>
              <a:rPr lang="en-GB" sz="2400" b="1" i="0" dirty="0">
                <a:solidFill>
                  <a:srgbClr val="29608D"/>
                </a:solidFill>
                <a:effectLst/>
              </a:rPr>
              <a:t>Traceability</a:t>
            </a:r>
          </a:p>
          <a:p>
            <a:pPr algn="l"/>
            <a:r>
              <a:rPr lang="en-GB" sz="2400" i="0" dirty="0">
                <a:solidFill>
                  <a:srgbClr val="333333"/>
                </a:solidFill>
                <a:effectLst/>
              </a:rPr>
              <a:t>Carrefour </a:t>
            </a:r>
            <a:r>
              <a:rPr lang="en-GB" sz="2400" b="0" i="0" dirty="0">
                <a:solidFill>
                  <a:srgbClr val="333333"/>
                </a:solidFill>
                <a:effectLst/>
              </a:rPr>
              <a:t>is using blockchain in the food sector so that each and every party along the length of the supply chain, including producers, processors and distributors, </a:t>
            </a:r>
            <a:r>
              <a:rPr lang="en-GB" sz="2400" dirty="0">
                <a:solidFill>
                  <a:srgbClr val="333333"/>
                </a:solidFill>
              </a:rPr>
              <a:t>to </a:t>
            </a:r>
            <a:r>
              <a:rPr lang="en-GB" sz="2400" b="0" i="0" dirty="0">
                <a:solidFill>
                  <a:srgbClr val="333333"/>
                </a:solidFill>
                <a:effectLst/>
              </a:rPr>
              <a:t>provide traceability information about their particular role. For example, each batch – dates, places, farm buildings, distributed channels, potential treatments – can be traced and added to the database.</a:t>
            </a:r>
          </a:p>
          <a:p>
            <a:pPr algn="l"/>
            <a:r>
              <a:rPr lang="en-GB" sz="2400" b="0" i="0" dirty="0">
                <a:solidFill>
                  <a:srgbClr val="333333"/>
                </a:solidFill>
                <a:effectLst/>
              </a:rPr>
              <a:t>As a result, it can provide consumers a guarantee of complete product traceability, meets the growing desire for transparency from farm to fork.</a:t>
            </a:r>
          </a:p>
          <a:p>
            <a:pPr algn="l"/>
            <a:r>
              <a:rPr lang="en-GB" sz="2400" b="0" i="0" dirty="0">
                <a:solidFill>
                  <a:srgbClr val="333333"/>
                </a:solidFill>
                <a:effectLst/>
              </a:rPr>
              <a:t>Carrefour said it would be able to use it to share a secure database with all of its partners as well as guaranteeing higher levels of food safety for its customers.</a:t>
            </a:r>
          </a:p>
          <a:p>
            <a:pPr algn="l"/>
            <a:endParaRPr lang="en-GB" sz="2400" b="0" i="0" dirty="0">
              <a:solidFill>
                <a:srgbClr val="7A7A7A"/>
              </a:solidFill>
              <a:effectLst/>
            </a:endParaRPr>
          </a:p>
        </p:txBody>
      </p:sp>
    </p:spTree>
    <p:extLst>
      <p:ext uri="{BB962C8B-B14F-4D97-AF65-F5344CB8AC3E}">
        <p14:creationId xmlns:p14="http://schemas.microsoft.com/office/powerpoint/2010/main" val="9635149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US" dirty="0">
                <a:solidFill>
                  <a:srgbClr val="6A9D56"/>
                </a:solidFill>
              </a:rPr>
              <a:t>CARREFOUR  </a:t>
            </a:r>
            <a:r>
              <a:rPr lang="en-IE" dirty="0">
                <a:hlinkClick r:id="rId2"/>
              </a:rPr>
              <a:t>Food blockchain | Carrefour Group</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338660" y="864073"/>
            <a:ext cx="10442753" cy="6001643"/>
          </a:xfrm>
          <a:prstGeom prst="rect">
            <a:avLst/>
          </a:prstGeom>
          <a:noFill/>
        </p:spPr>
        <p:txBody>
          <a:bodyPr wrap="square" rtlCol="0">
            <a:spAutoFit/>
          </a:bodyPr>
          <a:lstStyle/>
          <a:p>
            <a:pPr algn="l"/>
            <a:r>
              <a:rPr lang="en-GB" sz="2400" b="1" i="0" dirty="0">
                <a:solidFill>
                  <a:srgbClr val="000000"/>
                </a:solidFill>
                <a:effectLst/>
              </a:rPr>
              <a:t>QR code</a:t>
            </a:r>
          </a:p>
          <a:p>
            <a:pPr algn="l"/>
            <a:r>
              <a:rPr lang="en-GB" sz="2400" b="0" i="0" dirty="0">
                <a:solidFill>
                  <a:srgbClr val="333333"/>
                </a:solidFill>
                <a:effectLst/>
              </a:rPr>
              <a:t>So how does it work?  In concrete terms, each product’s label features a QR code which consumers will be able to scan using their smartphones. This will provide them with information about the product and the journey it has taken – from where it was reared right up to when it was placed on the shelves: for example, for free-range Carrefour Quality Line Auvergne chicken, consumers were able to find out the following information:</a:t>
            </a:r>
          </a:p>
          <a:p>
            <a:pPr algn="l"/>
            <a:endParaRPr lang="en-GB" sz="2400" b="0" i="0" dirty="0">
              <a:solidFill>
                <a:srgbClr val="333333"/>
              </a:solidFill>
              <a:effectLst/>
            </a:endParaRPr>
          </a:p>
          <a:p>
            <a:pPr marL="342900" indent="-342900" algn="l">
              <a:buFont typeface="Arial" panose="020B0604020202020204" pitchFamily="34" charset="0"/>
              <a:buChar char="•"/>
            </a:pPr>
            <a:r>
              <a:rPr lang="en-GB" sz="2400" b="0" i="0" dirty="0">
                <a:solidFill>
                  <a:srgbClr val="333333"/>
                </a:solidFill>
                <a:effectLst/>
              </a:rPr>
              <a:t>Where the bird was reared</a:t>
            </a:r>
          </a:p>
          <a:p>
            <a:pPr marL="342900" indent="-342900" algn="l">
              <a:buFont typeface="Arial" panose="020B0604020202020204" pitchFamily="34" charset="0"/>
              <a:buChar char="•"/>
            </a:pPr>
            <a:r>
              <a:rPr lang="en-GB" sz="2400" b="0" i="0" dirty="0">
                <a:solidFill>
                  <a:srgbClr val="333333"/>
                </a:solidFill>
                <a:effectLst/>
              </a:rPr>
              <a:t>The name of the farmer</a:t>
            </a:r>
          </a:p>
          <a:p>
            <a:pPr marL="342900" indent="-342900" algn="l">
              <a:buFont typeface="Arial" panose="020B0604020202020204" pitchFamily="34" charset="0"/>
              <a:buChar char="•"/>
            </a:pPr>
            <a:r>
              <a:rPr lang="en-GB" sz="2400" b="0" i="0" dirty="0">
                <a:solidFill>
                  <a:srgbClr val="333333"/>
                </a:solidFill>
                <a:effectLst/>
              </a:rPr>
              <a:t>What feed was used (whether or not they were fed on French cereals and soya beans, on GMO products etc)</a:t>
            </a:r>
          </a:p>
          <a:p>
            <a:pPr marL="342900" indent="-342900" algn="l">
              <a:buFont typeface="Arial" panose="020B0604020202020204" pitchFamily="34" charset="0"/>
              <a:buChar char="•"/>
            </a:pPr>
            <a:r>
              <a:rPr lang="en-GB" sz="2400" b="0" i="0" dirty="0">
                <a:solidFill>
                  <a:srgbClr val="333333"/>
                </a:solidFill>
                <a:effectLst/>
              </a:rPr>
              <a:t>Any quality labels</a:t>
            </a:r>
          </a:p>
          <a:p>
            <a:pPr marL="342900" indent="-342900" algn="l">
              <a:buFont typeface="Arial" panose="020B0604020202020204" pitchFamily="34" charset="0"/>
              <a:buChar char="•"/>
            </a:pPr>
            <a:r>
              <a:rPr lang="en-GB" sz="2400" b="0" i="0" dirty="0">
                <a:solidFill>
                  <a:srgbClr val="333333"/>
                </a:solidFill>
                <a:effectLst/>
              </a:rPr>
              <a:t>Where the bird was slaughtered</a:t>
            </a:r>
          </a:p>
          <a:p>
            <a:pPr algn="l"/>
            <a:endParaRPr lang="en-GB" sz="2400" b="0" i="0" dirty="0">
              <a:solidFill>
                <a:srgbClr val="333333"/>
              </a:solidFill>
              <a:effectLst/>
            </a:endParaRPr>
          </a:p>
          <a:p>
            <a:pPr algn="l"/>
            <a:endParaRPr lang="en-GB" sz="2400" b="0" i="0" dirty="0">
              <a:solidFill>
                <a:srgbClr val="7A7A7A"/>
              </a:solidFill>
              <a:effectLst/>
            </a:endParaRPr>
          </a:p>
        </p:txBody>
      </p:sp>
    </p:spTree>
    <p:extLst>
      <p:ext uri="{BB962C8B-B14F-4D97-AF65-F5344CB8AC3E}">
        <p14:creationId xmlns:p14="http://schemas.microsoft.com/office/powerpoint/2010/main" val="1942778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41760" y="2817221"/>
            <a:ext cx="5150436" cy="2757828"/>
          </a:xfrm>
        </p:spPr>
        <p:txBody>
          <a:bodyPr/>
          <a:lstStyle/>
          <a:p>
            <a:r>
              <a:rPr lang="en-US" dirty="0"/>
              <a:t>The Power of Case Studies, a Module Introduction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US" dirty="0">
                <a:solidFill>
                  <a:srgbClr val="6A9D56"/>
                </a:solidFill>
              </a:rPr>
              <a:t>CARREFOUR  </a:t>
            </a:r>
            <a:r>
              <a:rPr lang="en-IE" dirty="0">
                <a:hlinkClick r:id="rId2"/>
              </a:rPr>
              <a:t>Food blockchain | Carrefour Group</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12" name="Picture 11">
            <a:extLst>
              <a:ext uri="{FF2B5EF4-FFF2-40B4-BE49-F238E27FC236}">
                <a16:creationId xmlns:a16="http://schemas.microsoft.com/office/drawing/2014/main" id="{3C797A46-B1C9-6A0E-5F6F-69361E91037C}"/>
              </a:ext>
            </a:extLst>
          </p:cNvPr>
          <p:cNvPicPr>
            <a:picLocks noChangeAspect="1"/>
          </p:cNvPicPr>
          <p:nvPr/>
        </p:nvPicPr>
        <p:blipFill>
          <a:blip r:embed="rId3"/>
          <a:stretch>
            <a:fillRect/>
          </a:stretch>
        </p:blipFill>
        <p:spPr>
          <a:xfrm>
            <a:off x="446166" y="970339"/>
            <a:ext cx="9570214" cy="5797447"/>
          </a:xfrm>
          <a:prstGeom prst="rect">
            <a:avLst/>
          </a:prstGeom>
        </p:spPr>
      </p:pic>
      <p:sp>
        <p:nvSpPr>
          <p:cNvPr id="14" name="TextBox 13">
            <a:extLst>
              <a:ext uri="{FF2B5EF4-FFF2-40B4-BE49-F238E27FC236}">
                <a16:creationId xmlns:a16="http://schemas.microsoft.com/office/drawing/2014/main" id="{6C303CA3-9281-BB13-F882-B54EBD8F3AD2}"/>
              </a:ext>
            </a:extLst>
          </p:cNvPr>
          <p:cNvSpPr txBox="1"/>
          <p:nvPr/>
        </p:nvSpPr>
        <p:spPr>
          <a:xfrm>
            <a:off x="10136068" y="3921554"/>
            <a:ext cx="1728657" cy="2585323"/>
          </a:xfrm>
          <a:prstGeom prst="rect">
            <a:avLst/>
          </a:prstGeom>
          <a:noFill/>
        </p:spPr>
        <p:txBody>
          <a:bodyPr wrap="square">
            <a:spAutoFit/>
          </a:bodyPr>
          <a:lstStyle/>
          <a:p>
            <a:pPr algn="l"/>
            <a:endParaRPr lang="en-GB" sz="1800" dirty="0">
              <a:solidFill>
                <a:srgbClr val="333333"/>
              </a:solidFill>
            </a:endParaRPr>
          </a:p>
          <a:p>
            <a:r>
              <a:rPr lang="en-GB" sz="1800" b="1" i="0" dirty="0">
                <a:solidFill>
                  <a:srgbClr val="262626"/>
                </a:solidFill>
                <a:effectLst/>
              </a:rPr>
              <a:t>Read more  </a:t>
            </a:r>
            <a:r>
              <a:rPr lang="en-GB" sz="1800" dirty="0">
                <a:hlinkClick r:id="rId4"/>
              </a:rPr>
              <a:t>Carrefour uses blockchain to offer consumers greater supply chain transparency - </a:t>
            </a:r>
            <a:r>
              <a:rPr lang="en-GB" sz="1800" dirty="0" err="1">
                <a:hlinkClick r:id="rId4"/>
              </a:rPr>
              <a:t>RetailWire</a:t>
            </a:r>
            <a:r>
              <a:rPr lang="en-GB" sz="1800" b="0" i="0" dirty="0">
                <a:solidFill>
                  <a:srgbClr val="262626"/>
                </a:solidFill>
                <a:effectLst/>
              </a:rPr>
              <a:t>  </a:t>
            </a:r>
          </a:p>
        </p:txBody>
      </p:sp>
    </p:spTree>
    <p:extLst>
      <p:ext uri="{BB962C8B-B14F-4D97-AF65-F5344CB8AC3E}">
        <p14:creationId xmlns:p14="http://schemas.microsoft.com/office/powerpoint/2010/main" val="24336255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3355" y="273070"/>
            <a:ext cx="10595237" cy="803654"/>
          </a:xfrm>
          <a:prstGeom prst="rect">
            <a:avLst/>
          </a:prstGeom>
        </p:spPr>
        <p:txBody>
          <a:bodyPr/>
          <a:lstStyle/>
          <a:p>
            <a:r>
              <a:rPr lang="en-US" dirty="0">
                <a:solidFill>
                  <a:srgbClr val="6A9D56"/>
                </a:solidFill>
              </a:rPr>
              <a:t>CARREFOUR  </a:t>
            </a:r>
            <a:r>
              <a:rPr lang="en-IE" dirty="0">
                <a:hlinkClick r:id="rId2"/>
              </a:rPr>
              <a:t>Food blockchain | Carrefour Group</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4" name="TextBox 13">
            <a:extLst>
              <a:ext uri="{FF2B5EF4-FFF2-40B4-BE49-F238E27FC236}">
                <a16:creationId xmlns:a16="http://schemas.microsoft.com/office/drawing/2014/main" id="{6C303CA3-9281-BB13-F882-B54EBD8F3AD2}"/>
              </a:ext>
            </a:extLst>
          </p:cNvPr>
          <p:cNvSpPr txBox="1"/>
          <p:nvPr/>
        </p:nvSpPr>
        <p:spPr>
          <a:xfrm>
            <a:off x="233383" y="3556510"/>
            <a:ext cx="10595237" cy="2893100"/>
          </a:xfrm>
          <a:prstGeom prst="rect">
            <a:avLst/>
          </a:prstGeom>
          <a:noFill/>
        </p:spPr>
        <p:txBody>
          <a:bodyPr wrap="square">
            <a:spAutoFit/>
          </a:bodyPr>
          <a:lstStyle/>
          <a:p>
            <a:pPr algn="l"/>
            <a:endParaRPr lang="en-GB" sz="2400" dirty="0">
              <a:solidFill>
                <a:srgbClr val="333333"/>
              </a:solidFill>
            </a:endParaRPr>
          </a:p>
          <a:p>
            <a:r>
              <a:rPr lang="en-GB" sz="2400" b="1" dirty="0">
                <a:solidFill>
                  <a:srgbClr val="262626"/>
                </a:solidFill>
              </a:rPr>
              <a:t>The tr</a:t>
            </a:r>
            <a:r>
              <a:rPr lang="en-GB" sz="2400" b="1" i="0" dirty="0">
                <a:solidFill>
                  <a:srgbClr val="262626"/>
                </a:solidFill>
                <a:effectLst/>
              </a:rPr>
              <a:t>end for accurate and broader information is surging</a:t>
            </a:r>
          </a:p>
          <a:p>
            <a:pPr marL="342900" indent="-342900">
              <a:buFont typeface="Arial" panose="020B0604020202020204" pitchFamily="34" charset="0"/>
              <a:buChar char="•"/>
            </a:pPr>
            <a:r>
              <a:rPr lang="en-GB" sz="2400" b="0" i="0" dirty="0">
                <a:solidFill>
                  <a:srgbClr val="262626"/>
                </a:solidFill>
                <a:effectLst/>
              </a:rPr>
              <a:t>73% of customers willing to pay for more quality / information</a:t>
            </a:r>
          </a:p>
          <a:p>
            <a:pPr marL="342900" indent="-342900">
              <a:buFont typeface="Arial" panose="020B0604020202020204" pitchFamily="34" charset="0"/>
              <a:buChar char="•"/>
            </a:pPr>
            <a:r>
              <a:rPr lang="en-GB" sz="1400" b="0" i="0" u="none" strike="noStrike" dirty="0">
                <a:solidFill>
                  <a:srgbClr val="FFFFFF"/>
                </a:solidFill>
                <a:effectLst/>
                <a:latin typeface="Trenda"/>
                <a:hlinkClick r:id="rId3"/>
              </a:rPr>
              <a:t>(2016). “Driving Long Term Trust and Loyalty Through Transparency”. Accessed 22nd June 2020.</a:t>
            </a:r>
          </a:p>
          <a:p>
            <a:pPr marL="342900" indent="-342900">
              <a:buFont typeface="Arial" panose="020B0604020202020204" pitchFamily="34" charset="0"/>
              <a:buChar char="•"/>
            </a:pPr>
            <a:r>
              <a:rPr lang="en-GB" sz="2400" b="0" i="0" dirty="0">
                <a:solidFill>
                  <a:srgbClr val="262626"/>
                </a:solidFill>
                <a:effectLst/>
              </a:rPr>
              <a:t>Labels and certification are numerous</a:t>
            </a:r>
          </a:p>
          <a:p>
            <a:pPr marL="342900" indent="-342900">
              <a:buFont typeface="Arial" panose="020B0604020202020204" pitchFamily="34" charset="0"/>
              <a:buChar char="•"/>
            </a:pPr>
            <a:r>
              <a:rPr lang="en-GB" sz="2400" b="0" i="0" dirty="0">
                <a:solidFill>
                  <a:srgbClr val="262626"/>
                </a:solidFill>
                <a:effectLst/>
              </a:rPr>
              <a:t> Demand for local provenance</a:t>
            </a:r>
          </a:p>
          <a:p>
            <a:pPr marL="342900" indent="-342900">
              <a:buFont typeface="Arial" panose="020B0604020202020204" pitchFamily="34" charset="0"/>
              <a:buChar char="•"/>
            </a:pPr>
            <a:r>
              <a:rPr lang="en-GB" sz="2400" b="0" i="0" dirty="0">
                <a:solidFill>
                  <a:srgbClr val="262626"/>
                </a:solidFill>
                <a:effectLst/>
              </a:rPr>
              <a:t>« free of » segments rising </a:t>
            </a:r>
          </a:p>
          <a:p>
            <a:pPr marL="342900" indent="-342900">
              <a:buFont typeface="Arial" panose="020B0604020202020204" pitchFamily="34" charset="0"/>
              <a:buChar char="•"/>
            </a:pPr>
            <a:r>
              <a:rPr lang="en-GB" sz="2400" b="0" i="0" dirty="0">
                <a:solidFill>
                  <a:srgbClr val="262626"/>
                </a:solidFill>
                <a:effectLst/>
              </a:rPr>
              <a:t> Customers are shifting from abundance to quality &amp; trust</a:t>
            </a:r>
          </a:p>
        </p:txBody>
      </p:sp>
      <p:pic>
        <p:nvPicPr>
          <p:cNvPr id="11" name="Picture 10">
            <a:extLst>
              <a:ext uri="{FF2B5EF4-FFF2-40B4-BE49-F238E27FC236}">
                <a16:creationId xmlns:a16="http://schemas.microsoft.com/office/drawing/2014/main" id="{FC61DABA-CBE0-1626-3E51-6FA0ABE66125}"/>
              </a:ext>
            </a:extLst>
          </p:cNvPr>
          <p:cNvPicPr>
            <a:picLocks noChangeAspect="1"/>
          </p:cNvPicPr>
          <p:nvPr/>
        </p:nvPicPr>
        <p:blipFill>
          <a:blip r:embed="rId4"/>
          <a:stretch>
            <a:fillRect/>
          </a:stretch>
        </p:blipFill>
        <p:spPr>
          <a:xfrm>
            <a:off x="923408" y="1096316"/>
            <a:ext cx="9024657" cy="2509948"/>
          </a:xfrm>
          <a:prstGeom prst="rect">
            <a:avLst/>
          </a:prstGeom>
        </p:spPr>
      </p:pic>
      <p:sp>
        <p:nvSpPr>
          <p:cNvPr id="13" name="TextBox 12">
            <a:extLst>
              <a:ext uri="{FF2B5EF4-FFF2-40B4-BE49-F238E27FC236}">
                <a16:creationId xmlns:a16="http://schemas.microsoft.com/office/drawing/2014/main" id="{7DBFE46C-7121-7AD2-1F36-7DA7AE41BA01}"/>
              </a:ext>
            </a:extLst>
          </p:cNvPr>
          <p:cNvSpPr txBox="1"/>
          <p:nvPr/>
        </p:nvSpPr>
        <p:spPr>
          <a:xfrm>
            <a:off x="8878186" y="4131884"/>
            <a:ext cx="2783815" cy="2031325"/>
          </a:xfrm>
          <a:prstGeom prst="rect">
            <a:avLst/>
          </a:prstGeom>
          <a:noFill/>
        </p:spPr>
        <p:txBody>
          <a:bodyPr wrap="square" rtlCol="0">
            <a:spAutoFit/>
          </a:bodyPr>
          <a:lstStyle/>
          <a:p>
            <a:r>
              <a:rPr lang="en-IE" b="1" dirty="0"/>
              <a:t>DOWNLOAD</a:t>
            </a:r>
            <a:r>
              <a:rPr lang="en-IE" dirty="0"/>
              <a:t> </a:t>
            </a:r>
          </a:p>
          <a:p>
            <a:r>
              <a:rPr lang="en-IE" dirty="0"/>
              <a:t>THE CARREFOUR BLOCKCHAIN PRESENTATION ON </a:t>
            </a:r>
            <a:r>
              <a:rPr lang="en-GB" dirty="0">
                <a:hlinkClick r:id="rId5"/>
              </a:rPr>
              <a:t>Trust through traceability - Carrefour.pdf - Google Drive</a:t>
            </a:r>
            <a:endParaRPr lang="en-IE" dirty="0"/>
          </a:p>
        </p:txBody>
      </p:sp>
    </p:spTree>
    <p:extLst>
      <p:ext uri="{BB962C8B-B14F-4D97-AF65-F5344CB8AC3E}">
        <p14:creationId xmlns:p14="http://schemas.microsoft.com/office/powerpoint/2010/main" val="25511631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8AB20F8-388F-B488-7300-3E153C3F4B07}"/>
              </a:ext>
            </a:extLst>
          </p:cNvPr>
          <p:cNvPicPr>
            <a:picLocks noGrp="1" noChangeAspect="1"/>
          </p:cNvPicPr>
          <p:nvPr>
            <p:ph type="pic" sz="quarter" idx="44"/>
          </p:nvPr>
        </p:nvPicPr>
        <p:blipFill>
          <a:blip r:embed="rId2"/>
          <a:srcRect t="7765" b="7765"/>
          <a:stretch>
            <a:fillRect/>
          </a:stretch>
        </p:blipFill>
        <p:spPr/>
      </p:pic>
      <p:sp>
        <p:nvSpPr>
          <p:cNvPr id="4" name="Text Placeholder 3">
            <a:extLst>
              <a:ext uri="{FF2B5EF4-FFF2-40B4-BE49-F238E27FC236}">
                <a16:creationId xmlns:a16="http://schemas.microsoft.com/office/drawing/2014/main" id="{BC2369F1-8EF6-AE46-9816-72DCBDD8F90A}"/>
              </a:ext>
            </a:extLst>
          </p:cNvPr>
          <p:cNvSpPr>
            <a:spLocks noGrp="1"/>
          </p:cNvSpPr>
          <p:nvPr>
            <p:ph type="body" sz="quarter" idx="13"/>
          </p:nvPr>
        </p:nvSpPr>
        <p:spPr>
          <a:xfrm>
            <a:off x="377780" y="1906416"/>
            <a:ext cx="5480760" cy="2743201"/>
          </a:xfrm>
          <a:prstGeom prst="rect">
            <a:avLst/>
          </a:prstGeom>
        </p:spPr>
        <p:txBody>
          <a:bodyPr/>
          <a:lstStyle/>
          <a:p>
            <a:r>
              <a:rPr lang="en-GB" b="1" i="0" dirty="0">
                <a:effectLst/>
                <a:latin typeface="Roboto" panose="02000000000000000000" pitchFamily="2" charset="0"/>
              </a:rPr>
              <a:t>4.2 Let’s meet IBM Food Trust™ Platform</a:t>
            </a:r>
          </a:p>
          <a:p>
            <a:endParaRPr lang="en-US" i="1" dirty="0"/>
          </a:p>
        </p:txBody>
      </p:sp>
      <p:sp>
        <p:nvSpPr>
          <p:cNvPr id="9" name="Text Placeholder 4">
            <a:extLst>
              <a:ext uri="{FF2B5EF4-FFF2-40B4-BE49-F238E27FC236}">
                <a16:creationId xmlns:a16="http://schemas.microsoft.com/office/drawing/2014/main" id="{79A07C7B-8585-6C4C-BE36-FFD487927B0F}"/>
              </a:ext>
            </a:extLst>
          </p:cNvPr>
          <p:cNvSpPr txBox="1">
            <a:spLocks/>
          </p:cNvSpPr>
          <p:nvPr/>
        </p:nvSpPr>
        <p:spPr>
          <a:xfrm>
            <a:off x="0" y="4103398"/>
            <a:ext cx="6095999" cy="1532650"/>
          </a:xfrm>
          <a:prstGeom prst="rect">
            <a:avLst/>
          </a:prstGeom>
        </p:spPr>
        <p:txBody>
          <a:bodyPr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b="1" dirty="0"/>
          </a:p>
        </p:txBody>
      </p:sp>
    </p:spTree>
    <p:extLst>
      <p:ext uri="{BB962C8B-B14F-4D97-AF65-F5344CB8AC3E}">
        <p14:creationId xmlns:p14="http://schemas.microsoft.com/office/powerpoint/2010/main" val="25750906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484273" y="166685"/>
            <a:ext cx="10595237" cy="803654"/>
          </a:xfrm>
          <a:prstGeom prst="rect">
            <a:avLst/>
          </a:prstGeom>
        </p:spPr>
        <p:txBody>
          <a:bodyPr/>
          <a:lstStyle/>
          <a:p>
            <a:r>
              <a:rPr lang="en-IE" dirty="0">
                <a:solidFill>
                  <a:srgbClr val="6A9D56"/>
                </a:solidFill>
              </a:rPr>
              <a:t>IBM Food Trust</a:t>
            </a:r>
            <a:r>
              <a:rPr lang="en-GB" sz="3600" b="0" i="0" dirty="0">
                <a:solidFill>
                  <a:srgbClr val="111111"/>
                </a:solidFill>
                <a:effectLst/>
                <a:latin typeface="-apple-system"/>
              </a:rPr>
              <a:t>™</a:t>
            </a:r>
            <a:r>
              <a:rPr lang="en-IE" dirty="0">
                <a:solidFill>
                  <a:srgbClr val="6A9D56"/>
                </a:solidFill>
              </a:rPr>
              <a:t> Platform</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535779" y="1076724"/>
            <a:ext cx="9990446" cy="5632311"/>
          </a:xfrm>
          <a:prstGeom prst="rect">
            <a:avLst/>
          </a:prstGeom>
          <a:noFill/>
        </p:spPr>
        <p:txBody>
          <a:bodyPr wrap="square" rtlCol="0">
            <a:spAutoFit/>
          </a:bodyPr>
          <a:lstStyle/>
          <a:p>
            <a:pPr algn="l"/>
            <a:r>
              <a:rPr lang="en-GB" sz="2400" b="0" i="0" dirty="0">
                <a:solidFill>
                  <a:srgbClr val="262626"/>
                </a:solidFill>
                <a:effectLst/>
              </a:rPr>
              <a:t>In 2018, Carrefour joined other participants in building the IBM Food Trust</a:t>
            </a:r>
            <a:r>
              <a:rPr lang="en-GB" sz="2400" b="0" i="0" dirty="0">
                <a:solidFill>
                  <a:srgbClr val="111111"/>
                </a:solidFill>
                <a:effectLst/>
                <a:latin typeface="-apple-system"/>
              </a:rPr>
              <a:t> ™</a:t>
            </a:r>
            <a:r>
              <a:rPr lang="en-GB" sz="2400" b="0" i="0" dirty="0">
                <a:solidFill>
                  <a:srgbClr val="262626"/>
                </a:solidFill>
                <a:effectLst/>
              </a:rPr>
              <a:t> platform. The objective of the collaboration between Carrefour and IBM Food Trust is to implement a global food traceability standard across all of the links in the chain – from producers through to sales channels</a:t>
            </a:r>
            <a:r>
              <a:rPr lang="en-GB" sz="2400" dirty="0">
                <a:solidFill>
                  <a:srgbClr val="262626"/>
                </a:solidFill>
              </a:rPr>
              <a:t>, including</a:t>
            </a:r>
            <a:r>
              <a:rPr lang="en-GB" sz="2400" b="0" i="0" dirty="0">
                <a:solidFill>
                  <a:srgbClr val="111111"/>
                </a:solidFill>
                <a:effectLst/>
                <a:latin typeface="-apple-system"/>
              </a:rPr>
              <a:t>:</a:t>
            </a:r>
          </a:p>
          <a:p>
            <a:pPr marL="342900" indent="-342900" algn="l">
              <a:buFont typeface="Arial" panose="020B0604020202020204" pitchFamily="34" charset="0"/>
              <a:buChar char="•"/>
            </a:pPr>
            <a:r>
              <a:rPr lang="en-GB" sz="2400" b="1" i="0" dirty="0">
                <a:solidFill>
                  <a:srgbClr val="111111"/>
                </a:solidFill>
                <a:effectLst/>
                <a:latin typeface="-apple-system"/>
              </a:rPr>
              <a:t>Growers</a:t>
            </a:r>
            <a:r>
              <a:rPr lang="en-GB" sz="2400" b="0" i="0" dirty="0">
                <a:solidFill>
                  <a:srgbClr val="111111"/>
                </a:solidFill>
                <a:effectLst/>
                <a:latin typeface="-apple-system"/>
              </a:rPr>
              <a:t>: The people who cultivate the food.</a:t>
            </a:r>
          </a:p>
          <a:p>
            <a:pPr marL="342900" indent="-342900" algn="l">
              <a:buFont typeface="Arial" panose="020B0604020202020204" pitchFamily="34" charset="0"/>
              <a:buChar char="•"/>
            </a:pPr>
            <a:r>
              <a:rPr lang="en-GB" sz="2400" b="1" i="0" dirty="0">
                <a:solidFill>
                  <a:srgbClr val="111111"/>
                </a:solidFill>
                <a:effectLst/>
                <a:latin typeface="-apple-system"/>
              </a:rPr>
              <a:t>Processors</a:t>
            </a:r>
            <a:r>
              <a:rPr lang="en-GB" sz="2400" b="0" i="0" dirty="0">
                <a:solidFill>
                  <a:srgbClr val="111111"/>
                </a:solidFill>
                <a:effectLst/>
                <a:latin typeface="-apple-system"/>
              </a:rPr>
              <a:t>: The entities that convert raw food materials into consumable food items.</a:t>
            </a:r>
          </a:p>
          <a:p>
            <a:pPr marL="342900" indent="-342900" algn="l">
              <a:buFont typeface="Arial" panose="020B0604020202020204" pitchFamily="34" charset="0"/>
              <a:buChar char="•"/>
            </a:pPr>
            <a:r>
              <a:rPr lang="en-GB" sz="2400" b="1" i="0" dirty="0">
                <a:solidFill>
                  <a:srgbClr val="111111"/>
                </a:solidFill>
                <a:effectLst/>
                <a:latin typeface="-apple-system"/>
              </a:rPr>
              <a:t>Wholesalers</a:t>
            </a:r>
            <a:r>
              <a:rPr lang="en-GB" sz="2400" b="0" i="0" dirty="0">
                <a:solidFill>
                  <a:srgbClr val="111111"/>
                </a:solidFill>
                <a:effectLst/>
                <a:latin typeface="-apple-system"/>
              </a:rPr>
              <a:t>: The businesses that buy large quantities of goods from producers or vendors and resell them to retailers.</a:t>
            </a:r>
          </a:p>
          <a:p>
            <a:pPr marL="342900" indent="-342900" algn="l">
              <a:buFont typeface="Arial" panose="020B0604020202020204" pitchFamily="34" charset="0"/>
              <a:buChar char="•"/>
            </a:pPr>
            <a:r>
              <a:rPr lang="en-GB" sz="2400" b="1" i="0" dirty="0">
                <a:solidFill>
                  <a:srgbClr val="111111"/>
                </a:solidFill>
                <a:effectLst/>
                <a:latin typeface="-apple-system"/>
              </a:rPr>
              <a:t>Distributors</a:t>
            </a:r>
            <a:r>
              <a:rPr lang="en-GB" sz="2400" b="0" i="0" dirty="0">
                <a:solidFill>
                  <a:srgbClr val="111111"/>
                </a:solidFill>
                <a:effectLst/>
                <a:latin typeface="-apple-system"/>
              </a:rPr>
              <a:t>: The intermediaries that deliver goods from producers to retailers.</a:t>
            </a:r>
          </a:p>
          <a:p>
            <a:pPr marL="342900" indent="-342900" algn="l">
              <a:buFont typeface="Arial" panose="020B0604020202020204" pitchFamily="34" charset="0"/>
              <a:buChar char="•"/>
            </a:pPr>
            <a:r>
              <a:rPr lang="en-GB" sz="2400" b="1" i="0" dirty="0">
                <a:solidFill>
                  <a:srgbClr val="111111"/>
                </a:solidFill>
                <a:effectLst/>
                <a:latin typeface="-apple-system"/>
              </a:rPr>
              <a:t>Manufacturers</a:t>
            </a:r>
            <a:r>
              <a:rPr lang="en-GB" sz="2400" b="0" i="0" dirty="0">
                <a:solidFill>
                  <a:srgbClr val="111111"/>
                </a:solidFill>
                <a:effectLst/>
                <a:latin typeface="-apple-system"/>
              </a:rPr>
              <a:t>: The companies that produce finished goods from raw materials.</a:t>
            </a:r>
          </a:p>
          <a:p>
            <a:pPr marL="342900" indent="-342900" algn="l">
              <a:buFont typeface="Arial" panose="020B0604020202020204" pitchFamily="34" charset="0"/>
              <a:buChar char="•"/>
            </a:pPr>
            <a:r>
              <a:rPr lang="en-GB" sz="2400" b="1" i="0" dirty="0">
                <a:solidFill>
                  <a:srgbClr val="262626"/>
                </a:solidFill>
                <a:effectLst/>
                <a:latin typeface="-apple-system"/>
                <a:hlinkClick r:id="rId2">
                  <a:extLst>
                    <a:ext uri="{A12FA001-AC4F-418D-AE19-62706E023703}">
                      <ahyp:hlinkClr xmlns:ahyp="http://schemas.microsoft.com/office/drawing/2018/hyperlinkcolor" val="tx"/>
                    </a:ext>
                  </a:extLst>
                </a:hlinkClick>
              </a:rPr>
              <a:t>Retailers</a:t>
            </a:r>
            <a:r>
              <a:rPr lang="en-GB" sz="2400" b="0" i="0" dirty="0">
                <a:solidFill>
                  <a:srgbClr val="262626"/>
                </a:solidFill>
                <a:effectLst/>
                <a:latin typeface="-apple-system"/>
                <a:hlinkClick r:id="rId2">
                  <a:extLst>
                    <a:ext uri="{A12FA001-AC4F-418D-AE19-62706E023703}">
                      <ahyp:hlinkClr xmlns:ahyp="http://schemas.microsoft.com/office/drawing/2018/hyperlinkcolor" val="tx"/>
                    </a:ext>
                  </a:extLst>
                </a:hlinkClick>
              </a:rPr>
              <a:t>: The businesses that sell goods directly to consumers</a:t>
            </a:r>
            <a:r>
              <a:rPr lang="en-GB" sz="2400" b="0" i="0" u="none" strike="noStrike" baseline="30000" dirty="0">
                <a:solidFill>
                  <a:srgbClr val="262626"/>
                </a:solidFill>
                <a:effectLst/>
                <a:latin typeface="-apple-system"/>
                <a:hlinkClick r:id="rId2">
                  <a:extLst>
                    <a:ext uri="{A12FA001-AC4F-418D-AE19-62706E023703}">
                      <ahyp:hlinkClr xmlns:ahyp="http://schemas.microsoft.com/office/drawing/2018/hyperlinkcolor" val="tx"/>
                    </a:ext>
                  </a:extLst>
                </a:hlinkClick>
              </a:rPr>
              <a:t>1</a:t>
            </a:r>
            <a:r>
              <a:rPr lang="en-GB" sz="2400" b="0" i="0" dirty="0">
                <a:solidFill>
                  <a:srgbClr val="262626"/>
                </a:solidFill>
                <a:effectLst/>
                <a:latin typeface="-apple-system"/>
              </a:rPr>
              <a:t>.</a:t>
            </a:r>
          </a:p>
          <a:p>
            <a:pPr algn="l"/>
            <a:endParaRPr lang="en-GB" sz="2400" dirty="0">
              <a:solidFill>
                <a:srgbClr val="6B6B6B"/>
              </a:solidFill>
              <a:latin typeface="Ubuntu" panose="020B0504030602030204" pitchFamily="34" charset="0"/>
            </a:endParaRPr>
          </a:p>
        </p:txBody>
      </p:sp>
    </p:spTree>
    <p:extLst>
      <p:ext uri="{BB962C8B-B14F-4D97-AF65-F5344CB8AC3E}">
        <p14:creationId xmlns:p14="http://schemas.microsoft.com/office/powerpoint/2010/main" val="24103484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75900" y="198359"/>
            <a:ext cx="10595237" cy="803654"/>
          </a:xfrm>
          <a:prstGeom prst="rect">
            <a:avLst/>
          </a:prstGeom>
        </p:spPr>
        <p:txBody>
          <a:bodyPr/>
          <a:lstStyle/>
          <a:p>
            <a:r>
              <a:rPr lang="en-IE" dirty="0">
                <a:solidFill>
                  <a:srgbClr val="6A9D56"/>
                </a:solidFill>
              </a:rPr>
              <a:t>IBM Food Trust Platform</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329367" y="831635"/>
            <a:ext cx="7012903" cy="6001643"/>
          </a:xfrm>
          <a:prstGeom prst="rect">
            <a:avLst/>
          </a:prstGeom>
          <a:noFill/>
        </p:spPr>
        <p:txBody>
          <a:bodyPr wrap="square" rtlCol="0">
            <a:spAutoFit/>
          </a:bodyPr>
          <a:lstStyle/>
          <a:p>
            <a:pPr algn="l"/>
            <a:r>
              <a:rPr lang="en-GB" sz="2400" b="0" i="0" dirty="0">
                <a:solidFill>
                  <a:srgbClr val="111111"/>
                </a:solidFill>
                <a:effectLst/>
                <a:latin typeface="-apple-system"/>
              </a:rPr>
              <a:t>These participants work together to enhance visibility and accountability across the food supply chain. They connect through a permissioned, immutable, and shared record of food provenance, transaction data, processing details, and more. This helps ensure safety, quality, and sustainability in our food ecosystem.</a:t>
            </a:r>
            <a:endParaRPr lang="en-GB" sz="2400" b="0" i="0" dirty="0">
              <a:solidFill>
                <a:srgbClr val="262626"/>
              </a:solidFill>
              <a:effectLst/>
            </a:endParaRPr>
          </a:p>
          <a:p>
            <a:pPr algn="l"/>
            <a:endParaRPr lang="en-GB" sz="2400" dirty="0">
              <a:solidFill>
                <a:srgbClr val="262626"/>
              </a:solidFill>
            </a:endParaRPr>
          </a:p>
          <a:p>
            <a:pPr algn="l"/>
            <a:r>
              <a:rPr lang="en-GB" sz="2400" b="0" i="0" dirty="0">
                <a:solidFill>
                  <a:srgbClr val="262626"/>
                </a:solidFill>
                <a:effectLst/>
              </a:rPr>
              <a:t>IBM Food Trust is a software-as-a-service (SaaS) food-safety solution that is powered by the IBM Blockchain Platform. </a:t>
            </a:r>
          </a:p>
          <a:p>
            <a:pPr algn="l"/>
            <a:endParaRPr lang="en-GB" sz="2400" dirty="0">
              <a:solidFill>
                <a:srgbClr val="262626"/>
              </a:solidFill>
            </a:endParaRPr>
          </a:p>
          <a:p>
            <a:pPr algn="l"/>
            <a:endParaRPr lang="en-GB" sz="2400" dirty="0">
              <a:solidFill>
                <a:srgbClr val="262626"/>
              </a:solidFill>
            </a:endParaRPr>
          </a:p>
          <a:p>
            <a:pPr algn="l"/>
            <a:r>
              <a:rPr lang="en-IE" sz="2400" dirty="0">
                <a:hlinkClick r:id="rId2"/>
              </a:rPr>
              <a:t>https://www.ibm.com/products/supply-chain-intelligence-suite/food-trust</a:t>
            </a:r>
            <a:endParaRPr lang="en-IE" sz="2400" dirty="0"/>
          </a:p>
          <a:p>
            <a:pPr algn="l"/>
            <a:r>
              <a:rPr lang="en-GB" sz="2400" dirty="0">
                <a:hlinkClick r:id="rId3"/>
              </a:rPr>
              <a:t>How to use IBM App Connect with IBM Food Trust - IBM Documentation</a:t>
            </a:r>
            <a:endParaRPr lang="en-GB" sz="2400" b="0" i="0" dirty="0">
              <a:solidFill>
                <a:srgbClr val="262626"/>
              </a:solidFill>
              <a:effectLst/>
            </a:endParaRPr>
          </a:p>
        </p:txBody>
      </p:sp>
      <p:pic>
        <p:nvPicPr>
          <p:cNvPr id="12" name="Picture 11">
            <a:hlinkClick r:id="rId4"/>
            <a:extLst>
              <a:ext uri="{FF2B5EF4-FFF2-40B4-BE49-F238E27FC236}">
                <a16:creationId xmlns:a16="http://schemas.microsoft.com/office/drawing/2014/main" id="{62D8F49E-9B71-ED65-CB3A-ED34227BCC81}"/>
              </a:ext>
            </a:extLst>
          </p:cNvPr>
          <p:cNvPicPr>
            <a:picLocks noChangeAspect="1"/>
          </p:cNvPicPr>
          <p:nvPr/>
        </p:nvPicPr>
        <p:blipFill>
          <a:blip r:embed="rId5"/>
          <a:stretch>
            <a:fillRect/>
          </a:stretch>
        </p:blipFill>
        <p:spPr>
          <a:xfrm>
            <a:off x="7414381" y="0"/>
            <a:ext cx="4777619" cy="6858000"/>
          </a:xfrm>
          <a:prstGeom prst="rect">
            <a:avLst/>
          </a:prstGeom>
        </p:spPr>
      </p:pic>
      <p:sp>
        <p:nvSpPr>
          <p:cNvPr id="13" name="TextBox 12">
            <a:extLst>
              <a:ext uri="{FF2B5EF4-FFF2-40B4-BE49-F238E27FC236}">
                <a16:creationId xmlns:a16="http://schemas.microsoft.com/office/drawing/2014/main" id="{B23FCE14-FF99-9763-029B-2AF022EB3C03}"/>
              </a:ext>
            </a:extLst>
          </p:cNvPr>
          <p:cNvSpPr txBox="1"/>
          <p:nvPr/>
        </p:nvSpPr>
        <p:spPr>
          <a:xfrm>
            <a:off x="7687340" y="198359"/>
            <a:ext cx="3721396" cy="830997"/>
          </a:xfrm>
          <a:prstGeom prst="rect">
            <a:avLst/>
          </a:prstGeom>
          <a:solidFill>
            <a:schemeClr val="bg1"/>
          </a:solidFill>
        </p:spPr>
        <p:txBody>
          <a:bodyPr wrap="square" rtlCol="0">
            <a:spAutoFit/>
          </a:bodyPr>
          <a:lstStyle/>
          <a:p>
            <a:r>
              <a:rPr lang="en-IE" sz="2400" b="1" dirty="0"/>
              <a:t>Click </a:t>
            </a:r>
            <a:r>
              <a:rPr lang="en-IE" sz="2400" b="1" dirty="0">
                <a:hlinkClick r:id="rId4"/>
              </a:rPr>
              <a:t>here to DOWNLOAD </a:t>
            </a:r>
            <a:r>
              <a:rPr lang="en-IE" sz="2400" b="1" dirty="0"/>
              <a:t>the GUIDE TO FOOD TRUST</a:t>
            </a:r>
          </a:p>
        </p:txBody>
      </p:sp>
    </p:spTree>
    <p:extLst>
      <p:ext uri="{BB962C8B-B14F-4D97-AF65-F5344CB8AC3E}">
        <p14:creationId xmlns:p14="http://schemas.microsoft.com/office/powerpoint/2010/main" val="22322634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75900" y="198359"/>
            <a:ext cx="10595237" cy="803654"/>
          </a:xfrm>
          <a:prstGeom prst="rect">
            <a:avLst/>
          </a:prstGeom>
        </p:spPr>
        <p:txBody>
          <a:bodyPr/>
          <a:lstStyle/>
          <a:p>
            <a:r>
              <a:rPr lang="en-IE" dirty="0">
                <a:solidFill>
                  <a:srgbClr val="6A9D56"/>
                </a:solidFill>
              </a:rPr>
              <a:t>IBM Food Trust Platform</a:t>
            </a:r>
            <a:endParaRPr lang="en-US"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1" name="TextBox 10">
            <a:extLst>
              <a:ext uri="{FF2B5EF4-FFF2-40B4-BE49-F238E27FC236}">
                <a16:creationId xmlns:a16="http://schemas.microsoft.com/office/drawing/2014/main" id="{70E501FE-E41F-8018-BFAA-DCBC2D8F6B1B}"/>
              </a:ext>
            </a:extLst>
          </p:cNvPr>
          <p:cNvSpPr txBox="1"/>
          <p:nvPr/>
        </p:nvSpPr>
        <p:spPr>
          <a:xfrm>
            <a:off x="329367" y="831635"/>
            <a:ext cx="10059281" cy="4154984"/>
          </a:xfrm>
          <a:prstGeom prst="rect">
            <a:avLst/>
          </a:prstGeom>
          <a:noFill/>
        </p:spPr>
        <p:txBody>
          <a:bodyPr wrap="square" rtlCol="0">
            <a:spAutoFit/>
          </a:bodyPr>
          <a:lstStyle/>
          <a:p>
            <a:pPr algn="l"/>
            <a:r>
              <a:rPr lang="en-GB" sz="2400" dirty="0">
                <a:solidFill>
                  <a:srgbClr val="333333"/>
                </a:solidFill>
              </a:rPr>
              <a:t>The </a:t>
            </a:r>
            <a:r>
              <a:rPr lang="en-GB" sz="2400" b="0" i="0" dirty="0">
                <a:solidFill>
                  <a:srgbClr val="333333"/>
                </a:solidFill>
                <a:effectLst/>
              </a:rPr>
              <a:t>seafood watchdog, </a:t>
            </a:r>
            <a:r>
              <a:rPr lang="en-GB" sz="2400" b="0" i="0" u="none" strike="noStrike" dirty="0">
                <a:solidFill>
                  <a:srgbClr val="003891"/>
                </a:solidFill>
                <a:effectLst/>
                <a:hlinkClick r:id="rId2" tooltip="https://oceana.org/sites/default/files/National_Seafood_Fraud_Testing_Results_Highlights_FINAL.pdf"/>
              </a:rPr>
              <a:t>Oceana.org</a:t>
            </a:r>
            <a:r>
              <a:rPr lang="en-GB" sz="2400" b="0" i="0" dirty="0">
                <a:solidFill>
                  <a:srgbClr val="333333"/>
                </a:solidFill>
                <a:effectLst/>
              </a:rPr>
              <a:t>, stated in a study that one in three seafood products is </a:t>
            </a:r>
            <a:r>
              <a:rPr lang="en-GB" sz="2400" b="0" i="0" dirty="0" err="1">
                <a:solidFill>
                  <a:srgbClr val="333333"/>
                </a:solidFill>
                <a:effectLst/>
              </a:rPr>
              <a:t>mislabeled</a:t>
            </a:r>
            <a:r>
              <a:rPr lang="en-GB" sz="2400" b="0" i="0" dirty="0">
                <a:solidFill>
                  <a:srgbClr val="333333"/>
                </a:solidFill>
                <a:effectLst/>
              </a:rPr>
              <a:t> nationwide. </a:t>
            </a:r>
            <a:r>
              <a:rPr lang="en-GB" sz="2400" dirty="0">
                <a:hlinkClick r:id="rId3"/>
              </a:rPr>
              <a:t>Revealed: seafood fraud happening on a vast global scale | Fish | The Guardian</a:t>
            </a:r>
            <a:endParaRPr lang="en-GB" sz="2400" b="0" i="0" dirty="0">
              <a:solidFill>
                <a:srgbClr val="333333"/>
              </a:solidFill>
              <a:effectLst/>
            </a:endParaRPr>
          </a:p>
          <a:p>
            <a:pPr algn="l"/>
            <a:endParaRPr lang="en-GB" sz="2400" dirty="0">
              <a:solidFill>
                <a:srgbClr val="333333"/>
              </a:solidFill>
            </a:endParaRPr>
          </a:p>
          <a:p>
            <a:pPr algn="l"/>
            <a:r>
              <a:rPr lang="en-GB" sz="2400" b="0" i="0" dirty="0" err="1">
                <a:solidFill>
                  <a:srgbClr val="333333"/>
                </a:solidFill>
                <a:effectLst/>
              </a:rPr>
              <a:t>Kvarøy</a:t>
            </a:r>
            <a:r>
              <a:rPr lang="en-GB" sz="2400" b="0" i="0" dirty="0">
                <a:solidFill>
                  <a:srgbClr val="333333"/>
                </a:solidFill>
                <a:effectLst/>
              </a:rPr>
              <a:t> Arctic, a large producer of Norwegian-farmed salmon for stores like Whole Foods, joined IBM’s blockchain-based Food Trust.  </a:t>
            </a:r>
            <a:r>
              <a:rPr lang="en-IE" sz="2400" dirty="0">
                <a:hlinkClick r:id="rId4"/>
              </a:rPr>
              <a:t>Blockchain Technology — </a:t>
            </a:r>
            <a:r>
              <a:rPr lang="en-IE" sz="2400" dirty="0" err="1">
                <a:hlinkClick r:id="rId4"/>
              </a:rPr>
              <a:t>Kvaroy</a:t>
            </a:r>
            <a:r>
              <a:rPr lang="en-IE" sz="2400" dirty="0">
                <a:hlinkClick r:id="rId4"/>
              </a:rPr>
              <a:t> Arctic</a:t>
            </a:r>
            <a:endParaRPr lang="en-IE" sz="2400" dirty="0"/>
          </a:p>
          <a:p>
            <a:pPr algn="l"/>
            <a:endParaRPr lang="en-IE" sz="2400" b="0" i="0" dirty="0">
              <a:solidFill>
                <a:srgbClr val="333333"/>
              </a:solidFill>
              <a:effectLst/>
            </a:endParaRPr>
          </a:p>
          <a:p>
            <a:pPr algn="l"/>
            <a:r>
              <a:rPr lang="en-IE" sz="2400" dirty="0">
                <a:solidFill>
                  <a:srgbClr val="333333"/>
                </a:solidFill>
              </a:rPr>
              <a:t>They </a:t>
            </a:r>
            <a:r>
              <a:rPr lang="en-IE" sz="2400" dirty="0">
                <a:hlinkClick r:id="rId5"/>
              </a:rPr>
              <a:t>KvaroyArctic-Tech-Blockchain.pdf (squarespace.com)</a:t>
            </a:r>
            <a:endParaRPr lang="en-GB" sz="2400" b="0" i="0" dirty="0">
              <a:solidFill>
                <a:srgbClr val="333333"/>
              </a:solidFill>
              <a:effectLst/>
            </a:endParaRPr>
          </a:p>
          <a:p>
            <a:pPr algn="l"/>
            <a:endParaRPr lang="en-GB" sz="2400" dirty="0">
              <a:solidFill>
                <a:srgbClr val="333333"/>
              </a:solidFill>
              <a:latin typeface="Georgia" panose="02040502050405020303" pitchFamily="18" charset="0"/>
            </a:endParaRPr>
          </a:p>
          <a:p>
            <a:pPr algn="l"/>
            <a:endParaRPr lang="en-GB" sz="2400" b="0" i="0" dirty="0">
              <a:solidFill>
                <a:srgbClr val="262626"/>
              </a:solidFill>
              <a:effectLst/>
            </a:endParaRPr>
          </a:p>
        </p:txBody>
      </p:sp>
    </p:spTree>
    <p:extLst>
      <p:ext uri="{BB962C8B-B14F-4D97-AF65-F5344CB8AC3E}">
        <p14:creationId xmlns:p14="http://schemas.microsoft.com/office/powerpoint/2010/main" val="26980209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275368" y="13635"/>
            <a:ext cx="7963785" cy="720752"/>
          </a:xfrm>
          <a:prstGeom prst="rect">
            <a:avLst/>
          </a:prstGeom>
        </p:spPr>
        <p:txBody>
          <a:bodyPr/>
          <a:lstStyle/>
          <a:p>
            <a:r>
              <a:rPr lang="en-US" dirty="0">
                <a:solidFill>
                  <a:srgbClr val="6A9D56"/>
                </a:solidFill>
              </a:rPr>
              <a:t>Interactive Learning Activity (classroom)</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371060" y="734387"/>
            <a:ext cx="8070112" cy="5847755"/>
          </a:xfrm>
          <a:prstGeom prst="rect">
            <a:avLst/>
          </a:prstGeom>
          <a:solidFill>
            <a:schemeClr val="bg1"/>
          </a:solidFill>
        </p:spPr>
        <p:txBody>
          <a:bodyPr wrap="square" rtlCol="0">
            <a:spAutoFit/>
          </a:bodyPr>
          <a:lstStyle/>
          <a:p>
            <a:endParaRPr lang="en-GB" sz="2200" dirty="0">
              <a:solidFill>
                <a:srgbClr val="262626"/>
              </a:solidFill>
            </a:endParaRPr>
          </a:p>
          <a:p>
            <a:r>
              <a:rPr lang="en-GB" sz="2200" b="1" dirty="0">
                <a:solidFill>
                  <a:srgbClr val="29608D"/>
                </a:solidFill>
              </a:rPr>
              <a:t>Activity Title: Blockchain Decision-Making Simulation</a:t>
            </a:r>
          </a:p>
          <a:p>
            <a:r>
              <a:rPr lang="en-GB" sz="2200" b="1" dirty="0">
                <a:solidFill>
                  <a:srgbClr val="262626"/>
                </a:solidFill>
              </a:rPr>
              <a:t>This simulation game places students in the role of a Supply Chain Manager for an agrifood company that is considering adopting blockchain technology.  Best delivered in a classroom setting. </a:t>
            </a:r>
          </a:p>
          <a:p>
            <a:endParaRPr lang="en-GB" sz="2200" dirty="0">
              <a:solidFill>
                <a:srgbClr val="262626"/>
              </a:solidFill>
            </a:endParaRPr>
          </a:p>
          <a:p>
            <a:r>
              <a:rPr lang="en-GB" sz="2200" b="1" dirty="0">
                <a:solidFill>
                  <a:srgbClr val="29608D"/>
                </a:solidFill>
              </a:rPr>
              <a:t>Meet the Company:  The Organic F&amp;V Co. Dilemma</a:t>
            </a:r>
          </a:p>
          <a:p>
            <a:r>
              <a:rPr lang="en-GB" sz="2200" dirty="0">
                <a:solidFill>
                  <a:srgbClr val="262626"/>
                </a:solidFill>
              </a:rPr>
              <a:t>Welcome to The Organic F&amp;V Co., a mid-sized company known for sourcing and distributing organic fruits and vegetables. Despite a strong ethos of quality and integrity, The Organic F&amp;V Co. has recently been troubled by incidents of food fraud within their supply chain, involving the mislabelling of non-organic produce as organic. Additionally, their manual tracking methods have led to bottlenecks and losses, with delays in identifying the origins of produce during food safety recalls. Transparency is also a concern, as consumers are demanding more information about the sourcing and handling of their food. </a:t>
            </a:r>
          </a:p>
        </p:txBody>
      </p:sp>
    </p:spTree>
    <p:extLst>
      <p:ext uri="{BB962C8B-B14F-4D97-AF65-F5344CB8AC3E}">
        <p14:creationId xmlns:p14="http://schemas.microsoft.com/office/powerpoint/2010/main" val="692947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275368" y="13635"/>
            <a:ext cx="7963785" cy="720752"/>
          </a:xfrm>
          <a:prstGeom prst="rect">
            <a:avLst/>
          </a:prstGeom>
        </p:spPr>
        <p:txBody>
          <a:bodyPr/>
          <a:lstStyle/>
          <a:p>
            <a:r>
              <a:rPr lang="en-US" dirty="0">
                <a:solidFill>
                  <a:srgbClr val="6A9D56"/>
                </a:solidFill>
              </a:rPr>
              <a:t>Interactive Learning Activity (classroom)</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371060" y="734387"/>
            <a:ext cx="8070112" cy="5878532"/>
          </a:xfrm>
          <a:prstGeom prst="rect">
            <a:avLst/>
          </a:prstGeom>
          <a:solidFill>
            <a:schemeClr val="bg1"/>
          </a:solidFill>
        </p:spPr>
        <p:txBody>
          <a:bodyPr wrap="square" rtlCol="0">
            <a:spAutoFit/>
          </a:bodyPr>
          <a:lstStyle/>
          <a:p>
            <a:r>
              <a:rPr lang="en-GB" sz="2200" b="1" dirty="0">
                <a:solidFill>
                  <a:srgbClr val="29608D"/>
                </a:solidFill>
              </a:rPr>
              <a:t>The Challenge</a:t>
            </a:r>
          </a:p>
          <a:p>
            <a:r>
              <a:rPr lang="en-GB" sz="2200" dirty="0">
                <a:solidFill>
                  <a:srgbClr val="262626"/>
                </a:solidFill>
              </a:rPr>
              <a:t>The company is in need of a robust solution to restore The Organic F&amp;V Co reputation for quality and trust in the market. Blockchain technology might just be the answer to their problems, offering a way to track their produce journey transparently and efficiently.</a:t>
            </a:r>
          </a:p>
          <a:p>
            <a:endParaRPr lang="en-GB" sz="1200" dirty="0">
              <a:solidFill>
                <a:srgbClr val="262626"/>
              </a:solidFill>
            </a:endParaRPr>
          </a:p>
          <a:p>
            <a:r>
              <a:rPr lang="en-GB" sz="2200" b="1" dirty="0">
                <a:solidFill>
                  <a:srgbClr val="29608D"/>
                </a:solidFill>
              </a:rPr>
              <a:t>Our Exercise </a:t>
            </a:r>
          </a:p>
          <a:p>
            <a:r>
              <a:rPr lang="en-GB" sz="2200" dirty="0">
                <a:solidFill>
                  <a:srgbClr val="262626"/>
                </a:solidFill>
              </a:rPr>
              <a:t>Through a series of decisions, students must implement blockchain technology to improve the supply chain while balancing budget, stakeholder interests, and regulatory requirements. Use template. </a:t>
            </a:r>
          </a:p>
          <a:p>
            <a:endParaRPr lang="en-GB" sz="1200" dirty="0">
              <a:solidFill>
                <a:srgbClr val="262626"/>
              </a:solidFill>
            </a:endParaRPr>
          </a:p>
          <a:p>
            <a:r>
              <a:rPr lang="en-GB" sz="2200" b="1" dirty="0">
                <a:solidFill>
                  <a:srgbClr val="29608D"/>
                </a:solidFill>
              </a:rPr>
              <a:t>Gameplay Mechanics</a:t>
            </a:r>
          </a:p>
          <a:p>
            <a:r>
              <a:rPr lang="en-GB" sz="2200" dirty="0">
                <a:solidFill>
                  <a:srgbClr val="262626"/>
                </a:solidFill>
              </a:rPr>
              <a:t>Students are presented with a series of decision points for The Organic F&amp;V Co (e.g., choosing a blockchain platform, deciding which parts of the supply chain to integrate first, etc.). Each decision affects the company's budget, trust level with consumers, and operational efficiency. Students must also navigate unexpected challenges such as food recalls or changes in regulation.</a:t>
            </a:r>
          </a:p>
        </p:txBody>
      </p:sp>
      <p:graphicFrame>
        <p:nvGraphicFramePr>
          <p:cNvPr id="3" name="Object 2">
            <a:extLst>
              <a:ext uri="{FF2B5EF4-FFF2-40B4-BE49-F238E27FC236}">
                <a16:creationId xmlns:a16="http://schemas.microsoft.com/office/drawing/2014/main" id="{6691E8FD-EE18-D986-BB36-CFFAB818906E}"/>
              </a:ext>
            </a:extLst>
          </p:cNvPr>
          <p:cNvGraphicFramePr>
            <a:graphicFrameLocks noChangeAspect="1"/>
          </p:cNvGraphicFramePr>
          <p:nvPr>
            <p:extLst>
              <p:ext uri="{D42A27DB-BD31-4B8C-83A1-F6EECF244321}">
                <p14:modId xmlns:p14="http://schemas.microsoft.com/office/powerpoint/2010/main" val="930085761"/>
              </p:ext>
            </p:extLst>
          </p:nvPr>
        </p:nvGraphicFramePr>
        <p:xfrm>
          <a:off x="10441172" y="3130513"/>
          <a:ext cx="1622386" cy="1430854"/>
        </p:xfrm>
        <a:graphic>
          <a:graphicData uri="http://schemas.openxmlformats.org/presentationml/2006/ole">
            <mc:AlternateContent xmlns:mc="http://schemas.openxmlformats.org/markup-compatibility/2006">
              <mc:Choice xmlns:v="urn:schemas-microsoft-com:vml" Requires="v">
                <p:oleObj name="Document" showAsIcon="1" r:id="rId3" imgW="914400" imgH="806400" progId="Word.Document.12">
                  <p:embed/>
                </p:oleObj>
              </mc:Choice>
              <mc:Fallback>
                <p:oleObj name="Document" showAsIcon="1" r:id="rId3" imgW="914400" imgH="806400" progId="Word.Document.12">
                  <p:embed/>
                  <p:pic>
                    <p:nvPicPr>
                      <p:cNvPr id="0" name=""/>
                      <p:cNvPicPr/>
                      <p:nvPr/>
                    </p:nvPicPr>
                    <p:blipFill>
                      <a:blip r:embed="rId4"/>
                      <a:stretch>
                        <a:fillRect/>
                      </a:stretch>
                    </p:blipFill>
                    <p:spPr>
                      <a:xfrm>
                        <a:off x="10441172" y="3130513"/>
                        <a:ext cx="1622386" cy="1430854"/>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62AB5EA7-230D-536C-CF0F-D8D661AAAB28}"/>
              </a:ext>
            </a:extLst>
          </p:cNvPr>
          <p:cNvSpPr txBox="1"/>
          <p:nvPr/>
        </p:nvSpPr>
        <p:spPr>
          <a:xfrm>
            <a:off x="10536864" y="4465674"/>
            <a:ext cx="1547958" cy="646331"/>
          </a:xfrm>
          <a:prstGeom prst="rect">
            <a:avLst/>
          </a:prstGeom>
          <a:noFill/>
        </p:spPr>
        <p:txBody>
          <a:bodyPr wrap="square" rtlCol="0">
            <a:spAutoFit/>
          </a:bodyPr>
          <a:lstStyle/>
          <a:p>
            <a:r>
              <a:rPr lang="en-IE" dirty="0"/>
              <a:t>Double click to download</a:t>
            </a:r>
          </a:p>
        </p:txBody>
      </p:sp>
      <p:cxnSp>
        <p:nvCxnSpPr>
          <p:cNvPr id="6" name="Straight Connector 5">
            <a:extLst>
              <a:ext uri="{FF2B5EF4-FFF2-40B4-BE49-F238E27FC236}">
                <a16:creationId xmlns:a16="http://schemas.microsoft.com/office/drawing/2014/main" id="{0F7CE89E-8ED7-7783-A756-A70FCE758D57}"/>
              </a:ext>
            </a:extLst>
          </p:cNvPr>
          <p:cNvCxnSpPr/>
          <p:nvPr/>
        </p:nvCxnSpPr>
        <p:spPr>
          <a:xfrm>
            <a:off x="10441172" y="3130513"/>
            <a:ext cx="0" cy="222829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78979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275368" y="13635"/>
            <a:ext cx="7963785" cy="720752"/>
          </a:xfrm>
          <a:prstGeom prst="rect">
            <a:avLst/>
          </a:prstGeom>
        </p:spPr>
        <p:txBody>
          <a:bodyPr/>
          <a:lstStyle/>
          <a:p>
            <a:r>
              <a:rPr lang="en-US" dirty="0">
                <a:solidFill>
                  <a:srgbClr val="6A9D56"/>
                </a:solidFill>
              </a:rPr>
              <a:t>Interactive Learning Activity (classroom)</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371060" y="734387"/>
            <a:ext cx="8070112" cy="5847755"/>
          </a:xfrm>
          <a:prstGeom prst="rect">
            <a:avLst/>
          </a:prstGeom>
          <a:solidFill>
            <a:schemeClr val="bg1"/>
          </a:solidFill>
        </p:spPr>
        <p:txBody>
          <a:bodyPr wrap="square" rtlCol="0">
            <a:spAutoFit/>
          </a:bodyPr>
          <a:lstStyle/>
          <a:p>
            <a:r>
              <a:rPr lang="en-GB" sz="2200" dirty="0">
                <a:solidFill>
                  <a:srgbClr val="262626"/>
                </a:solidFill>
              </a:rPr>
              <a:t>After completing the simulation, students discuss in groups how their choices impacted the overall supply chain and compare outcomes. They should also consider what they might do differently and how their decisions would scale in a real-world environment.</a:t>
            </a:r>
          </a:p>
          <a:p>
            <a:endParaRPr lang="en-GB" sz="2200" dirty="0">
              <a:solidFill>
                <a:srgbClr val="262626"/>
              </a:solidFill>
            </a:endParaRPr>
          </a:p>
          <a:p>
            <a:r>
              <a:rPr lang="en-GB" sz="2200" b="1" dirty="0">
                <a:solidFill>
                  <a:srgbClr val="29608D"/>
                </a:solidFill>
              </a:rPr>
              <a:t>Learning Acquired:</a:t>
            </a:r>
          </a:p>
          <a:p>
            <a:pPr marL="342900" indent="-342900">
              <a:buFont typeface="Arial" panose="020B0604020202020204" pitchFamily="34" charset="0"/>
              <a:buChar char="•"/>
            </a:pPr>
            <a:r>
              <a:rPr lang="en-GB" sz="2200" dirty="0">
                <a:solidFill>
                  <a:srgbClr val="262626"/>
                </a:solidFill>
              </a:rPr>
              <a:t>Students learn the complexities of integrating blockchain into existing systems.</a:t>
            </a:r>
          </a:p>
          <a:p>
            <a:pPr marL="342900" indent="-342900">
              <a:buFont typeface="Arial" panose="020B0604020202020204" pitchFamily="34" charset="0"/>
              <a:buChar char="•"/>
            </a:pPr>
            <a:r>
              <a:rPr lang="en-GB" sz="2200" dirty="0">
                <a:solidFill>
                  <a:srgbClr val="262626"/>
                </a:solidFill>
              </a:rPr>
              <a:t>They understand the trade-offs and decision-making processes involved in adopting new technologies.</a:t>
            </a:r>
          </a:p>
          <a:p>
            <a:pPr marL="342900" indent="-342900">
              <a:buFont typeface="Arial" panose="020B0604020202020204" pitchFamily="34" charset="0"/>
              <a:buChar char="•"/>
            </a:pPr>
            <a:r>
              <a:rPr lang="en-GB" sz="2200" dirty="0">
                <a:solidFill>
                  <a:srgbClr val="262626"/>
                </a:solidFill>
              </a:rPr>
              <a:t>They get to reflect on the importance of blockchain for transparency and efficiency in the agrifood supply chain.</a:t>
            </a:r>
          </a:p>
          <a:p>
            <a:pPr marL="342900" indent="-342900">
              <a:buFont typeface="Arial" panose="020B0604020202020204" pitchFamily="34" charset="0"/>
              <a:buChar char="•"/>
            </a:pPr>
            <a:r>
              <a:rPr lang="en-GB" sz="2200" dirty="0">
                <a:solidFill>
                  <a:srgbClr val="262626"/>
                </a:solidFill>
              </a:rPr>
              <a:t>This simulation encourages active learning and helps solidify the theoretical knowledge gained from the module through practical application.</a:t>
            </a:r>
          </a:p>
          <a:p>
            <a:endParaRPr lang="en-GB" sz="2200" dirty="0">
              <a:solidFill>
                <a:srgbClr val="262626"/>
              </a:solidFill>
            </a:endParaRPr>
          </a:p>
          <a:p>
            <a:endParaRPr lang="en-GB" sz="2200" dirty="0">
              <a:solidFill>
                <a:srgbClr val="262626"/>
              </a:solidFill>
            </a:endParaRPr>
          </a:p>
        </p:txBody>
      </p:sp>
    </p:spTree>
    <p:extLst>
      <p:ext uri="{BB962C8B-B14F-4D97-AF65-F5344CB8AC3E}">
        <p14:creationId xmlns:p14="http://schemas.microsoft.com/office/powerpoint/2010/main" val="20503869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2275368" y="13635"/>
            <a:ext cx="7963785" cy="720752"/>
          </a:xfrm>
          <a:prstGeom prst="rect">
            <a:avLst/>
          </a:prstGeom>
        </p:spPr>
        <p:txBody>
          <a:bodyPr/>
          <a:lstStyle/>
          <a:p>
            <a:r>
              <a:rPr lang="en-US" dirty="0">
                <a:solidFill>
                  <a:srgbClr val="6A9D56"/>
                </a:solidFill>
              </a:rPr>
              <a:t>Conclusions</a:t>
            </a:r>
          </a:p>
        </p:txBody>
      </p:sp>
      <p:sp>
        <p:nvSpPr>
          <p:cNvPr id="34" name="TextBox 33">
            <a:extLst>
              <a:ext uri="{FF2B5EF4-FFF2-40B4-BE49-F238E27FC236}">
                <a16:creationId xmlns:a16="http://schemas.microsoft.com/office/drawing/2014/main" id="{BF7458A0-7891-E000-5514-DF211F41E124}"/>
              </a:ext>
            </a:extLst>
          </p:cNvPr>
          <p:cNvSpPr txBox="1"/>
          <p:nvPr/>
        </p:nvSpPr>
        <p:spPr>
          <a:xfrm>
            <a:off x="2371060" y="978935"/>
            <a:ext cx="8070112" cy="5847755"/>
          </a:xfrm>
          <a:prstGeom prst="rect">
            <a:avLst/>
          </a:prstGeom>
          <a:solidFill>
            <a:schemeClr val="bg1"/>
          </a:solidFill>
        </p:spPr>
        <p:txBody>
          <a:bodyPr wrap="square" rtlCol="0">
            <a:spAutoFit/>
          </a:bodyPr>
          <a:lstStyle/>
          <a:p>
            <a:pPr marL="342900" indent="-342900">
              <a:buFont typeface="Arial" panose="020B0604020202020204" pitchFamily="34" charset="0"/>
              <a:buChar char="•"/>
            </a:pPr>
            <a:r>
              <a:rPr lang="en-GB" sz="2200" dirty="0">
                <a:solidFill>
                  <a:srgbClr val="262626"/>
                </a:solidFill>
              </a:rPr>
              <a:t>The transformative potential of blockchain in the agrifood sector is shared via diverse international case studies which help us understand how different agricultural and retail players are applying blockchain in agrifood.</a:t>
            </a:r>
          </a:p>
          <a:p>
            <a:pPr marL="342900" indent="-342900">
              <a:buFont typeface="Arial" panose="020B0604020202020204" pitchFamily="34" charset="0"/>
              <a:buChar char="•"/>
            </a:pPr>
            <a:r>
              <a:rPr lang="en-GB" sz="2200" dirty="0">
                <a:solidFill>
                  <a:srgbClr val="262626"/>
                </a:solidFill>
              </a:rPr>
              <a:t>The case studies have provided us with real-world insights into how this technology enhances transparency, efficiency, and trust from farm to table.</a:t>
            </a:r>
          </a:p>
          <a:p>
            <a:pPr marL="342900" indent="-342900">
              <a:buFont typeface="Arial" panose="020B0604020202020204" pitchFamily="34" charset="0"/>
              <a:buChar char="•"/>
            </a:pPr>
            <a:r>
              <a:rPr lang="en-GB" sz="2200" dirty="0">
                <a:solidFill>
                  <a:srgbClr val="262626"/>
                </a:solidFill>
              </a:rPr>
              <a:t>We have seen how blockchain can combat food fraud, streamline supply chains, and bring retailers closer to the source.  We have seen sustainability and ethics in action and cases where blockchain is a major marketing advantage.</a:t>
            </a:r>
          </a:p>
          <a:p>
            <a:pPr marL="342900" indent="-342900">
              <a:buFont typeface="Arial" panose="020B0604020202020204" pitchFamily="34" charset="0"/>
              <a:buChar char="•"/>
            </a:pPr>
            <a:r>
              <a:rPr lang="en-GB" sz="2200" dirty="0">
                <a:solidFill>
                  <a:srgbClr val="262626"/>
                </a:solidFill>
              </a:rPr>
              <a:t>The future of food security and supply chain management is here, and it is deeply entwined with the advancements in blockchain technology.</a:t>
            </a:r>
          </a:p>
          <a:p>
            <a:pPr marL="342900" indent="-342900">
              <a:buFont typeface="Arial" panose="020B0604020202020204" pitchFamily="34" charset="0"/>
              <a:buChar char="•"/>
            </a:pPr>
            <a:r>
              <a:rPr lang="en-GB" sz="2200" dirty="0">
                <a:solidFill>
                  <a:srgbClr val="262626"/>
                </a:solidFill>
              </a:rPr>
              <a:t>As the industry continues to evolve, so too will the opportunities for blockchain to address its complex challenges.</a:t>
            </a:r>
          </a:p>
          <a:p>
            <a:endParaRPr lang="en-GB" sz="2200" dirty="0">
              <a:solidFill>
                <a:srgbClr val="262626"/>
              </a:solidFill>
            </a:endParaRPr>
          </a:p>
        </p:txBody>
      </p:sp>
    </p:spTree>
    <p:extLst>
      <p:ext uri="{BB962C8B-B14F-4D97-AF65-F5344CB8AC3E}">
        <p14:creationId xmlns:p14="http://schemas.microsoft.com/office/powerpoint/2010/main" val="4207289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338660" y="1107769"/>
            <a:ext cx="10239068" cy="5065552"/>
          </a:xfrm>
          <a:prstGeom prst="rect">
            <a:avLst/>
          </a:prstGeom>
        </p:spPr>
        <p:txBody>
          <a:bodyPr/>
          <a:lstStyle/>
          <a:p>
            <a:pPr marL="0" indent="0"/>
            <a:r>
              <a:rPr lang="en-GB" b="1" i="0" dirty="0">
                <a:solidFill>
                  <a:srgbClr val="2E2E2E"/>
                </a:solidFill>
                <a:effectLst/>
                <a:latin typeface="ElsevierGulliver"/>
              </a:rPr>
              <a:t>Case studies are a powerful educational tool. They provide the following benefits:</a:t>
            </a:r>
          </a:p>
          <a:p>
            <a:pPr marL="0" indent="0"/>
            <a:r>
              <a:rPr lang="en-GB" b="1" i="0" dirty="0">
                <a:solidFill>
                  <a:srgbClr val="6A9D56"/>
                </a:solidFill>
                <a:effectLst/>
                <a:latin typeface="ElsevierGulliver"/>
              </a:rPr>
              <a:t>1. Real-world Context: </a:t>
            </a:r>
            <a:r>
              <a:rPr lang="en-GB" b="0" i="0" dirty="0">
                <a:solidFill>
                  <a:srgbClr val="2E2E2E"/>
                </a:solidFill>
                <a:effectLst/>
                <a:latin typeface="ElsevierGulliver"/>
              </a:rPr>
              <a:t>Through case studies, theoretical knowledge finds practical grounding. We're not just discussing concepts; we're looking at how they play out in real scenarios.</a:t>
            </a:r>
          </a:p>
          <a:p>
            <a:pPr marL="0" indent="0"/>
            <a:endParaRPr lang="en-GB" b="0" i="0" dirty="0">
              <a:solidFill>
                <a:srgbClr val="2E2E2E"/>
              </a:solidFill>
              <a:effectLst/>
              <a:latin typeface="ElsevierGulliver"/>
            </a:endParaRPr>
          </a:p>
          <a:p>
            <a:pPr marL="0" indent="0"/>
            <a:r>
              <a:rPr lang="en-GB" b="1" i="0" dirty="0">
                <a:solidFill>
                  <a:srgbClr val="6A9D56"/>
                </a:solidFill>
                <a:effectLst/>
                <a:latin typeface="ElsevierGulliver"/>
              </a:rPr>
              <a:t>2. Problem-Solving: </a:t>
            </a:r>
            <a:r>
              <a:rPr lang="en-GB" b="0" i="0" dirty="0">
                <a:solidFill>
                  <a:srgbClr val="2E2E2E"/>
                </a:solidFill>
                <a:effectLst/>
                <a:latin typeface="ElsevierGulliver"/>
              </a:rPr>
              <a:t>Each case study presents a unique set of challenges. By diving into these situations, you're actively engaging in problem-solving, fostering critical thinking and analytical skills.</a:t>
            </a:r>
          </a:p>
          <a:p>
            <a:pPr marL="0" indent="0"/>
            <a:endParaRPr lang="en-GB" dirty="0">
              <a:solidFill>
                <a:srgbClr val="2E2E2E"/>
              </a:solidFill>
              <a:latin typeface="ElsevierGulliver"/>
            </a:endParaRPr>
          </a:p>
          <a:p>
            <a:pPr marL="0" indent="0"/>
            <a:endParaRPr lang="en-GB" b="0" i="0" dirty="0">
              <a:solidFill>
                <a:srgbClr val="2E2E2E"/>
              </a:solidFill>
              <a:effectLst/>
              <a:latin typeface="ElsevierGulliver"/>
            </a:endParaRPr>
          </a:p>
          <a:p>
            <a:pPr marL="0" indent="0"/>
            <a:endParaRPr lang="en-GB" dirty="0">
              <a:solidFill>
                <a:srgbClr val="2E2E2E"/>
              </a:solidFill>
              <a:latin typeface="ElsevierGulliver"/>
            </a:endParaRPr>
          </a:p>
          <a:p>
            <a:pPr marL="0" indent="0"/>
            <a:endParaRPr lang="en-US"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75900" y="273070"/>
            <a:ext cx="10595237" cy="803654"/>
          </a:xfrm>
          <a:prstGeom prst="rect">
            <a:avLst/>
          </a:prstGeom>
        </p:spPr>
        <p:txBody>
          <a:bodyPr/>
          <a:lstStyle/>
          <a:p>
            <a:r>
              <a:rPr lang="en-GB" i="0" dirty="0">
                <a:solidFill>
                  <a:srgbClr val="29608D"/>
                </a:solidFill>
                <a:effectLst/>
                <a:latin typeface="ElsevierGulliver"/>
              </a:rPr>
              <a:t>The Power of Case Studies</a:t>
            </a:r>
            <a:endParaRPr lang="en-US"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80946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8"/>
          </p:nvPr>
        </p:nvSpPr>
        <p:spPr>
          <a:prstGeom prst="rect">
            <a:avLst/>
          </a:prstGeom>
        </p:spPr>
        <p:txBody>
          <a:bodyPr/>
          <a:lstStyle/>
          <a:p>
            <a:r>
              <a:rPr lang="en-US" dirty="0"/>
              <a:t>Click to type</a:t>
            </a:r>
          </a:p>
          <a:p>
            <a:endParaRPr lang="en-US" dirty="0"/>
          </a:p>
        </p:txBody>
      </p:sp>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prstGeom prst="rect">
            <a:avLst/>
          </a:prstGeom>
        </p:spPr>
        <p:txBody>
          <a:bodyPr/>
          <a:lstStyle/>
          <a:p>
            <a:r>
              <a:rPr lang="en-US" dirty="0"/>
              <a:t>In the next Module, you will learn</a:t>
            </a:r>
          </a:p>
        </p:txBody>
      </p:sp>
      <p:pic>
        <p:nvPicPr>
          <p:cNvPr id="7" name="Picture Placeholder 6">
            <a:extLst>
              <a:ext uri="{FF2B5EF4-FFF2-40B4-BE49-F238E27FC236}">
                <a16:creationId xmlns:a16="http://schemas.microsoft.com/office/drawing/2014/main" id="{7C36F457-CA9C-AABC-671B-46D11B48A7EF}"/>
              </a:ext>
            </a:extLst>
          </p:cNvPr>
          <p:cNvPicPr>
            <a:picLocks noGrp="1" noChangeAspect="1"/>
          </p:cNvPicPr>
          <p:nvPr>
            <p:ph type="pic" sz="quarter" idx="44"/>
          </p:nvPr>
        </p:nvPicPr>
        <p:blipFill>
          <a:blip r:embed="rId2"/>
          <a:srcRect l="23666" r="23666"/>
          <a:stretch>
            <a:fillRect/>
          </a:stretch>
        </p:blipFill>
        <p:spPr/>
      </p:pic>
      <p:grpSp>
        <p:nvGrpSpPr>
          <p:cNvPr id="35" name="Graphic 231">
            <a:extLst>
              <a:ext uri="{FF2B5EF4-FFF2-40B4-BE49-F238E27FC236}">
                <a16:creationId xmlns:a16="http://schemas.microsoft.com/office/drawing/2014/main" id="{5FA7F887-78BA-90AE-0D6B-B610F9BEBDA2}"/>
              </a:ext>
            </a:extLst>
          </p:cNvPr>
          <p:cNvGrpSpPr/>
          <p:nvPr/>
        </p:nvGrpSpPr>
        <p:grpSpPr>
          <a:xfrm rot="5400000">
            <a:off x="525363" y="4714958"/>
            <a:ext cx="1882891" cy="2933617"/>
            <a:chOff x="12708052" y="5708395"/>
            <a:chExt cx="760809" cy="1185370"/>
          </a:xfrm>
          <a:solidFill>
            <a:schemeClr val="bg1">
              <a:alpha val="52000"/>
            </a:schemeClr>
          </a:solidFill>
        </p:grpSpPr>
        <p:sp>
          <p:nvSpPr>
            <p:cNvPr id="36" name="Freeform 35">
              <a:extLst>
                <a:ext uri="{FF2B5EF4-FFF2-40B4-BE49-F238E27FC236}">
                  <a16:creationId xmlns:a16="http://schemas.microsoft.com/office/drawing/2014/main" id="{C96A1C3E-435E-437F-8A72-B895FBA535D4}"/>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0E2557D7-0523-4C88-7CF7-3822EAEF4D03}"/>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8C7E3216-138C-A88E-6E9E-31E5F684F947}"/>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915E91B-B662-2749-3EFA-462F032C9A3E}"/>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EA884E5-F86E-5B4E-C557-C596E9E448BF}"/>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1540D2E-F9E4-AD45-2675-546610175071}"/>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9635093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p:txBody>
          <a:bodyPr/>
          <a:lstStyle/>
          <a:p>
            <a:r>
              <a:rPr lang="en-US" dirty="0"/>
              <a:t>Any questions?</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Thank you</a:t>
            </a:r>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21"/>
          </p:nvPr>
        </p:nvSpPr>
        <p:spPr>
          <a:xfrm>
            <a:off x="5622588" y="1267137"/>
            <a:ext cx="6055028" cy="837258"/>
          </a:xfrm>
          <a:prstGeom prst="rect">
            <a:avLst/>
          </a:prstGeom>
        </p:spPr>
        <p:txBody>
          <a:bodyPr>
            <a:normAutofit/>
          </a:bodyPr>
          <a:lstStyle/>
          <a:p>
            <a:r>
              <a:rPr lang="en-US" dirty="0">
                <a:hlinkClick r:id="rId3"/>
              </a:rPr>
              <a:t>https://blockchainforagrifood.eu/</a:t>
            </a:r>
            <a:r>
              <a:rPr lang="en-US" dirty="0"/>
              <a:t> </a:t>
            </a:r>
          </a:p>
        </p:txBody>
      </p:sp>
      <p:pic>
        <p:nvPicPr>
          <p:cNvPr id="3" name="Picture 2">
            <a:extLst>
              <a:ext uri="{FF2B5EF4-FFF2-40B4-BE49-F238E27FC236}">
                <a16:creationId xmlns:a16="http://schemas.microsoft.com/office/drawing/2014/main" id="{5216BD06-15CB-D60D-40BF-733ED307D6ED}"/>
              </a:ext>
            </a:extLst>
          </p:cNvPr>
          <p:cNvPicPr>
            <a:picLocks noChangeAspect="1"/>
          </p:cNvPicPr>
          <p:nvPr/>
        </p:nvPicPr>
        <p:blipFill>
          <a:blip r:embed="rId4"/>
          <a:stretch>
            <a:fillRect/>
          </a:stretch>
        </p:blipFill>
        <p:spPr>
          <a:xfrm>
            <a:off x="605556" y="6026281"/>
            <a:ext cx="2009582" cy="420610"/>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338660" y="1107769"/>
            <a:ext cx="10007089" cy="5065552"/>
          </a:xfrm>
          <a:prstGeom prst="rect">
            <a:avLst/>
          </a:prstGeom>
        </p:spPr>
        <p:txBody>
          <a:bodyPr/>
          <a:lstStyle/>
          <a:p>
            <a:pPr marL="0" indent="0"/>
            <a:r>
              <a:rPr lang="en-GB" b="1" i="0" dirty="0">
                <a:solidFill>
                  <a:srgbClr val="6A9D56"/>
                </a:solidFill>
                <a:effectLst/>
                <a:latin typeface="ElsevierGulliver"/>
              </a:rPr>
              <a:t>3. Relatable Learning: </a:t>
            </a:r>
            <a:r>
              <a:rPr lang="en-GB" b="0" i="0" dirty="0">
                <a:solidFill>
                  <a:srgbClr val="2E2E2E"/>
                </a:solidFill>
                <a:effectLst/>
                <a:latin typeface="ElsevierGulliver"/>
              </a:rPr>
              <a:t>By seeing blockchain in action within familiar agrifood settings, the knowledge becomes more relatable and easier to grasp.</a:t>
            </a:r>
          </a:p>
          <a:p>
            <a:pPr marL="0" indent="0"/>
            <a:endParaRPr lang="en-GB" b="0" i="0" dirty="0">
              <a:solidFill>
                <a:srgbClr val="2E2E2E"/>
              </a:solidFill>
              <a:effectLst/>
              <a:latin typeface="ElsevierGulliver"/>
            </a:endParaRPr>
          </a:p>
          <a:p>
            <a:pPr marL="0" indent="0"/>
            <a:r>
              <a:rPr lang="en-GB" b="1" i="0" dirty="0">
                <a:solidFill>
                  <a:srgbClr val="6A9D56"/>
                </a:solidFill>
                <a:effectLst/>
                <a:latin typeface="ElsevierGulliver"/>
              </a:rPr>
              <a:t>4. Diverse Perspectives: </a:t>
            </a:r>
            <a:r>
              <a:rPr lang="en-GB" b="0" i="0" dirty="0">
                <a:solidFill>
                  <a:srgbClr val="2E2E2E"/>
                </a:solidFill>
                <a:effectLst/>
                <a:latin typeface="ElsevierGulliver"/>
              </a:rPr>
              <a:t>Case studies often showcase a variety of stakeholder viewpoints, from farmers to distributors, thus enriching our understanding of the topic.</a:t>
            </a:r>
          </a:p>
          <a:p>
            <a:pPr marL="0" indent="0"/>
            <a:endParaRPr lang="en-GB" b="0" i="0" dirty="0">
              <a:solidFill>
                <a:srgbClr val="2E2E2E"/>
              </a:solidFill>
              <a:effectLst/>
              <a:latin typeface="ElsevierGulliver"/>
            </a:endParaRPr>
          </a:p>
          <a:p>
            <a:pPr marL="0" indent="0"/>
            <a:r>
              <a:rPr lang="en-GB" b="0" i="0" dirty="0">
                <a:solidFill>
                  <a:srgbClr val="2E2E2E"/>
                </a:solidFill>
                <a:effectLst/>
                <a:latin typeface="ElsevierGulliver"/>
              </a:rPr>
              <a:t>As we delve into these case studies, keep in mind the broader impact and potential of blockchain within the agrifood sector. Consider the challenges faced, the solutions proposed, and the outcomes achieved.</a:t>
            </a:r>
          </a:p>
          <a:p>
            <a:pPr marL="0" indent="0"/>
            <a:endParaRPr lang="en-GB" b="0" i="0" dirty="0">
              <a:solidFill>
                <a:srgbClr val="2E2E2E"/>
              </a:solidFill>
              <a:effectLst/>
              <a:latin typeface="ElsevierGulliver"/>
            </a:endParaRPr>
          </a:p>
          <a:p>
            <a:pPr marL="0" indent="0"/>
            <a:r>
              <a:rPr lang="en-GB" b="0" i="0" dirty="0">
                <a:solidFill>
                  <a:srgbClr val="2E2E2E"/>
                </a:solidFill>
                <a:effectLst/>
                <a:latin typeface="ElsevierGulliver"/>
              </a:rPr>
              <a:t>We hope this module offers you a comprehensive understanding of the practical uses and benefits of blockchain in the agrifood domain. Let's begin our exploration.</a:t>
            </a:r>
          </a:p>
          <a:p>
            <a:pPr marL="0" indent="0"/>
            <a:endParaRPr lang="en-GB" dirty="0">
              <a:solidFill>
                <a:srgbClr val="2E2E2E"/>
              </a:solidFill>
              <a:latin typeface="ElsevierGulliver"/>
            </a:endParaRPr>
          </a:p>
          <a:p>
            <a:pPr marL="0" indent="0"/>
            <a:endParaRPr lang="en-GB" b="0" i="0" dirty="0">
              <a:solidFill>
                <a:srgbClr val="2E2E2E"/>
              </a:solidFill>
              <a:effectLst/>
              <a:latin typeface="ElsevierGulliver"/>
            </a:endParaRPr>
          </a:p>
          <a:p>
            <a:pPr marL="0" indent="0"/>
            <a:endParaRPr lang="en-GB" dirty="0">
              <a:solidFill>
                <a:srgbClr val="2E2E2E"/>
              </a:solidFill>
              <a:latin typeface="ElsevierGulliver"/>
            </a:endParaRPr>
          </a:p>
          <a:p>
            <a:pPr marL="0" indent="0"/>
            <a:endParaRPr lang="en-US"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75900" y="273070"/>
            <a:ext cx="10595237" cy="803654"/>
          </a:xfrm>
          <a:prstGeom prst="rect">
            <a:avLst/>
          </a:prstGeom>
        </p:spPr>
        <p:txBody>
          <a:bodyPr/>
          <a:lstStyle/>
          <a:p>
            <a:r>
              <a:rPr lang="en-GB" i="0" dirty="0">
                <a:solidFill>
                  <a:srgbClr val="29608D"/>
                </a:solidFill>
                <a:effectLst/>
                <a:latin typeface="ElsevierGulliver"/>
              </a:rPr>
              <a:t>The Power of Case Studies</a:t>
            </a:r>
            <a:endParaRPr lang="en-US"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86434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341760" y="2817221"/>
            <a:ext cx="5150436" cy="2757828"/>
          </a:xfrm>
        </p:spPr>
        <p:txBody>
          <a:bodyPr/>
          <a:lstStyle/>
          <a:p>
            <a:r>
              <a:rPr lang="en-US" dirty="0"/>
              <a:t>Blockchain in Agri Supply Chains</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993153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375900" y="273070"/>
            <a:ext cx="10595237" cy="803654"/>
          </a:xfrm>
          <a:prstGeom prst="rect">
            <a:avLst/>
          </a:prstGeom>
        </p:spPr>
        <p:txBody>
          <a:bodyPr/>
          <a:lstStyle/>
          <a:p>
            <a:r>
              <a:rPr lang="en-GB" dirty="0">
                <a:solidFill>
                  <a:srgbClr val="29608D"/>
                </a:solidFill>
                <a:latin typeface="ElsevierGulliver"/>
              </a:rPr>
              <a:t>Watch and learn</a:t>
            </a:r>
            <a:endParaRPr lang="en-US" dirty="0">
              <a:solidFill>
                <a:srgbClr val="29608D"/>
              </a:solidFill>
            </a:endParaRP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Text Placeholder 11">
            <a:extLst>
              <a:ext uri="{FF2B5EF4-FFF2-40B4-BE49-F238E27FC236}">
                <a16:creationId xmlns:a16="http://schemas.microsoft.com/office/drawing/2014/main" id="{93BF0F69-F239-55D6-EEDC-C71DE148FCFE}"/>
              </a:ext>
            </a:extLst>
          </p:cNvPr>
          <p:cNvSpPr>
            <a:spLocks noGrp="1"/>
          </p:cNvSpPr>
          <p:nvPr>
            <p:ph type="body" sz="quarter" idx="18"/>
          </p:nvPr>
        </p:nvSpPr>
        <p:spPr>
          <a:xfrm>
            <a:off x="375900" y="1254564"/>
            <a:ext cx="5720100" cy="3849918"/>
          </a:xfrm>
        </p:spPr>
        <p:txBody>
          <a:bodyPr/>
          <a:lstStyle/>
          <a:p>
            <a:pPr marL="0" indent="0"/>
            <a:r>
              <a:rPr lang="en-IE" dirty="0"/>
              <a:t>Before we learn about excellent examples of  blockchain in action in agri supply chains, please take 4.5 minutes which </a:t>
            </a:r>
            <a:r>
              <a:rPr lang="en-GB" dirty="0"/>
              <a:t>shows how Infosys blockchain can help to create a trusted network and enable stakeholders' transactions through smart contracts</a:t>
            </a:r>
            <a:r>
              <a:rPr lang="en-IE" dirty="0"/>
              <a:t>.</a:t>
            </a:r>
          </a:p>
          <a:p>
            <a:pPr marL="0" indent="0"/>
            <a:r>
              <a:rPr lang="en-GB" dirty="0"/>
              <a:t>Agricultural supply chain involves complex interconnected processes between various stakeholders. The typical challenges include tracking provenance and Place of origin, tracing custodian information, lack of trust &amp; transparency between stakeholders leading to potential delays in downstream decision making.</a:t>
            </a:r>
          </a:p>
          <a:p>
            <a:pPr marL="0" indent="0"/>
            <a:r>
              <a:rPr lang="en-GB" b="1" dirty="0">
                <a:solidFill>
                  <a:srgbClr val="6A9D56"/>
                </a:solidFill>
              </a:rPr>
              <a:t>Click the arrow to play.</a:t>
            </a:r>
            <a:endParaRPr lang="en-IE" b="1" dirty="0">
              <a:solidFill>
                <a:srgbClr val="6A9D56"/>
              </a:solidFill>
            </a:endParaRPr>
          </a:p>
          <a:p>
            <a:pPr marL="0" indent="0"/>
            <a:endParaRPr lang="en-IE" dirty="0"/>
          </a:p>
        </p:txBody>
      </p:sp>
      <p:pic>
        <p:nvPicPr>
          <p:cNvPr id="13" name="Online Media 12" title="Blockchain for agricultural supply chain">
            <a:hlinkClick r:id="" action="ppaction://media"/>
            <a:extLst>
              <a:ext uri="{FF2B5EF4-FFF2-40B4-BE49-F238E27FC236}">
                <a16:creationId xmlns:a16="http://schemas.microsoft.com/office/drawing/2014/main" id="{9E0E6921-0531-B100-515A-9227E433C470}"/>
              </a:ext>
            </a:extLst>
          </p:cNvPr>
          <p:cNvPicPr>
            <a:picLocks noRot="1" noChangeAspect="1"/>
          </p:cNvPicPr>
          <p:nvPr>
            <a:videoFile r:link="rId1"/>
          </p:nvPr>
        </p:nvPicPr>
        <p:blipFill>
          <a:blip r:embed="rId3"/>
          <a:stretch>
            <a:fillRect/>
          </a:stretch>
        </p:blipFill>
        <p:spPr>
          <a:xfrm>
            <a:off x="6724291" y="2015227"/>
            <a:ext cx="5467709" cy="3089255"/>
          </a:xfrm>
          <a:prstGeom prst="rect">
            <a:avLst/>
          </a:prstGeom>
        </p:spPr>
      </p:pic>
    </p:spTree>
    <p:extLst>
      <p:ext uri="{BB962C8B-B14F-4D97-AF65-F5344CB8AC3E}">
        <p14:creationId xmlns:p14="http://schemas.microsoft.com/office/powerpoint/2010/main" val="388159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f499425-232d-46a9-a4b2-ccd4a8f006e6" xsi:nil="true"/>
    <lcf76f155ced4ddcb4097134ff3c332f xmlns="70c7cfa0-a170-42e4-a713-239d21ceefc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8CD9FFBF167504091ADB0A958B57D7A" ma:contentTypeVersion="12" ma:contentTypeDescription="Create a new document." ma:contentTypeScope="" ma:versionID="038b2339ec1e182a3872d8bd088646e6">
  <xsd:schema xmlns:xsd="http://www.w3.org/2001/XMLSchema" xmlns:xs="http://www.w3.org/2001/XMLSchema" xmlns:p="http://schemas.microsoft.com/office/2006/metadata/properties" xmlns:ns2="70c7cfa0-a170-42e4-a713-239d21ceefc5" xmlns:ns3="5f499425-232d-46a9-a4b2-ccd4a8f006e6" targetNamespace="http://schemas.microsoft.com/office/2006/metadata/properties" ma:root="true" ma:fieldsID="34c7ae28dddc2e9987b29bfb0aa33bdf" ns2:_="" ns3:_="">
    <xsd:import namespace="70c7cfa0-a170-42e4-a713-239d21ceefc5"/>
    <xsd:import namespace="5f499425-232d-46a9-a4b2-ccd4a8f006e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c7cfa0-a170-42e4-a713-239d21ceef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499425-232d-46a9-a4b2-ccd4a8f006e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a5635f8-627e-48fc-93dc-0e5eac168b7e}" ma:internalName="TaxCatchAll" ma:showField="CatchAllData" ma:web="5f499425-232d-46a9-a4b2-ccd4a8f006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8B1AE5-56BB-4C21-B904-CB18F18FA170}">
  <ds:schemaRefs>
    <ds:schemaRef ds:uri="http://schemas.microsoft.com/office/2006/metadata/properties"/>
    <ds:schemaRef ds:uri="http://schemas.microsoft.com/office/infopath/2007/PartnerControls"/>
    <ds:schemaRef ds:uri="5f499425-232d-46a9-a4b2-ccd4a8f006e6"/>
    <ds:schemaRef ds:uri="70c7cfa0-a170-42e4-a713-239d21ceefc5"/>
  </ds:schemaRefs>
</ds:datastoreItem>
</file>

<file path=customXml/itemProps2.xml><?xml version="1.0" encoding="utf-8"?>
<ds:datastoreItem xmlns:ds="http://schemas.openxmlformats.org/officeDocument/2006/customXml" ds:itemID="{7C92B784-B464-4039-A930-9E3515DB4680}">
  <ds:schemaRefs>
    <ds:schemaRef ds:uri="http://schemas.microsoft.com/sharepoint/v3/contenttype/forms"/>
  </ds:schemaRefs>
</ds:datastoreItem>
</file>

<file path=customXml/itemProps3.xml><?xml version="1.0" encoding="utf-8"?>
<ds:datastoreItem xmlns:ds="http://schemas.openxmlformats.org/officeDocument/2006/customXml" ds:itemID="{F06D2FBF-C58D-4D79-833B-862710757A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c7cfa0-a170-42e4-a713-239d21ceefc5"/>
    <ds:schemaRef ds:uri="5f499425-232d-46a9-a4b2-ccd4a8f006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2564</TotalTime>
  <Words>4677</Words>
  <Application>Microsoft Office PowerPoint</Application>
  <PresentationFormat>Widescreen</PresentationFormat>
  <Paragraphs>431</Paragraphs>
  <Slides>61</Slides>
  <Notes>14</Notes>
  <HiddenSlides>0</HiddenSlides>
  <MMClips>3</MMClips>
  <ScaleCrop>false</ScaleCrop>
  <HeadingPairs>
    <vt:vector size="8" baseType="variant">
      <vt:variant>
        <vt:lpstr>Fonts Used</vt:lpstr>
      </vt:variant>
      <vt:variant>
        <vt:i4>21</vt:i4>
      </vt:variant>
      <vt:variant>
        <vt:lpstr>Theme</vt:lpstr>
      </vt:variant>
      <vt:variant>
        <vt:i4>1</vt:i4>
      </vt:variant>
      <vt:variant>
        <vt:lpstr>Embedded OLE Servers</vt:lpstr>
      </vt:variant>
      <vt:variant>
        <vt:i4>1</vt:i4>
      </vt:variant>
      <vt:variant>
        <vt:lpstr>Slide Titles</vt:lpstr>
      </vt:variant>
      <vt:variant>
        <vt:i4>61</vt:i4>
      </vt:variant>
    </vt:vector>
  </HeadingPairs>
  <TitlesOfParts>
    <vt:vector size="84" baseType="lpstr">
      <vt:lpstr>Alef</vt:lpstr>
      <vt:lpstr>-apple-system</vt:lpstr>
      <vt:lpstr>Arial</vt:lpstr>
      <vt:lpstr>Basisgrotesquearabicpro</vt:lpstr>
      <vt:lpstr>Calibri</vt:lpstr>
      <vt:lpstr>Dmsans</vt:lpstr>
      <vt:lpstr>ElsevierGulliver</vt:lpstr>
      <vt:lpstr>Georgia</vt:lpstr>
      <vt:lpstr>medium-content-sans-serif-font</vt:lpstr>
      <vt:lpstr>Montserrat</vt:lpstr>
      <vt:lpstr>Montserrat Light</vt:lpstr>
      <vt:lpstr>Red Hat Display</vt:lpstr>
      <vt:lpstr>Roboto</vt:lpstr>
      <vt:lpstr>Söhne</vt:lpstr>
      <vt:lpstr>Source Sans Pro</vt:lpstr>
      <vt:lpstr>source-serif-pro</vt:lpstr>
      <vt:lpstr>Trenda</vt:lpstr>
      <vt:lpstr>Ubuntu</vt:lpstr>
      <vt:lpstr>var( --e-global-typography-accent-font-family )</vt:lpstr>
      <vt:lpstr>var( --e-global-typography-secondary-font-family )</vt:lpstr>
      <vt:lpstr>var( --e-global-typography-text-font-family )</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Hamill</cp:lastModifiedBy>
  <cp:revision>33</cp:revision>
  <dcterms:created xsi:type="dcterms:W3CDTF">2022-05-09T10:29:33Z</dcterms:created>
  <dcterms:modified xsi:type="dcterms:W3CDTF">2024-05-08T10:33:20Z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0x010100C8CD9FFBF167504091ADB0A958B57D7A</vt:lpwstr>
  </property>
  <property fmtid="{D5CDD505-2E9C-101B-9397-08002B2CF9AE}" pid="3" name="MediaServiceImageTags">
    <vt:lpwstr/>
  </property>
</Properties>
</file>