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1"/>
  </p:notesMasterIdLst>
  <p:handoutMasterIdLst>
    <p:handoutMasterId r:id="rId52"/>
  </p:handoutMasterIdLst>
  <p:sldIdLst>
    <p:sldId id="4347" r:id="rId2"/>
    <p:sldId id="4306" r:id="rId3"/>
    <p:sldId id="4398" r:id="rId4"/>
    <p:sldId id="4399" r:id="rId5"/>
    <p:sldId id="4323" r:id="rId6"/>
    <p:sldId id="4371" r:id="rId7"/>
    <p:sldId id="4363" r:id="rId8"/>
    <p:sldId id="4349" r:id="rId9"/>
    <p:sldId id="4378" r:id="rId10"/>
    <p:sldId id="261" r:id="rId11"/>
    <p:sldId id="4383" r:id="rId12"/>
    <p:sldId id="4405" r:id="rId13"/>
    <p:sldId id="4382" r:id="rId14"/>
    <p:sldId id="4387" r:id="rId15"/>
    <p:sldId id="4406" r:id="rId16"/>
    <p:sldId id="4407" r:id="rId17"/>
    <p:sldId id="4408" r:id="rId18"/>
    <p:sldId id="4409" r:id="rId19"/>
    <p:sldId id="4410" r:id="rId20"/>
    <p:sldId id="4411" r:id="rId21"/>
    <p:sldId id="4412" r:id="rId22"/>
    <p:sldId id="4413" r:id="rId23"/>
    <p:sldId id="4414" r:id="rId24"/>
    <p:sldId id="4415" r:id="rId25"/>
    <p:sldId id="4416" r:id="rId26"/>
    <p:sldId id="4417" r:id="rId27"/>
    <p:sldId id="4377" r:id="rId28"/>
    <p:sldId id="4358" r:id="rId29"/>
    <p:sldId id="4359" r:id="rId30"/>
    <p:sldId id="4351" r:id="rId31"/>
    <p:sldId id="4418" r:id="rId32"/>
    <p:sldId id="4419" r:id="rId33"/>
    <p:sldId id="4420" r:id="rId34"/>
    <p:sldId id="4421" r:id="rId35"/>
    <p:sldId id="4422" r:id="rId36"/>
    <p:sldId id="4423" r:id="rId37"/>
    <p:sldId id="4300" r:id="rId38"/>
    <p:sldId id="4367" r:id="rId39"/>
    <p:sldId id="4379" r:id="rId40"/>
    <p:sldId id="4350" r:id="rId41"/>
    <p:sldId id="4424" r:id="rId42"/>
    <p:sldId id="4425" r:id="rId43"/>
    <p:sldId id="4426" r:id="rId44"/>
    <p:sldId id="4428" r:id="rId45"/>
    <p:sldId id="4427" r:id="rId46"/>
    <p:sldId id="4429" r:id="rId47"/>
    <p:sldId id="4430" r:id="rId48"/>
    <p:sldId id="4319" r:id="rId49"/>
    <p:sldId id="426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D9CECD-57F4-28F6-2D65-D6068497E7AD}" name="Annika Wesbuer" initials="AW" userId="S::aw707065@fh-muenster.de::bc1cd360-474b-43df-96db-25b71910cf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29608D"/>
    <a:srgbClr val="6A9D56"/>
    <a:srgbClr val="ECECEC"/>
    <a:srgbClr val="F8A36A"/>
    <a:srgbClr val="8D5B98"/>
    <a:srgbClr val="00B6E6"/>
    <a:srgbClr val="009AC1"/>
    <a:srgbClr val="74659A"/>
    <a:srgbClr val="24BA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900"/>
    <p:restoredTop sz="95082"/>
  </p:normalViewPr>
  <p:slideViewPr>
    <p:cSldViewPr snapToGrid="0" snapToObjects="1">
      <p:cViewPr varScale="1">
        <p:scale>
          <a:sx n="58" d="100"/>
          <a:sy n="58" d="100"/>
        </p:scale>
        <p:origin x="54" y="63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16"/>
    </p:cViewPr>
  </p:sorterViewPr>
  <p:notesViewPr>
    <p:cSldViewPr snapToGrid="0" snapToObjects="1">
      <p:cViewPr varScale="1">
        <p:scale>
          <a:sx n="71" d="100"/>
          <a:sy n="71" d="100"/>
        </p:scale>
        <p:origin x="346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6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6/12/2024</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1821101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7: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GB"/>
              <a:t>Provide introduction/overview of key concept(s), history/development to date, core problem/challenge as relevant.</a:t>
            </a:r>
            <a:endParaRPr/>
          </a:p>
          <a:p>
            <a:pPr marL="171450" lvl="0" indent="-171450" algn="l" rtl="0">
              <a:spcBef>
                <a:spcPts val="0"/>
              </a:spcBef>
              <a:spcAft>
                <a:spcPts val="0"/>
              </a:spcAft>
              <a:buClr>
                <a:schemeClr val="dk1"/>
              </a:buClr>
              <a:buSzPts val="1200"/>
              <a:buFont typeface="Calibri"/>
              <a:buChar char="-"/>
            </a:pPr>
            <a:r>
              <a:rPr lang="en-GB"/>
              <a:t>Rename slide with relevant title</a:t>
            </a:r>
            <a:endParaRPr/>
          </a:p>
          <a:p>
            <a:pPr marL="171450" lvl="0" indent="-171450" algn="l" rtl="0">
              <a:spcBef>
                <a:spcPts val="0"/>
              </a:spcBef>
              <a:spcAft>
                <a:spcPts val="0"/>
              </a:spcAft>
              <a:buClr>
                <a:schemeClr val="dk1"/>
              </a:buClr>
              <a:buSzPts val="1200"/>
              <a:buFont typeface="Calibri"/>
              <a:buChar char="-"/>
            </a:pPr>
            <a:r>
              <a:rPr lang="en-GB"/>
              <a:t>Make sure to incorporate images and visual aids to engage students.</a:t>
            </a:r>
            <a:endParaRPr/>
          </a:p>
        </p:txBody>
      </p:sp>
      <p:sp>
        <p:nvSpPr>
          <p:cNvPr id="203" name="Google Shape;203;p7: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4291723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7: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GB"/>
              <a:t>Provide introduction/overview of key concept(s), history/development to date, core problem/challenge as relevant.</a:t>
            </a:r>
            <a:endParaRPr/>
          </a:p>
          <a:p>
            <a:pPr marL="171450" lvl="0" indent="-171450" algn="l" rtl="0">
              <a:spcBef>
                <a:spcPts val="0"/>
              </a:spcBef>
              <a:spcAft>
                <a:spcPts val="0"/>
              </a:spcAft>
              <a:buClr>
                <a:schemeClr val="dk1"/>
              </a:buClr>
              <a:buSzPts val="1200"/>
              <a:buFont typeface="Calibri"/>
              <a:buChar char="-"/>
            </a:pPr>
            <a:r>
              <a:rPr lang="en-GB"/>
              <a:t>Rename slide with relevant title</a:t>
            </a:r>
            <a:endParaRPr/>
          </a:p>
          <a:p>
            <a:pPr marL="171450" lvl="0" indent="-171450" algn="l" rtl="0">
              <a:spcBef>
                <a:spcPts val="0"/>
              </a:spcBef>
              <a:spcAft>
                <a:spcPts val="0"/>
              </a:spcAft>
              <a:buClr>
                <a:schemeClr val="dk1"/>
              </a:buClr>
              <a:buSzPts val="1200"/>
              <a:buFont typeface="Calibri"/>
              <a:buChar char="-"/>
            </a:pPr>
            <a:r>
              <a:rPr lang="en-GB"/>
              <a:t>Make sure to incorporate images and visual aids to engage students.</a:t>
            </a:r>
            <a:endParaRPr/>
          </a:p>
        </p:txBody>
      </p:sp>
      <p:sp>
        <p:nvSpPr>
          <p:cNvPr id="203" name="Google Shape;203;p7: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3090187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7: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GB"/>
              <a:t>Provide introduction/overview of key concept(s), history/development to date, core problem/challenge as relevant.</a:t>
            </a:r>
            <a:endParaRPr/>
          </a:p>
          <a:p>
            <a:pPr marL="171450" lvl="0" indent="-171450" algn="l" rtl="0">
              <a:spcBef>
                <a:spcPts val="0"/>
              </a:spcBef>
              <a:spcAft>
                <a:spcPts val="0"/>
              </a:spcAft>
              <a:buClr>
                <a:schemeClr val="dk1"/>
              </a:buClr>
              <a:buSzPts val="1200"/>
              <a:buFont typeface="Calibri"/>
              <a:buChar char="-"/>
            </a:pPr>
            <a:r>
              <a:rPr lang="en-GB"/>
              <a:t>Rename slide with relevant title</a:t>
            </a:r>
            <a:endParaRPr/>
          </a:p>
          <a:p>
            <a:pPr marL="171450" lvl="0" indent="-171450" algn="l" rtl="0">
              <a:spcBef>
                <a:spcPts val="0"/>
              </a:spcBef>
              <a:spcAft>
                <a:spcPts val="0"/>
              </a:spcAft>
              <a:buClr>
                <a:schemeClr val="dk1"/>
              </a:buClr>
              <a:buSzPts val="1200"/>
              <a:buFont typeface="Calibri"/>
              <a:buChar char="-"/>
            </a:pPr>
            <a:r>
              <a:rPr lang="en-GB"/>
              <a:t>Make sure to incorporate images and visual aids to engage students.</a:t>
            </a:r>
            <a:endParaRPr/>
          </a:p>
        </p:txBody>
      </p:sp>
      <p:sp>
        <p:nvSpPr>
          <p:cNvPr id="203" name="Google Shape;203;p7: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1601085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7: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GB"/>
              <a:t>Provide introduction/overview of key concept(s), history/development to date, core problem/challenge as relevant.</a:t>
            </a:r>
            <a:endParaRPr/>
          </a:p>
          <a:p>
            <a:pPr marL="171450" lvl="0" indent="-171450" algn="l" rtl="0">
              <a:spcBef>
                <a:spcPts val="0"/>
              </a:spcBef>
              <a:spcAft>
                <a:spcPts val="0"/>
              </a:spcAft>
              <a:buClr>
                <a:schemeClr val="dk1"/>
              </a:buClr>
              <a:buSzPts val="1200"/>
              <a:buFont typeface="Calibri"/>
              <a:buChar char="-"/>
            </a:pPr>
            <a:r>
              <a:rPr lang="en-GB"/>
              <a:t>Rename slide with relevant title</a:t>
            </a:r>
            <a:endParaRPr/>
          </a:p>
          <a:p>
            <a:pPr marL="171450" lvl="0" indent="-171450" algn="l" rtl="0">
              <a:spcBef>
                <a:spcPts val="0"/>
              </a:spcBef>
              <a:spcAft>
                <a:spcPts val="0"/>
              </a:spcAft>
              <a:buClr>
                <a:schemeClr val="dk1"/>
              </a:buClr>
              <a:buSzPts val="1200"/>
              <a:buFont typeface="Calibri"/>
              <a:buChar char="-"/>
            </a:pPr>
            <a:r>
              <a:rPr lang="en-GB"/>
              <a:t>Make sure to incorporate images and visual aids to engage students.</a:t>
            </a:r>
            <a:endParaRPr/>
          </a:p>
        </p:txBody>
      </p:sp>
      <p:sp>
        <p:nvSpPr>
          <p:cNvPr id="203" name="Google Shape;203;p7: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4265447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355936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682831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3506064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43</a:t>
            </a:fld>
            <a:endParaRPr lang="en-US"/>
          </a:p>
        </p:txBody>
      </p:sp>
    </p:spTree>
    <p:extLst>
      <p:ext uri="{BB962C8B-B14F-4D97-AF65-F5344CB8AC3E}">
        <p14:creationId xmlns:p14="http://schemas.microsoft.com/office/powerpoint/2010/main" val="2754229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2050584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3367241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2662387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2478991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275576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63901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7: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GB"/>
              <a:t>Provide introduction/overview of key concept(s), history/development to date, core problem/challenge as relevant.</a:t>
            </a:r>
            <a:endParaRPr/>
          </a:p>
          <a:p>
            <a:pPr marL="171450" lvl="0" indent="-171450" algn="l" rtl="0">
              <a:spcBef>
                <a:spcPts val="0"/>
              </a:spcBef>
              <a:spcAft>
                <a:spcPts val="0"/>
              </a:spcAft>
              <a:buClr>
                <a:schemeClr val="dk1"/>
              </a:buClr>
              <a:buSzPts val="1200"/>
              <a:buFont typeface="Calibri"/>
              <a:buChar char="-"/>
            </a:pPr>
            <a:r>
              <a:rPr lang="en-GB"/>
              <a:t>Rename slide with relevant title</a:t>
            </a:r>
            <a:endParaRPr/>
          </a:p>
          <a:p>
            <a:pPr marL="171450" lvl="0" indent="-171450" algn="l" rtl="0">
              <a:spcBef>
                <a:spcPts val="0"/>
              </a:spcBef>
              <a:spcAft>
                <a:spcPts val="0"/>
              </a:spcAft>
              <a:buClr>
                <a:schemeClr val="dk1"/>
              </a:buClr>
              <a:buSzPts val="1200"/>
              <a:buFont typeface="Calibri"/>
              <a:buChar char="-"/>
            </a:pPr>
            <a:r>
              <a:rPr lang="en-GB"/>
              <a:t>Make sure to incorporate images and visual aids to engage students.</a:t>
            </a:r>
            <a:endParaRPr/>
          </a:p>
        </p:txBody>
      </p:sp>
      <p:sp>
        <p:nvSpPr>
          <p:cNvPr id="203" name="Google Shape;203;p7: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2145554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7: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GB"/>
              <a:t>Provide introduction/overview of key concept(s), history/development to date, core problem/challenge as relevant.</a:t>
            </a:r>
            <a:endParaRPr/>
          </a:p>
          <a:p>
            <a:pPr marL="171450" lvl="0" indent="-171450" algn="l" rtl="0">
              <a:spcBef>
                <a:spcPts val="0"/>
              </a:spcBef>
              <a:spcAft>
                <a:spcPts val="0"/>
              </a:spcAft>
              <a:buClr>
                <a:schemeClr val="dk1"/>
              </a:buClr>
              <a:buSzPts val="1200"/>
              <a:buFont typeface="Calibri"/>
              <a:buChar char="-"/>
            </a:pPr>
            <a:r>
              <a:rPr lang="en-GB"/>
              <a:t>Rename slide with relevant title</a:t>
            </a:r>
            <a:endParaRPr/>
          </a:p>
          <a:p>
            <a:pPr marL="171450" lvl="0" indent="-171450" algn="l" rtl="0">
              <a:spcBef>
                <a:spcPts val="0"/>
              </a:spcBef>
              <a:spcAft>
                <a:spcPts val="0"/>
              </a:spcAft>
              <a:buClr>
                <a:schemeClr val="dk1"/>
              </a:buClr>
              <a:buSzPts val="1200"/>
              <a:buFont typeface="Calibri"/>
              <a:buChar char="-"/>
            </a:pPr>
            <a:r>
              <a:rPr lang="en-GB"/>
              <a:t>Make sure to incorporate images and visual aids to engage students.</a:t>
            </a:r>
            <a:endParaRPr/>
          </a:p>
        </p:txBody>
      </p:sp>
      <p:sp>
        <p:nvSpPr>
          <p:cNvPr id="203" name="Google Shape;203;p7: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3181825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7: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GB"/>
              <a:t>Provide introduction/overview of key concept(s), history/development to date, core problem/challenge as relevant.</a:t>
            </a:r>
            <a:endParaRPr/>
          </a:p>
          <a:p>
            <a:pPr marL="171450" lvl="0" indent="-171450" algn="l" rtl="0">
              <a:spcBef>
                <a:spcPts val="0"/>
              </a:spcBef>
              <a:spcAft>
                <a:spcPts val="0"/>
              </a:spcAft>
              <a:buClr>
                <a:schemeClr val="dk1"/>
              </a:buClr>
              <a:buSzPts val="1200"/>
              <a:buFont typeface="Calibri"/>
              <a:buChar char="-"/>
            </a:pPr>
            <a:r>
              <a:rPr lang="en-GB"/>
              <a:t>Rename slide with relevant title</a:t>
            </a:r>
            <a:endParaRPr/>
          </a:p>
          <a:p>
            <a:pPr marL="171450" lvl="0" indent="-171450" algn="l" rtl="0">
              <a:spcBef>
                <a:spcPts val="0"/>
              </a:spcBef>
              <a:spcAft>
                <a:spcPts val="0"/>
              </a:spcAft>
              <a:buClr>
                <a:schemeClr val="dk1"/>
              </a:buClr>
              <a:buSzPts val="1200"/>
              <a:buFont typeface="Calibri"/>
              <a:buChar char="-"/>
            </a:pPr>
            <a:r>
              <a:rPr lang="en-GB"/>
              <a:t>Make sure to incorporate images and visual aids to engage students.</a:t>
            </a:r>
            <a:endParaRPr/>
          </a:p>
        </p:txBody>
      </p:sp>
      <p:sp>
        <p:nvSpPr>
          <p:cNvPr id="203" name="Google Shape;203;p7: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3971159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gradFill>
            <a:gsLst>
              <a:gs pos="0">
                <a:srgbClr val="6A9D56"/>
              </a:gs>
              <a:gs pos="60540">
                <a:srgbClr val="2D8784"/>
              </a:gs>
              <a:gs pos="100000">
                <a:srgbClr val="263D9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Blockchain for Agri Edu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0">
                <a:srgbClr val="6A9D56"/>
              </a:gs>
              <a:gs pos="51000">
                <a:srgbClr val="2D8784"/>
              </a:gs>
              <a:gs pos="100000">
                <a:srgbClr val="263D94"/>
              </a:gs>
            </a:gsLst>
            <a:lin ang="5400000" scaled="0"/>
          </a:gradFill>
          <a:ln w="3060" cap="flat">
            <a:noFill/>
            <a:prstDash val="solid"/>
            <a:miter/>
          </a:ln>
        </p:spPr>
        <p:txBody>
          <a:bodyPr rtlCol="0" anchor="ctr"/>
          <a:lstStyle/>
          <a:p>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67332" y="2721528"/>
            <a:ext cx="5150436" cy="2757828"/>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262626"/>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262626"/>
          </a:solidFill>
          <a:ln w="3060" cap="flat">
            <a:noFill/>
            <a:prstDash val="solid"/>
            <a:miter/>
          </a:ln>
        </p:spPr>
        <p:txBody>
          <a:bodyPr rtlCol="0" anchor="ctr"/>
          <a:lstStyle/>
          <a:p>
            <a:endParaRPr lang="en-US"/>
          </a:p>
        </p:txBody>
      </p:sp>
      <p:grpSp>
        <p:nvGrpSpPr>
          <p:cNvPr id="2" name="Graphic 231">
            <a:extLst>
              <a:ext uri="{FF2B5EF4-FFF2-40B4-BE49-F238E27FC236}">
                <a16:creationId xmlns:a16="http://schemas.microsoft.com/office/drawing/2014/main" id="{F9A61FCD-7ABF-A2C5-8D0F-105F383B6658}"/>
              </a:ext>
            </a:extLst>
          </p:cNvPr>
          <p:cNvGrpSpPr/>
          <p:nvPr userDrawn="1"/>
        </p:nvGrpSpPr>
        <p:grpSpPr>
          <a:xfrm rot="10800000" flipH="1">
            <a:off x="10358238" y="644626"/>
            <a:ext cx="1803352" cy="2809693"/>
            <a:chOff x="12708052" y="5708395"/>
            <a:chExt cx="760809" cy="1185370"/>
          </a:xfrm>
          <a:solidFill>
            <a:schemeClr val="bg1">
              <a:alpha val="77011"/>
            </a:schemeClr>
          </a:solidFill>
        </p:grpSpPr>
        <p:sp>
          <p:nvSpPr>
            <p:cNvPr id="3" name="Freeform 2">
              <a:extLst>
                <a:ext uri="{FF2B5EF4-FFF2-40B4-BE49-F238E27FC236}">
                  <a16:creationId xmlns:a16="http://schemas.microsoft.com/office/drawing/2014/main" id="{F072C53B-E3D9-3C4A-3015-FE14997F707F}"/>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4CD2072F-F676-C615-D2A9-666CC081F022}"/>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E8782BC-4075-FF38-6109-0E7D712B070A}"/>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1EB0DDA-0995-5E15-2606-0B0F8AFB05DD}"/>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9BFDA31-5844-B12A-3FA6-2BC31A95794D}"/>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843EB1-735D-C0A6-4C00-BF0F57932588}"/>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8411E35E-B846-40B2-9114-5685ACD56F6D}"/>
              </a:ext>
            </a:extLst>
          </p:cNvPr>
          <p:cNvSpPr txBox="1"/>
          <p:nvPr userDrawn="1"/>
        </p:nvSpPr>
        <p:spPr>
          <a:xfrm rot="16200000">
            <a:off x="10556168" y="4502514"/>
            <a:ext cx="2687307" cy="153888"/>
          </a:xfrm>
          <a:prstGeom prst="rect">
            <a:avLst/>
          </a:prstGeom>
          <a:noFill/>
        </p:spPr>
        <p:txBody>
          <a:bodyPr wrap="square" rtlCol="0">
            <a:spAutoFit/>
          </a:bodyPr>
          <a:lstStyle/>
          <a:p>
            <a:r>
              <a:rPr lang="en-US" sz="400" b="0" spc="300" dirty="0">
                <a:solidFill>
                  <a:schemeClr val="bg1"/>
                </a:solidFill>
              </a:rPr>
              <a:t>BLOCKCHAIN FOR AGRI FOOD EDU</a:t>
            </a:r>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1" y="2095553"/>
            <a:ext cx="4867011" cy="391318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rgbClr val="262626"/>
                </a:solidFill>
                <a:latin typeface="+mn-lt"/>
              </a:defRPr>
            </a:lvl1pPr>
          </a:lstStyle>
          <a:p>
            <a:pPr lvl="0"/>
            <a:r>
              <a:rPr lang="en-US" dirty="0"/>
              <a:t>Heading</a:t>
            </a:r>
          </a:p>
        </p:txBody>
      </p:sp>
      <p:grpSp>
        <p:nvGrpSpPr>
          <p:cNvPr id="3" name="Graphic 231">
            <a:extLst>
              <a:ext uri="{FF2B5EF4-FFF2-40B4-BE49-F238E27FC236}">
                <a16:creationId xmlns:a16="http://schemas.microsoft.com/office/drawing/2014/main" id="{97BCD7A9-92C6-4B4E-F88C-BD15F1BE4682}"/>
              </a:ext>
            </a:extLst>
          </p:cNvPr>
          <p:cNvGrpSpPr/>
          <p:nvPr userDrawn="1"/>
        </p:nvGrpSpPr>
        <p:grpSpPr>
          <a:xfrm flipH="1">
            <a:off x="0" y="148421"/>
            <a:ext cx="2360749" cy="3678139"/>
            <a:chOff x="12708052" y="5708395"/>
            <a:chExt cx="760809" cy="1185370"/>
          </a:xfrm>
          <a:gradFill>
            <a:gsLst>
              <a:gs pos="0">
                <a:srgbClr val="6A9D56"/>
              </a:gs>
              <a:gs pos="60540">
                <a:srgbClr val="2D8784"/>
              </a:gs>
              <a:gs pos="100000">
                <a:srgbClr val="263D94"/>
              </a:gs>
            </a:gsLst>
            <a:lin ang="5400000" scaled="0"/>
          </a:gradFill>
        </p:grpSpPr>
        <p:sp>
          <p:nvSpPr>
            <p:cNvPr id="4" name="Freeform 3">
              <a:extLst>
                <a:ext uri="{FF2B5EF4-FFF2-40B4-BE49-F238E27FC236}">
                  <a16:creationId xmlns:a16="http://schemas.microsoft.com/office/drawing/2014/main" id="{F36CF261-59A0-8031-A636-E1F55FC602CC}"/>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CA36DAD-DB7D-A1B4-87EF-E6427A0066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D5AE791-F8A3-CF91-A3C1-0C7B3B8D61CC}"/>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9803317-209A-DCB8-B45C-74ACFE60053D}"/>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77BE907-2925-E56E-6479-9F0591FF4B89}"/>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4701704-F437-4FDA-E111-3F1EF39D9E66}"/>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pic>
        <p:nvPicPr>
          <p:cNvPr id="41" name="Picture 40">
            <a:extLst>
              <a:ext uri="{FF2B5EF4-FFF2-40B4-BE49-F238E27FC236}">
                <a16:creationId xmlns:a16="http://schemas.microsoft.com/office/drawing/2014/main" id="{49EE9C43-9867-A3B5-A453-577DEFA9E5B0}"/>
              </a:ext>
            </a:extLst>
          </p:cNvPr>
          <p:cNvPicPr>
            <a:picLocks noChangeAspect="1"/>
          </p:cNvPicPr>
          <p:nvPr userDrawn="1"/>
        </p:nvPicPr>
        <p:blipFill rotWithShape="1">
          <a:blip r:embed="rId2"/>
          <a:srcRect l="-18315" t="15976" r="29196" b="11083"/>
          <a:stretch/>
        </p:blipFill>
        <p:spPr>
          <a:xfrm flipH="1">
            <a:off x="0" y="1769732"/>
            <a:ext cx="8439100" cy="5375657"/>
          </a:xfrm>
          <a:prstGeom prst="rect">
            <a:avLst/>
          </a:prstGeom>
        </p:spPr>
      </p:pic>
      <p:sp>
        <p:nvSpPr>
          <p:cNvPr id="42" name="Picture Placeholder 17">
            <a:extLst>
              <a:ext uri="{FF2B5EF4-FFF2-40B4-BE49-F238E27FC236}">
                <a16:creationId xmlns:a16="http://schemas.microsoft.com/office/drawing/2014/main" id="{21DCC8D1-31AE-882B-4FDC-BE665FDFA4C4}"/>
              </a:ext>
            </a:extLst>
          </p:cNvPr>
          <p:cNvSpPr>
            <a:spLocks noGrp="1"/>
          </p:cNvSpPr>
          <p:nvPr>
            <p:ph type="pic" sz="quarter" idx="10"/>
          </p:nvPr>
        </p:nvSpPr>
        <p:spPr>
          <a:xfrm>
            <a:off x="0" y="1996828"/>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95664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grpSp>
        <p:nvGrpSpPr>
          <p:cNvPr id="2" name="Graphic 231">
            <a:extLst>
              <a:ext uri="{FF2B5EF4-FFF2-40B4-BE49-F238E27FC236}">
                <a16:creationId xmlns:a16="http://schemas.microsoft.com/office/drawing/2014/main" id="{07DA9E81-3F73-477C-9886-D22091BCA19A}"/>
              </a:ext>
            </a:extLst>
          </p:cNvPr>
          <p:cNvGrpSpPr/>
          <p:nvPr userDrawn="1"/>
        </p:nvGrpSpPr>
        <p:grpSpPr>
          <a:xfrm rot="10800000" flipH="1">
            <a:off x="9804365" y="0"/>
            <a:ext cx="2360749" cy="3678139"/>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4ACA2033-E239-3954-BE41-5FBF56B71F34}"/>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8A1582B-C1EA-FF1F-4514-B8BC10586116}"/>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7428CD5-DEB8-A4F0-C6D3-0BE3AC2D7DF3}"/>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253FC09-D26D-EC65-AA4E-562AC753DA4C}"/>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9A9EF7C-142A-D873-3EA3-1881763B16F4}"/>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14FA1D4-BB00-D715-95F5-6FDD353D2B9D}"/>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777306" y="2727702"/>
            <a:ext cx="7178174" cy="3311641"/>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777306" y="1104337"/>
            <a:ext cx="7178174" cy="1031625"/>
          </a:xfrm>
          <a:prstGeom prst="rect">
            <a:avLst/>
          </a:prstGeom>
        </p:spPr>
        <p:txBody>
          <a:bodyPr>
            <a:noAutofit/>
          </a:bodyPr>
          <a:lstStyle>
            <a:lvl1pPr marL="0" indent="0" algn="l">
              <a:buNone/>
              <a:defRPr sz="3600" b="1" i="0">
                <a:solidFill>
                  <a:srgbClr val="262626"/>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410877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4" name="Freeform 133">
            <a:extLst>
              <a:ext uri="{FF2B5EF4-FFF2-40B4-BE49-F238E27FC236}">
                <a16:creationId xmlns:a16="http://schemas.microsoft.com/office/drawing/2014/main" id="{235E0D95-4783-9F46-82FE-2993AB58F1EA}"/>
              </a:ext>
            </a:extLst>
          </p:cNvPr>
          <p:cNvSpPr/>
          <p:nvPr userDrawn="1"/>
        </p:nvSpPr>
        <p:spPr>
          <a:xfrm>
            <a:off x="-31340" y="2978523"/>
            <a:ext cx="12339763" cy="280904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0">
                <a:srgbClr val="6A9D56"/>
              </a:gs>
              <a:gs pos="56000">
                <a:srgbClr val="2D8784"/>
              </a:gs>
              <a:gs pos="100000">
                <a:srgbClr val="263D94"/>
              </a:gs>
            </a:gsLst>
            <a:lin ang="0" scaled="0"/>
          </a:gradFill>
          <a:ln w="3060" cap="flat">
            <a:no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605556" y="423857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605556" y="3429000"/>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336354" y="5927698"/>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15" name="Freeform 214">
            <a:extLst>
              <a:ext uri="{FF2B5EF4-FFF2-40B4-BE49-F238E27FC236}">
                <a16:creationId xmlns:a16="http://schemas.microsoft.com/office/drawing/2014/main" id="{2E9DC95E-90D5-1FEE-3EC9-C55B9D9EA105}"/>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02C4C43-E2F3-4195-2846-B5853A3AC1B3}"/>
              </a:ext>
            </a:extLst>
          </p:cNvPr>
          <p:cNvGrpSpPr/>
          <p:nvPr userDrawn="1"/>
        </p:nvGrpSpPr>
        <p:grpSpPr>
          <a:xfrm>
            <a:off x="9842233" y="3266018"/>
            <a:ext cx="2050690" cy="2000480"/>
            <a:chOff x="10968672" y="5214269"/>
            <a:chExt cx="1344930" cy="1312000"/>
          </a:xfrm>
        </p:grpSpPr>
        <p:grpSp>
          <p:nvGrpSpPr>
            <p:cNvPr id="3" name="Graphic 47">
              <a:extLst>
                <a:ext uri="{FF2B5EF4-FFF2-40B4-BE49-F238E27FC236}">
                  <a16:creationId xmlns:a16="http://schemas.microsoft.com/office/drawing/2014/main" id="{09BEE6B4-C4B9-4C2E-0A1C-2B997F062484}"/>
                </a:ext>
              </a:extLst>
            </p:cNvPr>
            <p:cNvGrpSpPr/>
            <p:nvPr/>
          </p:nvGrpSpPr>
          <p:grpSpPr>
            <a:xfrm>
              <a:off x="11799728" y="5338043"/>
              <a:ext cx="373379" cy="317050"/>
              <a:chOff x="11799728" y="5338043"/>
              <a:chExt cx="373379" cy="317050"/>
            </a:xfrm>
            <a:solidFill>
              <a:srgbClr val="FFFFFF"/>
            </a:solidFill>
          </p:grpSpPr>
          <p:sp>
            <p:nvSpPr>
              <p:cNvPr id="228" name="Freeform 227">
                <a:extLst>
                  <a:ext uri="{FF2B5EF4-FFF2-40B4-BE49-F238E27FC236}">
                    <a16:creationId xmlns:a16="http://schemas.microsoft.com/office/drawing/2014/main" id="{0BD3CCB5-0AC7-493D-B120-66F832609189}"/>
                  </a:ext>
                </a:extLst>
              </p:cNvPr>
              <p:cNvSpPr/>
              <p:nvPr/>
            </p:nvSpPr>
            <p:spPr>
              <a:xfrm>
                <a:off x="11896645" y="5489428"/>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9 h 165666"/>
                  <a:gd name="connsiteX4" fmla="*/ 89297 w 275748"/>
                  <a:gd name="connsiteY4" fmla="*/ 0 h 165666"/>
                  <a:gd name="connsiteX5" fmla="*/ 268367 w 275748"/>
                  <a:gd name="connsiteY5" fmla="*/ 0 h 165666"/>
                  <a:gd name="connsiteX6" fmla="*/ 275035 w 275748"/>
                  <a:gd name="connsiteY6" fmla="*/ 3809 h 165666"/>
                  <a:gd name="connsiteX7" fmla="*/ 275035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3107 w 275748"/>
                  <a:gd name="connsiteY12" fmla="*/ 14282 h 165666"/>
                  <a:gd name="connsiteX13" fmla="*/ 18812 w 275748"/>
                  <a:gd name="connsiteY13" fmla="*/ 149481 h 165666"/>
                  <a:gd name="connsiteX14" fmla="*/ 180737 w 275748"/>
                  <a:gd name="connsiteY14" fmla="*/ 149481 h 165666"/>
                  <a:gd name="connsiteX15" fmla="*/ 255032 w 275748"/>
                  <a:gd name="connsiteY15" fmla="*/ 14282 h 165666"/>
                  <a:gd name="connsiteX16" fmla="*/ 93107 w 275748"/>
                  <a:gd name="connsiteY16" fmla="*/ 1428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5" y="3809"/>
                    </a:cubicBezTo>
                    <a:cubicBezTo>
                      <a:pt x="275987" y="5713"/>
                      <a:pt x="275987" y="8569"/>
                      <a:pt x="275035" y="11425"/>
                    </a:cubicBezTo>
                    <a:lnTo>
                      <a:pt x="193120" y="161858"/>
                    </a:lnTo>
                    <a:cubicBezTo>
                      <a:pt x="192167" y="164714"/>
                      <a:pt x="189310" y="165666"/>
                      <a:pt x="186452" y="165666"/>
                    </a:cubicBezTo>
                    <a:lnTo>
                      <a:pt x="7382" y="165666"/>
                    </a:lnTo>
                    <a:cubicBezTo>
                      <a:pt x="5477" y="164714"/>
                      <a:pt x="4524" y="164714"/>
                      <a:pt x="3572" y="164714"/>
                    </a:cubicBezTo>
                    <a:close/>
                    <a:moveTo>
                      <a:pt x="93107" y="14282"/>
                    </a:moveTo>
                    <a:lnTo>
                      <a:pt x="18812" y="149481"/>
                    </a:lnTo>
                    <a:lnTo>
                      <a:pt x="180737" y="149481"/>
                    </a:lnTo>
                    <a:lnTo>
                      <a:pt x="255032" y="14282"/>
                    </a:lnTo>
                    <a:lnTo>
                      <a:pt x="93107" y="14282"/>
                    </a:lnTo>
                    <a:close/>
                  </a:path>
                </a:pathLst>
              </a:custGeom>
              <a:solidFill>
                <a:srgbClr val="FFFFFF"/>
              </a:solidFill>
              <a:ln w="9525"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B199E997-4030-90C2-0355-13889510D123}"/>
                  </a:ext>
                </a:extLst>
              </p:cNvPr>
              <p:cNvSpPr/>
              <p:nvPr/>
            </p:nvSpPr>
            <p:spPr>
              <a:xfrm>
                <a:off x="11799728" y="5338995"/>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7097 h 316098"/>
                  <a:gd name="connsiteX13" fmla="*/ 103346 w 194310"/>
                  <a:gd name="connsiteY13" fmla="*/ 293248 h 316098"/>
                  <a:gd name="connsiteX14" fmla="*/ 177641 w 194310"/>
                  <a:gd name="connsiteY14" fmla="*/ 158049 h 316098"/>
                  <a:gd name="connsiteX15" fmla="*/ 90011 w 194310"/>
                  <a:gd name="connsiteY15" fmla="*/ 21898 h 316098"/>
                  <a:gd name="connsiteX16" fmla="*/ 15716 w 194310"/>
                  <a:gd name="connsiteY16" fmla="*/ 157097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7097"/>
                    </a:moveTo>
                    <a:lnTo>
                      <a:pt x="103346" y="293248"/>
                    </a:lnTo>
                    <a:lnTo>
                      <a:pt x="177641" y="158049"/>
                    </a:lnTo>
                    <a:lnTo>
                      <a:pt x="90011" y="21898"/>
                    </a:lnTo>
                    <a:lnTo>
                      <a:pt x="15716" y="157097"/>
                    </a:lnTo>
                    <a:close/>
                  </a:path>
                </a:pathLst>
              </a:custGeom>
              <a:solidFill>
                <a:srgbClr val="FFFFFF"/>
              </a:solidFill>
              <a:ln w="952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3AC3CAA1-5763-50B0-EBEC-C7059CB8207F}"/>
                  </a:ext>
                </a:extLst>
              </p:cNvPr>
              <p:cNvSpPr/>
              <p:nvPr/>
            </p:nvSpPr>
            <p:spPr>
              <a:xfrm>
                <a:off x="11881643" y="5338043"/>
                <a:ext cx="291464" cy="165666"/>
              </a:xfrm>
              <a:custGeom>
                <a:avLst/>
                <a:gdLst>
                  <a:gd name="connsiteX0" fmla="*/ 100489 w 291464"/>
                  <a:gd name="connsiteY0" fmla="*/ 164714 h 165666"/>
                  <a:gd name="connsiteX1" fmla="*/ 97631 w 291464"/>
                  <a:gd name="connsiteY1" fmla="*/ 161858 h 165666"/>
                  <a:gd name="connsiteX2" fmla="*/ 1429 w 291464"/>
                  <a:gd name="connsiteY2" fmla="*/ 11425 h 165666"/>
                  <a:gd name="connsiteX3" fmla="*/ 1429 w 291464"/>
                  <a:gd name="connsiteY3" fmla="*/ 3808 h 165666"/>
                  <a:gd name="connsiteX4" fmla="*/ 8096 w 291464"/>
                  <a:gd name="connsiteY4" fmla="*/ 0 h 165666"/>
                  <a:gd name="connsiteX5" fmla="*/ 187166 w 291464"/>
                  <a:gd name="connsiteY5" fmla="*/ 0 h 165666"/>
                  <a:gd name="connsiteX6" fmla="*/ 193834 w 291464"/>
                  <a:gd name="connsiteY6" fmla="*/ 3808 h 165666"/>
                  <a:gd name="connsiteX7" fmla="*/ 290036 w 291464"/>
                  <a:gd name="connsiteY7" fmla="*/ 154241 h 165666"/>
                  <a:gd name="connsiteX8" fmla="*/ 290036 w 291464"/>
                  <a:gd name="connsiteY8" fmla="*/ 161858 h 165666"/>
                  <a:gd name="connsiteX9" fmla="*/ 283369 w 291464"/>
                  <a:gd name="connsiteY9" fmla="*/ 165666 h 165666"/>
                  <a:gd name="connsiteX10" fmla="*/ 104299 w 291464"/>
                  <a:gd name="connsiteY10" fmla="*/ 165666 h 165666"/>
                  <a:gd name="connsiteX11" fmla="*/ 100489 w 291464"/>
                  <a:gd name="connsiteY11" fmla="*/ 164714 h 165666"/>
                  <a:gd name="connsiteX12" fmla="*/ 21431 w 291464"/>
                  <a:gd name="connsiteY12" fmla="*/ 16186 h 165666"/>
                  <a:gd name="connsiteX13" fmla="*/ 108109 w 291464"/>
                  <a:gd name="connsiteY13" fmla="*/ 151385 h 165666"/>
                  <a:gd name="connsiteX14" fmla="*/ 269081 w 291464"/>
                  <a:gd name="connsiteY14" fmla="*/ 151385 h 165666"/>
                  <a:gd name="connsiteX15" fmla="*/ 182404 w 291464"/>
                  <a:gd name="connsiteY15" fmla="*/ 16186 h 165666"/>
                  <a:gd name="connsiteX16" fmla="*/ 21431 w 291464"/>
                  <a:gd name="connsiteY16" fmla="*/ 16186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4"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2394" y="165666"/>
                      <a:pt x="101441" y="165666"/>
                      <a:pt x="100489" y="164714"/>
                    </a:cubicBezTo>
                    <a:close/>
                    <a:moveTo>
                      <a:pt x="21431" y="16186"/>
                    </a:moveTo>
                    <a:lnTo>
                      <a:pt x="108109" y="151385"/>
                    </a:lnTo>
                    <a:lnTo>
                      <a:pt x="269081" y="151385"/>
                    </a:lnTo>
                    <a:lnTo>
                      <a:pt x="182404" y="16186"/>
                    </a:lnTo>
                    <a:lnTo>
                      <a:pt x="21431" y="16186"/>
                    </a:lnTo>
                    <a:close/>
                  </a:path>
                </a:pathLst>
              </a:custGeom>
              <a:solidFill>
                <a:srgbClr val="FFFFFF"/>
              </a:solidFill>
              <a:ln w="9525" cap="flat">
                <a:noFill/>
                <a:prstDash val="solid"/>
                <a:miter/>
              </a:ln>
            </p:spPr>
            <p:txBody>
              <a:bodyPr rtlCol="0" anchor="ctr"/>
              <a:lstStyle/>
              <a:p>
                <a:endParaRPr lang="en-US"/>
              </a:p>
            </p:txBody>
          </p:sp>
        </p:grpSp>
        <p:grpSp>
          <p:nvGrpSpPr>
            <p:cNvPr id="4" name="Graphic 47">
              <a:extLst>
                <a:ext uri="{FF2B5EF4-FFF2-40B4-BE49-F238E27FC236}">
                  <a16:creationId xmlns:a16="http://schemas.microsoft.com/office/drawing/2014/main" id="{516AF814-7743-E57C-8BDE-4E7053F163E4}"/>
                </a:ext>
              </a:extLst>
            </p:cNvPr>
            <p:cNvGrpSpPr/>
            <p:nvPr/>
          </p:nvGrpSpPr>
          <p:grpSpPr>
            <a:xfrm>
              <a:off x="11553031" y="5790293"/>
              <a:ext cx="373379" cy="316098"/>
              <a:chOff x="11553031" y="5790293"/>
              <a:chExt cx="373379" cy="316098"/>
            </a:xfrm>
            <a:solidFill>
              <a:srgbClr val="FFFFFF"/>
            </a:solidFill>
          </p:grpSpPr>
          <p:sp>
            <p:nvSpPr>
              <p:cNvPr id="225" name="Freeform 224">
                <a:extLst>
                  <a:ext uri="{FF2B5EF4-FFF2-40B4-BE49-F238E27FC236}">
                    <a16:creationId xmlns:a16="http://schemas.microsoft.com/office/drawing/2014/main" id="{04A8BF0D-C753-7EBB-4B83-FC1E06A7882D}"/>
                  </a:ext>
                </a:extLst>
              </p:cNvPr>
              <p:cNvSpPr/>
              <p:nvPr/>
            </p:nvSpPr>
            <p:spPr>
              <a:xfrm>
                <a:off x="11649948" y="5940725"/>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8 h 165666"/>
                  <a:gd name="connsiteX4" fmla="*/ 89297 w 275748"/>
                  <a:gd name="connsiteY4" fmla="*/ 0 h 165666"/>
                  <a:gd name="connsiteX5" fmla="*/ 268367 w 275748"/>
                  <a:gd name="connsiteY5" fmla="*/ 0 h 165666"/>
                  <a:gd name="connsiteX6" fmla="*/ 275034 w 275748"/>
                  <a:gd name="connsiteY6" fmla="*/ 3808 h 165666"/>
                  <a:gd name="connsiteX7" fmla="*/ 275034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4059 w 275748"/>
                  <a:gd name="connsiteY12" fmla="*/ 15234 h 165666"/>
                  <a:gd name="connsiteX13" fmla="*/ 19764 w 275748"/>
                  <a:gd name="connsiteY13" fmla="*/ 150433 h 165666"/>
                  <a:gd name="connsiteX14" fmla="*/ 181689 w 275748"/>
                  <a:gd name="connsiteY14" fmla="*/ 150433 h 165666"/>
                  <a:gd name="connsiteX15" fmla="*/ 255984 w 275748"/>
                  <a:gd name="connsiteY15" fmla="*/ 15234 h 165666"/>
                  <a:gd name="connsiteX16" fmla="*/ 94059 w 275748"/>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20" y="161858"/>
                    </a:lnTo>
                    <a:cubicBezTo>
                      <a:pt x="192167" y="164714"/>
                      <a:pt x="189309" y="165666"/>
                      <a:pt x="186452" y="165666"/>
                    </a:cubicBezTo>
                    <a:lnTo>
                      <a:pt x="7382" y="165666"/>
                    </a:lnTo>
                    <a:cubicBezTo>
                      <a:pt x="6429"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w="9525"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17495326-8C12-78A6-81F2-2905A731EA34}"/>
                  </a:ext>
                </a:extLst>
              </p:cNvPr>
              <p:cNvSpPr/>
              <p:nvPr/>
            </p:nvSpPr>
            <p:spPr>
              <a:xfrm>
                <a:off x="11553031" y="5790293"/>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6669 w 194310"/>
                  <a:gd name="connsiteY12" fmla="*/ 158049 h 316098"/>
                  <a:gd name="connsiteX13" fmla="*/ 104299 w 194310"/>
                  <a:gd name="connsiteY13" fmla="*/ 294200 h 316098"/>
                  <a:gd name="connsiteX14" fmla="*/ 178594 w 194310"/>
                  <a:gd name="connsiteY14" fmla="*/ 159001 h 316098"/>
                  <a:gd name="connsiteX15" fmla="*/ 90964 w 194310"/>
                  <a:gd name="connsiteY15" fmla="*/ 22850 h 316098"/>
                  <a:gd name="connsiteX16" fmla="*/ 16669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0"/>
                    </a:lnTo>
                    <a:lnTo>
                      <a:pt x="16669" y="158049"/>
                    </a:lnTo>
                    <a:close/>
                  </a:path>
                </a:pathLst>
              </a:custGeom>
              <a:solidFill>
                <a:srgbClr val="FFFFFF"/>
              </a:solidFill>
              <a:ln w="952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828DF4CA-4590-89B5-03E9-86C8A3BBA0C1}"/>
                  </a:ext>
                </a:extLst>
              </p:cNvPr>
              <p:cNvSpPr/>
              <p:nvPr/>
            </p:nvSpPr>
            <p:spPr>
              <a:xfrm>
                <a:off x="11634946" y="5790293"/>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2394"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a:p>
            </p:txBody>
          </p:sp>
        </p:grpSp>
        <p:grpSp>
          <p:nvGrpSpPr>
            <p:cNvPr id="5" name="Graphic 47">
              <a:extLst>
                <a:ext uri="{FF2B5EF4-FFF2-40B4-BE49-F238E27FC236}">
                  <a16:creationId xmlns:a16="http://schemas.microsoft.com/office/drawing/2014/main" id="{96783D1D-1D50-AA3E-320C-9F38D365D4A3}"/>
                </a:ext>
              </a:extLst>
            </p:cNvPr>
            <p:cNvGrpSpPr/>
            <p:nvPr/>
          </p:nvGrpSpPr>
          <p:grpSpPr>
            <a:xfrm>
              <a:off x="12091193" y="5786484"/>
              <a:ext cx="221456" cy="316098"/>
              <a:chOff x="12091193" y="5786484"/>
              <a:chExt cx="221456" cy="316098"/>
            </a:xfrm>
            <a:solidFill>
              <a:srgbClr val="FFFFFF"/>
            </a:solidFill>
          </p:grpSpPr>
          <p:sp>
            <p:nvSpPr>
              <p:cNvPr id="222" name="Freeform 221">
                <a:extLst>
                  <a:ext uri="{FF2B5EF4-FFF2-40B4-BE49-F238E27FC236}">
                    <a16:creationId xmlns:a16="http://schemas.microsoft.com/office/drawing/2014/main" id="{8BE78026-46FD-6C9E-C392-A0F1386D0184}"/>
                  </a:ext>
                </a:extLst>
              </p:cNvPr>
              <p:cNvSpPr/>
              <p:nvPr/>
            </p:nvSpPr>
            <p:spPr>
              <a:xfrm>
                <a:off x="12091193" y="5786484"/>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8049 h 316098"/>
                  <a:gd name="connsiteX13" fmla="*/ 103346 w 194310"/>
                  <a:gd name="connsiteY13" fmla="*/ 294200 h 316098"/>
                  <a:gd name="connsiteX14" fmla="*/ 177641 w 194310"/>
                  <a:gd name="connsiteY14" fmla="*/ 159001 h 316098"/>
                  <a:gd name="connsiteX15" fmla="*/ 90011 w 194310"/>
                  <a:gd name="connsiteY15" fmla="*/ 22850 h 316098"/>
                  <a:gd name="connsiteX16" fmla="*/ 15716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8049"/>
                    </a:moveTo>
                    <a:lnTo>
                      <a:pt x="103346" y="294200"/>
                    </a:lnTo>
                    <a:lnTo>
                      <a:pt x="177641" y="159001"/>
                    </a:lnTo>
                    <a:lnTo>
                      <a:pt x="90011" y="22850"/>
                    </a:lnTo>
                    <a:lnTo>
                      <a:pt x="15716" y="158049"/>
                    </a:lnTo>
                    <a:close/>
                  </a:path>
                </a:pathLst>
              </a:custGeom>
              <a:solidFill>
                <a:srgbClr val="FFFFFF"/>
              </a:solidFill>
              <a:ln w="9525"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1666D474-909F-3D85-4A06-CE3764D1122F}"/>
                  </a:ext>
                </a:extLst>
              </p:cNvPr>
              <p:cNvSpPr/>
              <p:nvPr/>
            </p:nvSpPr>
            <p:spPr>
              <a:xfrm>
                <a:off x="12187158" y="5936917"/>
                <a:ext cx="125491" cy="165666"/>
              </a:xfrm>
              <a:custGeom>
                <a:avLst/>
                <a:gdLst>
                  <a:gd name="connsiteX0" fmla="*/ 125492 w 125491"/>
                  <a:gd name="connsiteY0" fmla="*/ 150433 h 165666"/>
                  <a:gd name="connsiteX1" fmla="*/ 19764 w 125491"/>
                  <a:gd name="connsiteY1" fmla="*/ 150433 h 165666"/>
                  <a:gd name="connsiteX2" fmla="*/ 94060 w 125491"/>
                  <a:gd name="connsiteY2" fmla="*/ 15234 h 165666"/>
                  <a:gd name="connsiteX3" fmla="*/ 125492 w 125491"/>
                  <a:gd name="connsiteY3" fmla="*/ 15234 h 165666"/>
                  <a:gd name="connsiteX4" fmla="*/ 125492 w 125491"/>
                  <a:gd name="connsiteY4" fmla="*/ 0 h 165666"/>
                  <a:gd name="connsiteX5" fmla="*/ 89297 w 125491"/>
                  <a:gd name="connsiteY5" fmla="*/ 0 h 165666"/>
                  <a:gd name="connsiteX6" fmla="*/ 82629 w 125491"/>
                  <a:gd name="connsiteY6" fmla="*/ 3809 h 165666"/>
                  <a:gd name="connsiteX7" fmla="*/ 714 w 125491"/>
                  <a:gd name="connsiteY7" fmla="*/ 154241 h 165666"/>
                  <a:gd name="connsiteX8" fmla="*/ 714 w 125491"/>
                  <a:gd name="connsiteY8" fmla="*/ 161858 h 165666"/>
                  <a:gd name="connsiteX9" fmla="*/ 3572 w 125491"/>
                  <a:gd name="connsiteY9" fmla="*/ 164714 h 165666"/>
                  <a:gd name="connsiteX10" fmla="*/ 7382 w 125491"/>
                  <a:gd name="connsiteY10" fmla="*/ 165666 h 165666"/>
                  <a:gd name="connsiteX11" fmla="*/ 125492 w 125491"/>
                  <a:gd name="connsiteY11" fmla="*/ 165666 h 165666"/>
                  <a:gd name="connsiteX12" fmla="*/ 125492 w 125491"/>
                  <a:gd name="connsiteY12" fmla="*/ 150433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91" h="165666">
                    <a:moveTo>
                      <a:pt x="125492" y="150433"/>
                    </a:moveTo>
                    <a:lnTo>
                      <a:pt x="19764" y="150433"/>
                    </a:lnTo>
                    <a:lnTo>
                      <a:pt x="94060" y="15234"/>
                    </a:lnTo>
                    <a:lnTo>
                      <a:pt x="125492" y="15234"/>
                    </a:lnTo>
                    <a:lnTo>
                      <a:pt x="125492" y="0"/>
                    </a:lnTo>
                    <a:lnTo>
                      <a:pt x="89297" y="0"/>
                    </a:lnTo>
                    <a:cubicBezTo>
                      <a:pt x="86439" y="0"/>
                      <a:pt x="83582" y="1904"/>
                      <a:pt x="82629" y="3809"/>
                    </a:cubicBezTo>
                    <a:lnTo>
                      <a:pt x="714" y="154241"/>
                    </a:lnTo>
                    <a:cubicBezTo>
                      <a:pt x="-238" y="156145"/>
                      <a:pt x="-238" y="159002"/>
                      <a:pt x="714" y="161858"/>
                    </a:cubicBezTo>
                    <a:cubicBezTo>
                      <a:pt x="1667" y="162810"/>
                      <a:pt x="2620" y="163762"/>
                      <a:pt x="3572" y="164714"/>
                    </a:cubicBezTo>
                    <a:cubicBezTo>
                      <a:pt x="4524" y="165666"/>
                      <a:pt x="5477" y="165666"/>
                      <a:pt x="7382" y="165666"/>
                    </a:cubicBezTo>
                    <a:lnTo>
                      <a:pt x="125492" y="165666"/>
                    </a:lnTo>
                    <a:lnTo>
                      <a:pt x="125492" y="150433"/>
                    </a:lnTo>
                    <a:close/>
                  </a:path>
                </a:pathLst>
              </a:custGeom>
              <a:solidFill>
                <a:srgbClr val="FFFFFF"/>
              </a:solidFill>
              <a:ln w="9525"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4E5B8810-B3FD-928D-E60C-6E4C2F7C98F5}"/>
                  </a:ext>
                </a:extLst>
              </p:cNvPr>
              <p:cNvSpPr/>
              <p:nvPr/>
            </p:nvSpPr>
            <p:spPr>
              <a:xfrm>
                <a:off x="12172870" y="5786484"/>
                <a:ext cx="139779" cy="165666"/>
              </a:xfrm>
              <a:custGeom>
                <a:avLst/>
                <a:gdLst>
                  <a:gd name="connsiteX0" fmla="*/ 139779 w 139779"/>
                  <a:gd name="connsiteY0" fmla="*/ 150432 h 165666"/>
                  <a:gd name="connsiteX1" fmla="*/ 107395 w 139779"/>
                  <a:gd name="connsiteY1" fmla="*/ 150432 h 165666"/>
                  <a:gd name="connsiteX2" fmla="*/ 20717 w 139779"/>
                  <a:gd name="connsiteY2" fmla="*/ 15234 h 165666"/>
                  <a:gd name="connsiteX3" fmla="*/ 139779 w 139779"/>
                  <a:gd name="connsiteY3" fmla="*/ 15234 h 165666"/>
                  <a:gd name="connsiteX4" fmla="*/ 139779 w 139779"/>
                  <a:gd name="connsiteY4" fmla="*/ 0 h 165666"/>
                  <a:gd name="connsiteX5" fmla="*/ 7382 w 139779"/>
                  <a:gd name="connsiteY5" fmla="*/ 0 h 165666"/>
                  <a:gd name="connsiteX6" fmla="*/ 714 w 139779"/>
                  <a:gd name="connsiteY6" fmla="*/ 3808 h 165666"/>
                  <a:gd name="connsiteX7" fmla="*/ 714 w 139779"/>
                  <a:gd name="connsiteY7" fmla="*/ 11425 h 165666"/>
                  <a:gd name="connsiteX8" fmla="*/ 96917 w 139779"/>
                  <a:gd name="connsiteY8" fmla="*/ 161858 h 165666"/>
                  <a:gd name="connsiteX9" fmla="*/ 99774 w 139779"/>
                  <a:gd name="connsiteY9" fmla="*/ 164714 h 165666"/>
                  <a:gd name="connsiteX10" fmla="*/ 103585 w 139779"/>
                  <a:gd name="connsiteY10" fmla="*/ 165666 h 165666"/>
                  <a:gd name="connsiteX11" fmla="*/ 139779 w 139779"/>
                  <a:gd name="connsiteY11" fmla="*/ 165666 h 165666"/>
                  <a:gd name="connsiteX12" fmla="*/ 139779 w 139779"/>
                  <a:gd name="connsiteY12" fmla="*/ 15043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79" h="165666">
                    <a:moveTo>
                      <a:pt x="139779" y="150432"/>
                    </a:moveTo>
                    <a:lnTo>
                      <a:pt x="107395" y="150432"/>
                    </a:lnTo>
                    <a:lnTo>
                      <a:pt x="20717" y="15234"/>
                    </a:lnTo>
                    <a:lnTo>
                      <a:pt x="139779" y="15234"/>
                    </a:lnTo>
                    <a:lnTo>
                      <a:pt x="139779" y="0"/>
                    </a:lnTo>
                    <a:lnTo>
                      <a:pt x="7382" y="0"/>
                    </a:lnTo>
                    <a:cubicBezTo>
                      <a:pt x="4524" y="0"/>
                      <a:pt x="1667" y="1904"/>
                      <a:pt x="714" y="3808"/>
                    </a:cubicBezTo>
                    <a:cubicBezTo>
                      <a:pt x="-238" y="6665"/>
                      <a:pt x="-238" y="9521"/>
                      <a:pt x="714" y="11425"/>
                    </a:cubicBezTo>
                    <a:lnTo>
                      <a:pt x="96917" y="161858"/>
                    </a:lnTo>
                    <a:cubicBezTo>
                      <a:pt x="97870" y="162810"/>
                      <a:pt x="98822" y="163762"/>
                      <a:pt x="99774" y="164714"/>
                    </a:cubicBezTo>
                    <a:cubicBezTo>
                      <a:pt x="100727" y="165666"/>
                      <a:pt x="101679" y="165666"/>
                      <a:pt x="103585" y="165666"/>
                    </a:cubicBezTo>
                    <a:lnTo>
                      <a:pt x="139779" y="165666"/>
                    </a:lnTo>
                    <a:lnTo>
                      <a:pt x="139779" y="150432"/>
                    </a:lnTo>
                    <a:close/>
                  </a:path>
                </a:pathLst>
              </a:custGeom>
              <a:solidFill>
                <a:srgbClr val="FFFFFF"/>
              </a:solidFill>
              <a:ln w="9525" cap="flat">
                <a:noFill/>
                <a:prstDash val="solid"/>
                <a:miter/>
              </a:ln>
            </p:spPr>
            <p:txBody>
              <a:bodyPr rtlCol="0" anchor="ctr"/>
              <a:lstStyle/>
              <a:p>
                <a:endParaRPr lang="en-US"/>
              </a:p>
            </p:txBody>
          </p:sp>
        </p:grpSp>
        <p:grpSp>
          <p:nvGrpSpPr>
            <p:cNvPr id="6" name="Graphic 47">
              <a:extLst>
                <a:ext uri="{FF2B5EF4-FFF2-40B4-BE49-F238E27FC236}">
                  <a16:creationId xmlns:a16="http://schemas.microsoft.com/office/drawing/2014/main" id="{977CC410-B062-B3FB-6AA3-9F100AD5BE6B}"/>
                </a:ext>
              </a:extLst>
            </p:cNvPr>
            <p:cNvGrpSpPr/>
            <p:nvPr/>
          </p:nvGrpSpPr>
          <p:grpSpPr>
            <a:xfrm>
              <a:off x="11846163" y="6237782"/>
              <a:ext cx="371713" cy="288487"/>
              <a:chOff x="11846163" y="6237782"/>
              <a:chExt cx="371713" cy="288487"/>
            </a:xfrm>
            <a:solidFill>
              <a:srgbClr val="FFFFFF"/>
            </a:solidFill>
          </p:grpSpPr>
          <p:sp>
            <p:nvSpPr>
              <p:cNvPr id="219" name="Freeform 218">
                <a:extLst>
                  <a:ext uri="{FF2B5EF4-FFF2-40B4-BE49-F238E27FC236}">
                    <a16:creationId xmlns:a16="http://schemas.microsoft.com/office/drawing/2014/main" id="{044B5138-AA96-8852-5C07-781AAD3BA65E}"/>
                  </a:ext>
                </a:extLst>
              </p:cNvPr>
              <p:cNvSpPr/>
              <p:nvPr/>
            </p:nvSpPr>
            <p:spPr>
              <a:xfrm>
                <a:off x="11846163" y="6238734"/>
                <a:ext cx="192881" cy="287535"/>
              </a:xfrm>
              <a:custGeom>
                <a:avLst/>
                <a:gdLst>
                  <a:gd name="connsiteX0" fmla="*/ 79772 w 192881"/>
                  <a:gd name="connsiteY0" fmla="*/ 286583 h 287535"/>
                  <a:gd name="connsiteX1" fmla="*/ 97869 w 192881"/>
                  <a:gd name="connsiteY1" fmla="*/ 286583 h 287535"/>
                  <a:gd name="connsiteX2" fmla="*/ 15002 w 192881"/>
                  <a:gd name="connsiteY2" fmla="*/ 157097 h 287535"/>
                  <a:gd name="connsiteX3" fmla="*/ 89297 w 192881"/>
                  <a:gd name="connsiteY3" fmla="*/ 21898 h 287535"/>
                  <a:gd name="connsiteX4" fmla="*/ 176927 w 192881"/>
                  <a:gd name="connsiteY4" fmla="*/ 158049 h 287535"/>
                  <a:gd name="connsiteX5" fmla="*/ 106442 w 192881"/>
                  <a:gd name="connsiteY5" fmla="*/ 287536 h 287535"/>
                  <a:gd name="connsiteX6" fmla="*/ 123587 w 192881"/>
                  <a:gd name="connsiteY6" fmla="*/ 287536 h 287535"/>
                  <a:gd name="connsiteX7" fmla="*/ 192167 w 192881"/>
                  <a:gd name="connsiteY7" fmla="*/ 161858 h 287535"/>
                  <a:gd name="connsiteX8" fmla="*/ 192167 w 192881"/>
                  <a:gd name="connsiteY8" fmla="*/ 154241 h 287535"/>
                  <a:gd name="connsiteX9" fmla="*/ 95964 w 192881"/>
                  <a:gd name="connsiteY9" fmla="*/ 3808 h 287535"/>
                  <a:gd name="connsiteX10" fmla="*/ 89297 w 192881"/>
                  <a:gd name="connsiteY10" fmla="*/ 0 h 287535"/>
                  <a:gd name="connsiteX11" fmla="*/ 82629 w 192881"/>
                  <a:gd name="connsiteY11" fmla="*/ 3808 h 287535"/>
                  <a:gd name="connsiteX12" fmla="*/ 714 w 192881"/>
                  <a:gd name="connsiteY12" fmla="*/ 154241 h 287535"/>
                  <a:gd name="connsiteX13" fmla="*/ 714 w 192881"/>
                  <a:gd name="connsiteY13" fmla="*/ 161858 h 287535"/>
                  <a:gd name="connsiteX14" fmla="*/ 79772 w 192881"/>
                  <a:gd name="connsiteY14" fmla="*/ 286583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881" h="287535">
                    <a:moveTo>
                      <a:pt x="79772" y="286583"/>
                    </a:moveTo>
                    <a:lnTo>
                      <a:pt x="97869" y="286583"/>
                    </a:lnTo>
                    <a:lnTo>
                      <a:pt x="15002" y="157097"/>
                    </a:lnTo>
                    <a:lnTo>
                      <a:pt x="89297" y="21898"/>
                    </a:lnTo>
                    <a:lnTo>
                      <a:pt x="176927" y="158049"/>
                    </a:lnTo>
                    <a:lnTo>
                      <a:pt x="106442" y="287536"/>
                    </a:lnTo>
                    <a:lnTo>
                      <a:pt x="123587" y="287536"/>
                    </a:lnTo>
                    <a:lnTo>
                      <a:pt x="192167" y="161858"/>
                    </a:lnTo>
                    <a:cubicBezTo>
                      <a:pt x="193119" y="159001"/>
                      <a:pt x="193119" y="156145"/>
                      <a:pt x="192167" y="154241"/>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79772" y="286583"/>
                    </a:lnTo>
                    <a:close/>
                  </a:path>
                </a:pathLst>
              </a:custGeom>
              <a:solidFill>
                <a:srgbClr val="FFFFFF"/>
              </a:solidFill>
              <a:ln w="952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EC5E0CCA-E530-27C9-108F-B407E697697A}"/>
                  </a:ext>
                </a:extLst>
              </p:cNvPr>
              <p:cNvSpPr/>
              <p:nvPr/>
            </p:nvSpPr>
            <p:spPr>
              <a:xfrm>
                <a:off x="11951652" y="6388214"/>
                <a:ext cx="265509" cy="137103"/>
              </a:xfrm>
              <a:custGeom>
                <a:avLst/>
                <a:gdLst>
                  <a:gd name="connsiteX0" fmla="*/ 17145 w 265509"/>
                  <a:gd name="connsiteY0" fmla="*/ 137103 h 137103"/>
                  <a:gd name="connsiteX1" fmla="*/ 83820 w 265509"/>
                  <a:gd name="connsiteY1" fmla="*/ 15234 h 137103"/>
                  <a:gd name="connsiteX2" fmla="*/ 245745 w 265509"/>
                  <a:gd name="connsiteY2" fmla="*/ 15234 h 137103"/>
                  <a:gd name="connsiteX3" fmla="*/ 179070 w 265509"/>
                  <a:gd name="connsiteY3" fmla="*/ 137103 h 137103"/>
                  <a:gd name="connsiteX4" fmla="*/ 196215 w 265509"/>
                  <a:gd name="connsiteY4" fmla="*/ 137103 h 137103"/>
                  <a:gd name="connsiteX5" fmla="*/ 264795 w 265509"/>
                  <a:gd name="connsiteY5" fmla="*/ 11425 h 137103"/>
                  <a:gd name="connsiteX6" fmla="*/ 264795 w 265509"/>
                  <a:gd name="connsiteY6" fmla="*/ 3808 h 137103"/>
                  <a:gd name="connsiteX7" fmla="*/ 258128 w 265509"/>
                  <a:gd name="connsiteY7" fmla="*/ 0 h 137103"/>
                  <a:gd name="connsiteX8" fmla="*/ 79057 w 265509"/>
                  <a:gd name="connsiteY8" fmla="*/ 0 h 137103"/>
                  <a:gd name="connsiteX9" fmla="*/ 72390 w 265509"/>
                  <a:gd name="connsiteY9" fmla="*/ 3808 h 137103"/>
                  <a:gd name="connsiteX10" fmla="*/ 0 w 265509"/>
                  <a:gd name="connsiteY10" fmla="*/ 137103 h 137103"/>
                  <a:gd name="connsiteX11" fmla="*/ 17145 w 265509"/>
                  <a:gd name="connsiteY11" fmla="*/ 137103 h 1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509" h="137103">
                    <a:moveTo>
                      <a:pt x="17145" y="137103"/>
                    </a:moveTo>
                    <a:lnTo>
                      <a:pt x="83820" y="15234"/>
                    </a:lnTo>
                    <a:lnTo>
                      <a:pt x="245745" y="15234"/>
                    </a:lnTo>
                    <a:lnTo>
                      <a:pt x="179070" y="137103"/>
                    </a:lnTo>
                    <a:lnTo>
                      <a:pt x="196215" y="137103"/>
                    </a:lnTo>
                    <a:lnTo>
                      <a:pt x="264795" y="11425"/>
                    </a:lnTo>
                    <a:cubicBezTo>
                      <a:pt x="265747" y="9521"/>
                      <a:pt x="265747" y="6665"/>
                      <a:pt x="264795" y="3808"/>
                    </a:cubicBezTo>
                    <a:cubicBezTo>
                      <a:pt x="263842" y="1904"/>
                      <a:pt x="260985" y="0"/>
                      <a:pt x="258128" y="0"/>
                    </a:cubicBezTo>
                    <a:lnTo>
                      <a:pt x="79057" y="0"/>
                    </a:lnTo>
                    <a:cubicBezTo>
                      <a:pt x="76200" y="0"/>
                      <a:pt x="73342" y="1904"/>
                      <a:pt x="72390" y="3808"/>
                    </a:cubicBezTo>
                    <a:lnTo>
                      <a:pt x="0" y="137103"/>
                    </a:lnTo>
                    <a:lnTo>
                      <a:pt x="17145" y="137103"/>
                    </a:lnTo>
                    <a:close/>
                  </a:path>
                </a:pathLst>
              </a:custGeom>
              <a:solidFill>
                <a:srgbClr val="FFFFFF"/>
              </a:solidFill>
              <a:ln w="952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72BBB498-4F7F-E97B-F767-7A691D44B6C5}"/>
                  </a:ext>
                </a:extLst>
              </p:cNvPr>
              <p:cNvSpPr/>
              <p:nvPr/>
            </p:nvSpPr>
            <p:spPr>
              <a:xfrm>
                <a:off x="11926411" y="6237782"/>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3382BA1D-430B-954F-EA86-27E19C6803D0}"/>
                </a:ext>
              </a:extLst>
            </p:cNvPr>
            <p:cNvSpPr/>
            <p:nvPr/>
          </p:nvSpPr>
          <p:spPr>
            <a:xfrm>
              <a:off x="12064047" y="6116118"/>
              <a:ext cx="122667" cy="209052"/>
            </a:xfrm>
            <a:custGeom>
              <a:avLst/>
              <a:gdLst>
                <a:gd name="connsiteX0" fmla="*/ 118110 w 122667"/>
                <a:gd name="connsiteY0" fmla="*/ 747 h 209052"/>
                <a:gd name="connsiteX1" fmla="*/ 121920 w 122667"/>
                <a:gd name="connsiteY1" fmla="*/ 12172 h 209052"/>
                <a:gd name="connsiteX2" fmla="*/ 16193 w 122667"/>
                <a:gd name="connsiteY2" fmla="*/ 204497 h 209052"/>
                <a:gd name="connsiteX3" fmla="*/ 4763 w 122667"/>
                <a:gd name="connsiteY3" fmla="*/ 208306 h 209052"/>
                <a:gd name="connsiteX4" fmla="*/ 4763 w 122667"/>
                <a:gd name="connsiteY4" fmla="*/ 208306 h 209052"/>
                <a:gd name="connsiteX5" fmla="*/ 0 w 122667"/>
                <a:gd name="connsiteY5" fmla="*/ 200689 h 209052"/>
                <a:gd name="connsiteX6" fmla="*/ 953 w 122667"/>
                <a:gd name="connsiteY6" fmla="*/ 196880 h 209052"/>
                <a:gd name="connsiteX7" fmla="*/ 106680 w 122667"/>
                <a:gd name="connsiteY7" fmla="*/ 4555 h 209052"/>
                <a:gd name="connsiteX8" fmla="*/ 118110 w 122667"/>
                <a:gd name="connsiteY8" fmla="*/ 747 h 209052"/>
                <a:gd name="connsiteX9" fmla="*/ 118110 w 122667"/>
                <a:gd name="connsiteY9" fmla="*/ 747 h 20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052">
                  <a:moveTo>
                    <a:pt x="118110" y="747"/>
                  </a:moveTo>
                  <a:cubicBezTo>
                    <a:pt x="121920" y="2651"/>
                    <a:pt x="123825" y="8364"/>
                    <a:pt x="121920" y="12172"/>
                  </a:cubicBezTo>
                  <a:lnTo>
                    <a:pt x="16193" y="204497"/>
                  </a:lnTo>
                  <a:cubicBezTo>
                    <a:pt x="14288" y="208306"/>
                    <a:pt x="8572" y="210210"/>
                    <a:pt x="4763" y="208306"/>
                  </a:cubicBezTo>
                  <a:cubicBezTo>
                    <a:pt x="4763" y="208306"/>
                    <a:pt x="4763" y="208306"/>
                    <a:pt x="4763" y="208306"/>
                  </a:cubicBezTo>
                  <a:cubicBezTo>
                    <a:pt x="1905" y="206402"/>
                    <a:pt x="0" y="204497"/>
                    <a:pt x="0" y="200689"/>
                  </a:cubicBezTo>
                  <a:cubicBezTo>
                    <a:pt x="0" y="199737"/>
                    <a:pt x="0" y="197833"/>
                    <a:pt x="953" y="196880"/>
                  </a:cubicBezTo>
                  <a:lnTo>
                    <a:pt x="106680" y="4555"/>
                  </a:lnTo>
                  <a:cubicBezTo>
                    <a:pt x="108585" y="747"/>
                    <a:pt x="113347" y="-1157"/>
                    <a:pt x="118110" y="747"/>
                  </a:cubicBezTo>
                  <a:cubicBezTo>
                    <a:pt x="118110" y="747"/>
                    <a:pt x="118110" y="747"/>
                    <a:pt x="118110" y="747"/>
                  </a:cubicBezTo>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FF23C03-9072-1745-EE83-966ABBAEDAAC}"/>
                </a:ext>
              </a:extLst>
            </p:cNvPr>
            <p:cNvSpPr/>
            <p:nvPr/>
          </p:nvSpPr>
          <p:spPr>
            <a:xfrm>
              <a:off x="11770677" y="5674698"/>
              <a:ext cx="122667" cy="209647"/>
            </a:xfrm>
            <a:custGeom>
              <a:avLst/>
              <a:gdLst>
                <a:gd name="connsiteX0" fmla="*/ 118110 w 122667"/>
                <a:gd name="connsiteY0" fmla="*/ 1342 h 209647"/>
                <a:gd name="connsiteX1" fmla="*/ 121920 w 122667"/>
                <a:gd name="connsiteY1" fmla="*/ 12767 h 209647"/>
                <a:gd name="connsiteX2" fmla="*/ 16192 w 122667"/>
                <a:gd name="connsiteY2" fmla="*/ 205092 h 209647"/>
                <a:gd name="connsiteX3" fmla="*/ 4763 w 122667"/>
                <a:gd name="connsiteY3" fmla="*/ 208901 h 209647"/>
                <a:gd name="connsiteX4" fmla="*/ 4763 w 122667"/>
                <a:gd name="connsiteY4" fmla="*/ 208901 h 209647"/>
                <a:gd name="connsiteX5" fmla="*/ 0 w 122667"/>
                <a:gd name="connsiteY5" fmla="*/ 201284 h 209647"/>
                <a:gd name="connsiteX6" fmla="*/ 953 w 122667"/>
                <a:gd name="connsiteY6" fmla="*/ 197476 h 209647"/>
                <a:gd name="connsiteX7" fmla="*/ 106680 w 122667"/>
                <a:gd name="connsiteY7" fmla="*/ 5150 h 209647"/>
                <a:gd name="connsiteX8" fmla="*/ 118110 w 122667"/>
                <a:gd name="connsiteY8" fmla="*/ 1342 h 209647"/>
                <a:gd name="connsiteX9" fmla="*/ 118110 w 122667"/>
                <a:gd name="connsiteY9" fmla="*/ 1342 h 20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647">
                  <a:moveTo>
                    <a:pt x="118110" y="1342"/>
                  </a:moveTo>
                  <a:cubicBezTo>
                    <a:pt x="121920" y="3246"/>
                    <a:pt x="123825" y="8959"/>
                    <a:pt x="121920" y="12767"/>
                  </a:cubicBezTo>
                  <a:lnTo>
                    <a:pt x="16192" y="205092"/>
                  </a:lnTo>
                  <a:cubicBezTo>
                    <a:pt x="14288" y="208901"/>
                    <a:pt x="8572"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8585" y="390"/>
                    <a:pt x="113347" y="-1514"/>
                    <a:pt x="118110" y="1342"/>
                  </a:cubicBezTo>
                  <a:cubicBezTo>
                    <a:pt x="118110" y="1342"/>
                    <a:pt x="118110" y="1342"/>
                    <a:pt x="118110" y="1342"/>
                  </a:cubicBezTo>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8859C-94E8-62B1-FD3A-402369741DDF}"/>
                </a:ext>
              </a:extLst>
            </p:cNvPr>
            <p:cNvSpPr/>
            <p:nvPr/>
          </p:nvSpPr>
          <p:spPr>
            <a:xfrm>
              <a:off x="12188825" y="5489428"/>
              <a:ext cx="124777" cy="19994"/>
            </a:xfrm>
            <a:custGeom>
              <a:avLst/>
              <a:gdLst>
                <a:gd name="connsiteX0" fmla="*/ 123825 w 124777"/>
                <a:gd name="connsiteY0" fmla="*/ 0 h 19994"/>
                <a:gd name="connsiteX1" fmla="*/ 8572 w 124777"/>
                <a:gd name="connsiteY1" fmla="*/ 2856 h 19994"/>
                <a:gd name="connsiteX2" fmla="*/ 0 w 124777"/>
                <a:gd name="connsiteY2" fmla="*/ 11425 h 19994"/>
                <a:gd name="connsiteX3" fmla="*/ 4763 w 124777"/>
                <a:gd name="connsiteY3" fmla="*/ 19042 h 19994"/>
                <a:gd name="connsiteX4" fmla="*/ 8572 w 124777"/>
                <a:gd name="connsiteY4" fmla="*/ 19994 h 19994"/>
                <a:gd name="connsiteX5" fmla="*/ 124778 w 124777"/>
                <a:gd name="connsiteY5" fmla="*/ 17138 h 19994"/>
                <a:gd name="connsiteX6" fmla="*/ 124778 w 124777"/>
                <a:gd name="connsiteY6" fmla="*/ 0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B93857E-2BA2-83DD-22D4-A4DBD7594828}"/>
                </a:ext>
              </a:extLst>
            </p:cNvPr>
            <p:cNvSpPr/>
            <p:nvPr/>
          </p:nvSpPr>
          <p:spPr>
            <a:xfrm>
              <a:off x="12258357" y="6392023"/>
              <a:ext cx="54292" cy="18090"/>
            </a:xfrm>
            <a:custGeom>
              <a:avLst/>
              <a:gdLst>
                <a:gd name="connsiteX0" fmla="*/ 54293 w 54292"/>
                <a:gd name="connsiteY0" fmla="*/ 0 h 18090"/>
                <a:gd name="connsiteX1" fmla="*/ 8573 w 54292"/>
                <a:gd name="connsiteY1" fmla="*/ 952 h 18090"/>
                <a:gd name="connsiteX2" fmla="*/ 0 w 54292"/>
                <a:gd name="connsiteY2" fmla="*/ 9521 h 18090"/>
                <a:gd name="connsiteX3" fmla="*/ 4763 w 54292"/>
                <a:gd name="connsiteY3" fmla="*/ 17138 h 18090"/>
                <a:gd name="connsiteX4" fmla="*/ 8573 w 54292"/>
                <a:gd name="connsiteY4" fmla="*/ 18090 h 18090"/>
                <a:gd name="connsiteX5" fmla="*/ 54293 w 54292"/>
                <a:gd name="connsiteY5" fmla="*/ 17138 h 18090"/>
                <a:gd name="connsiteX6" fmla="*/ 54293 w 54292"/>
                <a:gd name="connsiteY6" fmla="*/ 0 h 1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90">
                  <a:moveTo>
                    <a:pt x="54293" y="0"/>
                  </a:moveTo>
                  <a:lnTo>
                    <a:pt x="8573" y="952"/>
                  </a:lnTo>
                  <a:cubicBezTo>
                    <a:pt x="3810" y="952"/>
                    <a:pt x="0" y="4761"/>
                    <a:pt x="0" y="9521"/>
                  </a:cubicBezTo>
                  <a:cubicBezTo>
                    <a:pt x="0" y="12377"/>
                    <a:pt x="1905" y="15234"/>
                    <a:pt x="4763" y="17138"/>
                  </a:cubicBezTo>
                  <a:cubicBezTo>
                    <a:pt x="5715" y="18090"/>
                    <a:pt x="7620" y="18090"/>
                    <a:pt x="8573" y="18090"/>
                  </a:cubicBezTo>
                  <a:lnTo>
                    <a:pt x="54293" y="17138"/>
                  </a:lnTo>
                  <a:lnTo>
                    <a:pt x="54293" y="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76A669A-6A92-520F-6E9B-351840DFA141}"/>
                </a:ext>
              </a:extLst>
            </p:cNvPr>
            <p:cNvSpPr/>
            <p:nvPr/>
          </p:nvSpPr>
          <p:spPr>
            <a:xfrm>
              <a:off x="11787399" y="6011419"/>
              <a:ext cx="132291" cy="204940"/>
            </a:xfrm>
            <a:custGeom>
              <a:avLst/>
              <a:gdLst>
                <a:gd name="connsiteX0" fmla="*/ 12806 w 132291"/>
                <a:gd name="connsiteY0" fmla="*/ 714 h 204940"/>
                <a:gd name="connsiteX1" fmla="*/ 15663 w 132291"/>
                <a:gd name="connsiteY1" fmla="*/ 3570 h 204940"/>
                <a:gd name="connsiteX2" fmla="*/ 130916 w 132291"/>
                <a:gd name="connsiteY2" fmla="*/ 191135 h 204940"/>
                <a:gd name="connsiteX3" fmla="*/ 128058 w 132291"/>
                <a:gd name="connsiteY3" fmla="*/ 203512 h 204940"/>
                <a:gd name="connsiteX4" fmla="*/ 119486 w 132291"/>
                <a:gd name="connsiteY4" fmla="*/ 203512 h 204940"/>
                <a:gd name="connsiteX5" fmla="*/ 116628 w 132291"/>
                <a:gd name="connsiteY5" fmla="*/ 200656 h 204940"/>
                <a:gd name="connsiteX6" fmla="*/ 1376 w 132291"/>
                <a:gd name="connsiteY6" fmla="*/ 13092 h 204940"/>
                <a:gd name="connsiteX7" fmla="*/ 4233 w 132291"/>
                <a:gd name="connsiteY7" fmla="*/ 714 h 204940"/>
                <a:gd name="connsiteX8" fmla="*/ 12806 w 132291"/>
                <a:gd name="connsiteY8" fmla="*/ 714 h 2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4940">
                  <a:moveTo>
                    <a:pt x="12806" y="714"/>
                  </a:moveTo>
                  <a:cubicBezTo>
                    <a:pt x="13758" y="1666"/>
                    <a:pt x="14711" y="2618"/>
                    <a:pt x="15663" y="3570"/>
                  </a:cubicBezTo>
                  <a:lnTo>
                    <a:pt x="130916" y="191135"/>
                  </a:lnTo>
                  <a:cubicBezTo>
                    <a:pt x="133773" y="194943"/>
                    <a:pt x="131868" y="200656"/>
                    <a:pt x="128058" y="203512"/>
                  </a:cubicBezTo>
                  <a:cubicBezTo>
                    <a:pt x="125201" y="205417"/>
                    <a:pt x="122343" y="205417"/>
                    <a:pt x="119486" y="203512"/>
                  </a:cubicBezTo>
                  <a:cubicBezTo>
                    <a:pt x="118533" y="202560"/>
                    <a:pt x="117581" y="201608"/>
                    <a:pt x="116628" y="200656"/>
                  </a:cubicBezTo>
                  <a:lnTo>
                    <a:pt x="1376" y="13092"/>
                  </a:lnTo>
                  <a:cubicBezTo>
                    <a:pt x="-1482" y="9283"/>
                    <a:pt x="423" y="3570"/>
                    <a:pt x="4233" y="714"/>
                  </a:cubicBezTo>
                  <a:cubicBezTo>
                    <a:pt x="7091" y="-238"/>
                    <a:pt x="9948" y="-238"/>
                    <a:pt x="12806" y="714"/>
                  </a:cubicBezTo>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8BA89E2-879F-2AC8-B8DB-A0E94E3BCC17}"/>
                </a:ext>
              </a:extLst>
            </p:cNvPr>
            <p:cNvSpPr/>
            <p:nvPr/>
          </p:nvSpPr>
          <p:spPr>
            <a:xfrm>
              <a:off x="12031239" y="5564168"/>
              <a:ext cx="132291" cy="205654"/>
            </a:xfrm>
            <a:custGeom>
              <a:avLst/>
              <a:gdLst>
                <a:gd name="connsiteX0" fmla="*/ 12806 w 132291"/>
                <a:gd name="connsiteY0" fmla="*/ 1428 h 205654"/>
                <a:gd name="connsiteX1" fmla="*/ 15663 w 132291"/>
                <a:gd name="connsiteY1" fmla="*/ 4284 h 205654"/>
                <a:gd name="connsiteX2" fmla="*/ 130916 w 132291"/>
                <a:gd name="connsiteY2" fmla="*/ 191849 h 205654"/>
                <a:gd name="connsiteX3" fmla="*/ 128058 w 132291"/>
                <a:gd name="connsiteY3" fmla="*/ 204226 h 205654"/>
                <a:gd name="connsiteX4" fmla="*/ 119486 w 132291"/>
                <a:gd name="connsiteY4" fmla="*/ 204226 h 205654"/>
                <a:gd name="connsiteX5" fmla="*/ 116628 w 132291"/>
                <a:gd name="connsiteY5" fmla="*/ 201370 h 205654"/>
                <a:gd name="connsiteX6" fmla="*/ 1376 w 132291"/>
                <a:gd name="connsiteY6" fmla="*/ 13806 h 205654"/>
                <a:gd name="connsiteX7" fmla="*/ 4233 w 132291"/>
                <a:gd name="connsiteY7" fmla="*/ 1428 h 205654"/>
                <a:gd name="connsiteX8" fmla="*/ 12806 w 132291"/>
                <a:gd name="connsiteY8" fmla="*/ 1428 h 20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5654">
                  <a:moveTo>
                    <a:pt x="12806" y="1428"/>
                  </a:moveTo>
                  <a:cubicBezTo>
                    <a:pt x="13758" y="2380"/>
                    <a:pt x="14711" y="3332"/>
                    <a:pt x="15663" y="4284"/>
                  </a:cubicBezTo>
                  <a:lnTo>
                    <a:pt x="130916" y="191849"/>
                  </a:lnTo>
                  <a:cubicBezTo>
                    <a:pt x="133773" y="195658"/>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9948" y="-476"/>
                    <a:pt x="12806" y="1428"/>
                  </a:cubicBezTo>
                </a:path>
              </a:pathLst>
            </a:custGeom>
            <a:solidFill>
              <a:srgbClr val="FFFFFF"/>
            </a:solidFill>
            <a:ln w="9525" cap="flat">
              <a:noFill/>
              <a:prstDash val="solid"/>
              <a:miter/>
            </a:ln>
          </p:spPr>
          <p:txBody>
            <a:bodyPr rtlCol="0" anchor="ctr"/>
            <a:lstStyle/>
            <a:p>
              <a:endParaRPr lang="en-US"/>
            </a:p>
          </p:txBody>
        </p:sp>
        <p:grpSp>
          <p:nvGrpSpPr>
            <p:cNvPr id="13" name="Graphic 47">
              <a:extLst>
                <a:ext uri="{FF2B5EF4-FFF2-40B4-BE49-F238E27FC236}">
                  <a16:creationId xmlns:a16="http://schemas.microsoft.com/office/drawing/2014/main" id="{F572D2FC-9CFD-8F75-A32D-E41EFEF11F76}"/>
                </a:ext>
              </a:extLst>
            </p:cNvPr>
            <p:cNvGrpSpPr/>
            <p:nvPr/>
          </p:nvGrpSpPr>
          <p:grpSpPr>
            <a:xfrm>
              <a:off x="10968672" y="5214269"/>
              <a:ext cx="912495" cy="1194891"/>
              <a:chOff x="10968672" y="5214269"/>
              <a:chExt cx="912495" cy="1194891"/>
            </a:xfrm>
            <a:solidFill>
              <a:srgbClr val="FFFFFF"/>
            </a:solidFill>
          </p:grpSpPr>
          <p:grpSp>
            <p:nvGrpSpPr>
              <p:cNvPr id="14" name="Graphic 47">
                <a:extLst>
                  <a:ext uri="{FF2B5EF4-FFF2-40B4-BE49-F238E27FC236}">
                    <a16:creationId xmlns:a16="http://schemas.microsoft.com/office/drawing/2014/main" id="{969FE252-5CE2-7A90-CC4B-2CC3D5F1D53A}"/>
                  </a:ext>
                </a:extLst>
              </p:cNvPr>
              <p:cNvGrpSpPr/>
              <p:nvPr/>
            </p:nvGrpSpPr>
            <p:grpSpPr>
              <a:xfrm>
                <a:off x="10968672" y="5789340"/>
                <a:ext cx="751522" cy="619820"/>
                <a:chOff x="10968672" y="5789340"/>
                <a:chExt cx="751522" cy="619820"/>
              </a:xfrm>
              <a:solidFill>
                <a:srgbClr val="FFFFFF"/>
              </a:solidFill>
            </p:grpSpPr>
            <p:sp>
              <p:nvSpPr>
                <p:cNvPr id="30" name="Freeform 29">
                  <a:extLst>
                    <a:ext uri="{FF2B5EF4-FFF2-40B4-BE49-F238E27FC236}">
                      <a16:creationId xmlns:a16="http://schemas.microsoft.com/office/drawing/2014/main" id="{E4E6D9B1-BF6F-38C5-4111-C074BADD5518}"/>
                    </a:ext>
                  </a:extLst>
                </p:cNvPr>
                <p:cNvSpPr/>
                <p:nvPr/>
              </p:nvSpPr>
              <p:spPr>
                <a:xfrm>
                  <a:off x="10968672" y="5794101"/>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3 w 202882"/>
                    <a:gd name="connsiteY6" fmla="*/ 185660 h 185660"/>
                    <a:gd name="connsiteX7" fmla="*/ 140970 w 202882"/>
                    <a:gd name="connsiteY7" fmla="*/ 185660 h 185660"/>
                    <a:gd name="connsiteX8" fmla="*/ 132397 w 202882"/>
                    <a:gd name="connsiteY8" fmla="*/ 157097 h 185660"/>
                    <a:gd name="connsiteX9" fmla="*/ 118110 w 202882"/>
                    <a:gd name="connsiteY9" fmla="*/ 113301 h 185660"/>
                    <a:gd name="connsiteX10" fmla="*/ 100965 w 202882"/>
                    <a:gd name="connsiteY10" fmla="*/ 61887 h 185660"/>
                    <a:gd name="connsiteX11" fmla="*/ 83820 w 202882"/>
                    <a:gd name="connsiteY11" fmla="*/ 113301 h 185660"/>
                    <a:gd name="connsiteX12" fmla="*/ 118110 w 202882"/>
                    <a:gd name="connsiteY12" fmla="*/ 113301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3" y="185660"/>
                      </a:lnTo>
                      <a:lnTo>
                        <a:pt x="140970" y="185660"/>
                      </a:lnTo>
                      <a:lnTo>
                        <a:pt x="132397" y="157097"/>
                      </a:lnTo>
                      <a:close/>
                      <a:moveTo>
                        <a:pt x="118110" y="113301"/>
                      </a:moveTo>
                      <a:lnTo>
                        <a:pt x="100965" y="61887"/>
                      </a:lnTo>
                      <a:lnTo>
                        <a:pt x="83820" y="113301"/>
                      </a:lnTo>
                      <a:lnTo>
                        <a:pt x="118110" y="113301"/>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8518B8-B83E-B47E-AF1C-017EB72D4813}"/>
                    </a:ext>
                  </a:extLst>
                </p:cNvPr>
                <p:cNvSpPr/>
                <p:nvPr/>
              </p:nvSpPr>
              <p:spPr>
                <a:xfrm>
                  <a:off x="11180127" y="5789340"/>
                  <a:ext cx="181927" cy="190420"/>
                </a:xfrm>
                <a:custGeom>
                  <a:avLst/>
                  <a:gdLst>
                    <a:gd name="connsiteX0" fmla="*/ 119063 w 181927"/>
                    <a:gd name="connsiteY0" fmla="*/ 67599 h 190420"/>
                    <a:gd name="connsiteX1" fmla="*/ 109538 w 181927"/>
                    <a:gd name="connsiteY1" fmla="*/ 59031 h 190420"/>
                    <a:gd name="connsiteX2" fmla="*/ 94297 w 181927"/>
                    <a:gd name="connsiteY2" fmla="*/ 56174 h 190420"/>
                    <a:gd name="connsiteX3" fmla="*/ 68580 w 181927"/>
                    <a:gd name="connsiteY3" fmla="*/ 66647 h 190420"/>
                    <a:gd name="connsiteX4" fmla="*/ 59055 w 181927"/>
                    <a:gd name="connsiteY4" fmla="*/ 96163 h 190420"/>
                    <a:gd name="connsiteX5" fmla="*/ 69532 w 181927"/>
                    <a:gd name="connsiteY5" fmla="*/ 128534 h 190420"/>
                    <a:gd name="connsiteX6" fmla="*/ 100965 w 181927"/>
                    <a:gd name="connsiteY6" fmla="*/ 139007 h 190420"/>
                    <a:gd name="connsiteX7" fmla="*/ 133350 w 181927"/>
                    <a:gd name="connsiteY7" fmla="*/ 122822 h 190420"/>
                    <a:gd name="connsiteX8" fmla="*/ 86678 w 181927"/>
                    <a:gd name="connsiteY8" fmla="*/ 122822 h 190420"/>
                    <a:gd name="connsiteX9" fmla="*/ 86678 w 181927"/>
                    <a:gd name="connsiteY9" fmla="*/ 81881 h 190420"/>
                    <a:gd name="connsiteX10" fmla="*/ 181928 w 181927"/>
                    <a:gd name="connsiteY10" fmla="*/ 81881 h 190420"/>
                    <a:gd name="connsiteX11" fmla="*/ 181928 w 181927"/>
                    <a:gd name="connsiteY11" fmla="*/ 139960 h 190420"/>
                    <a:gd name="connsiteX12" fmla="*/ 148590 w 181927"/>
                    <a:gd name="connsiteY12" fmla="*/ 175187 h 190420"/>
                    <a:gd name="connsiteX13" fmla="*/ 94297 w 181927"/>
                    <a:gd name="connsiteY13" fmla="*/ 190421 h 190420"/>
                    <a:gd name="connsiteX14" fmla="*/ 43815 w 181927"/>
                    <a:gd name="connsiteY14" fmla="*/ 178044 h 190420"/>
                    <a:gd name="connsiteX15" fmla="*/ 11430 w 181927"/>
                    <a:gd name="connsiteY15" fmla="*/ 144720 h 190420"/>
                    <a:gd name="connsiteX16" fmla="*/ 0 w 181927"/>
                    <a:gd name="connsiteY16" fmla="*/ 95210 h 190420"/>
                    <a:gd name="connsiteX17" fmla="*/ 11430 w 181927"/>
                    <a:gd name="connsiteY17" fmla="*/ 45701 h 190420"/>
                    <a:gd name="connsiteX18" fmla="*/ 43815 w 181927"/>
                    <a:gd name="connsiteY18" fmla="*/ 12377 h 190420"/>
                    <a:gd name="connsiteX19" fmla="*/ 93345 w 181927"/>
                    <a:gd name="connsiteY19" fmla="*/ 0 h 190420"/>
                    <a:gd name="connsiteX20" fmla="*/ 152400 w 181927"/>
                    <a:gd name="connsiteY20" fmla="*/ 17138 h 190420"/>
                    <a:gd name="connsiteX21" fmla="*/ 180022 w 181927"/>
                    <a:gd name="connsiteY21" fmla="*/ 64743 h 190420"/>
                    <a:gd name="connsiteX22" fmla="*/ 119063 w 181927"/>
                    <a:gd name="connsiteY22" fmla="*/ 64743 h 19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0420">
                      <a:moveTo>
                        <a:pt x="119063" y="67599"/>
                      </a:moveTo>
                      <a:cubicBezTo>
                        <a:pt x="117157" y="63791"/>
                        <a:pt x="113347" y="60935"/>
                        <a:pt x="109538" y="59031"/>
                      </a:cubicBezTo>
                      <a:cubicBezTo>
                        <a:pt x="105728" y="57126"/>
                        <a:pt x="100013" y="56174"/>
                        <a:pt x="94297" y="56174"/>
                      </a:cubicBezTo>
                      <a:cubicBezTo>
                        <a:pt x="82867" y="56174"/>
                        <a:pt x="74295" y="59983"/>
                        <a:pt x="68580" y="66647"/>
                      </a:cubicBezTo>
                      <a:cubicBezTo>
                        <a:pt x="62865" y="74264"/>
                        <a:pt x="59055" y="83785"/>
                        <a:pt x="59055" y="96163"/>
                      </a:cubicBezTo>
                      <a:cubicBezTo>
                        <a:pt x="59055" y="110444"/>
                        <a:pt x="62865" y="121869"/>
                        <a:pt x="69532" y="128534"/>
                      </a:cubicBezTo>
                      <a:cubicBezTo>
                        <a:pt x="76200" y="136151"/>
                        <a:pt x="86678" y="139007"/>
                        <a:pt x="100965" y="139007"/>
                      </a:cubicBezTo>
                      <a:cubicBezTo>
                        <a:pt x="114300" y="139007"/>
                        <a:pt x="125730" y="133295"/>
                        <a:pt x="133350" y="122822"/>
                      </a:cubicBezTo>
                      <a:lnTo>
                        <a:pt x="86678" y="122822"/>
                      </a:lnTo>
                      <a:lnTo>
                        <a:pt x="86678" y="81881"/>
                      </a:lnTo>
                      <a:lnTo>
                        <a:pt x="181928" y="81881"/>
                      </a:lnTo>
                      <a:lnTo>
                        <a:pt x="181928" y="139960"/>
                      </a:lnTo>
                      <a:cubicBezTo>
                        <a:pt x="174307" y="154241"/>
                        <a:pt x="162878" y="165666"/>
                        <a:pt x="148590" y="175187"/>
                      </a:cubicBezTo>
                      <a:cubicBezTo>
                        <a:pt x="134303" y="184708"/>
                        <a:pt x="116205" y="190421"/>
                        <a:pt x="94297" y="190421"/>
                      </a:cubicBezTo>
                      <a:cubicBezTo>
                        <a:pt x="75247" y="190421"/>
                        <a:pt x="58103" y="186613"/>
                        <a:pt x="43815" y="178044"/>
                      </a:cubicBezTo>
                      <a:cubicBezTo>
                        <a:pt x="29528" y="170427"/>
                        <a:pt x="19050" y="159002"/>
                        <a:pt x="11430" y="144720"/>
                      </a:cubicBezTo>
                      <a:cubicBezTo>
                        <a:pt x="3810" y="130438"/>
                        <a:pt x="0" y="114253"/>
                        <a:pt x="0" y="95210"/>
                      </a:cubicBezTo>
                      <a:cubicBezTo>
                        <a:pt x="0" y="77121"/>
                        <a:pt x="3810" y="60935"/>
                        <a:pt x="11430" y="45701"/>
                      </a:cubicBezTo>
                      <a:cubicBezTo>
                        <a:pt x="19050" y="31419"/>
                        <a:pt x="29528" y="19994"/>
                        <a:pt x="43815" y="12377"/>
                      </a:cubicBezTo>
                      <a:cubicBezTo>
                        <a:pt x="58103" y="4761"/>
                        <a:pt x="74295" y="0"/>
                        <a:pt x="93345" y="0"/>
                      </a:cubicBezTo>
                      <a:cubicBezTo>
                        <a:pt x="118110" y="0"/>
                        <a:pt x="137160" y="5713"/>
                        <a:pt x="152400" y="17138"/>
                      </a:cubicBezTo>
                      <a:cubicBezTo>
                        <a:pt x="167640" y="28563"/>
                        <a:pt x="177165" y="44749"/>
                        <a:pt x="180022" y="64743"/>
                      </a:cubicBezTo>
                      <a:lnTo>
                        <a:pt x="119063" y="64743"/>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E2349AC-2AE8-5171-A94C-55B492FFEB91}"/>
                    </a:ext>
                  </a:extLst>
                </p:cNvPr>
                <p:cNvSpPr/>
                <p:nvPr/>
              </p:nvSpPr>
              <p:spPr>
                <a:xfrm>
                  <a:off x="11383009" y="5793149"/>
                  <a:ext cx="157162" cy="186612"/>
                </a:xfrm>
                <a:custGeom>
                  <a:avLst/>
                  <a:gdLst>
                    <a:gd name="connsiteX0" fmla="*/ 93345 w 157162"/>
                    <a:gd name="connsiteY0" fmla="*/ 185660 h 186612"/>
                    <a:gd name="connsiteX1" fmla="*/ 58103 w 157162"/>
                    <a:gd name="connsiteY1" fmla="*/ 119013 h 186612"/>
                    <a:gd name="connsiteX2" fmla="*/ 58103 w 157162"/>
                    <a:gd name="connsiteY2" fmla="*/ 119013 h 186612"/>
                    <a:gd name="connsiteX3" fmla="*/ 58103 w 157162"/>
                    <a:gd name="connsiteY3" fmla="*/ 185660 h 186612"/>
                    <a:gd name="connsiteX4" fmla="*/ 0 w 157162"/>
                    <a:gd name="connsiteY4" fmla="*/ 185660 h 186612"/>
                    <a:gd name="connsiteX5" fmla="*/ 0 w 157162"/>
                    <a:gd name="connsiteY5" fmla="*/ 0 h 186612"/>
                    <a:gd name="connsiteX6" fmla="*/ 86678 w 157162"/>
                    <a:gd name="connsiteY6" fmla="*/ 0 h 186612"/>
                    <a:gd name="connsiteX7" fmla="*/ 125730 w 157162"/>
                    <a:gd name="connsiteY7" fmla="*/ 7617 h 186612"/>
                    <a:gd name="connsiteX8" fmla="*/ 149543 w 157162"/>
                    <a:gd name="connsiteY8" fmla="*/ 29515 h 186612"/>
                    <a:gd name="connsiteX9" fmla="*/ 157163 w 157162"/>
                    <a:gd name="connsiteY9" fmla="*/ 60935 h 186612"/>
                    <a:gd name="connsiteX10" fmla="*/ 146685 w 157162"/>
                    <a:gd name="connsiteY10" fmla="*/ 94258 h 186612"/>
                    <a:gd name="connsiteX11" fmla="*/ 117158 w 157162"/>
                    <a:gd name="connsiteY11" fmla="*/ 115205 h 186612"/>
                    <a:gd name="connsiteX12" fmla="*/ 157163 w 157162"/>
                    <a:gd name="connsiteY12" fmla="*/ 186612 h 186612"/>
                    <a:gd name="connsiteX13" fmla="*/ 93345 w 157162"/>
                    <a:gd name="connsiteY13" fmla="*/ 186612 h 186612"/>
                    <a:gd name="connsiteX14" fmla="*/ 58103 w 157162"/>
                    <a:gd name="connsiteY14" fmla="*/ 79977 h 186612"/>
                    <a:gd name="connsiteX15" fmla="*/ 80963 w 157162"/>
                    <a:gd name="connsiteY15" fmla="*/ 79977 h 186612"/>
                    <a:gd name="connsiteX16" fmla="*/ 93345 w 157162"/>
                    <a:gd name="connsiteY16" fmla="*/ 76168 h 186612"/>
                    <a:gd name="connsiteX17" fmla="*/ 97155 w 157162"/>
                    <a:gd name="connsiteY17" fmla="*/ 63791 h 186612"/>
                    <a:gd name="connsiteX18" fmla="*/ 92393 w 157162"/>
                    <a:gd name="connsiteY18" fmla="*/ 52366 h 186612"/>
                    <a:gd name="connsiteX19" fmla="*/ 80010 w 157162"/>
                    <a:gd name="connsiteY19" fmla="*/ 48557 h 186612"/>
                    <a:gd name="connsiteX20" fmla="*/ 57150 w 157162"/>
                    <a:gd name="connsiteY20" fmla="*/ 48557 h 186612"/>
                    <a:gd name="connsiteX21" fmla="*/ 57150 w 157162"/>
                    <a:gd name="connsiteY21" fmla="*/ 79977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162" h="186612">
                      <a:moveTo>
                        <a:pt x="93345" y="185660"/>
                      </a:moveTo>
                      <a:lnTo>
                        <a:pt x="58103" y="119013"/>
                      </a:lnTo>
                      <a:lnTo>
                        <a:pt x="58103" y="119013"/>
                      </a:lnTo>
                      <a:lnTo>
                        <a:pt x="58103" y="185660"/>
                      </a:lnTo>
                      <a:lnTo>
                        <a:pt x="0" y="185660"/>
                      </a:lnTo>
                      <a:lnTo>
                        <a:pt x="0" y="0"/>
                      </a:lnTo>
                      <a:lnTo>
                        <a:pt x="86678" y="0"/>
                      </a:lnTo>
                      <a:cubicBezTo>
                        <a:pt x="101918" y="0"/>
                        <a:pt x="114300" y="2856"/>
                        <a:pt x="125730" y="7617"/>
                      </a:cubicBezTo>
                      <a:cubicBezTo>
                        <a:pt x="136208" y="13329"/>
                        <a:pt x="144780" y="19994"/>
                        <a:pt x="149543" y="29515"/>
                      </a:cubicBezTo>
                      <a:cubicBezTo>
                        <a:pt x="154305" y="39036"/>
                        <a:pt x="157163" y="49509"/>
                        <a:pt x="157163" y="60935"/>
                      </a:cubicBezTo>
                      <a:cubicBezTo>
                        <a:pt x="157163" y="73312"/>
                        <a:pt x="153353" y="84737"/>
                        <a:pt x="146685" y="94258"/>
                      </a:cubicBezTo>
                      <a:cubicBezTo>
                        <a:pt x="140018" y="103779"/>
                        <a:pt x="129540" y="110444"/>
                        <a:pt x="117158" y="115205"/>
                      </a:cubicBezTo>
                      <a:lnTo>
                        <a:pt x="157163" y="186612"/>
                      </a:lnTo>
                      <a:lnTo>
                        <a:pt x="93345" y="186612"/>
                      </a:lnTo>
                      <a:close/>
                      <a:moveTo>
                        <a:pt x="58103" y="79977"/>
                      </a:moveTo>
                      <a:lnTo>
                        <a:pt x="80963" y="79977"/>
                      </a:lnTo>
                      <a:cubicBezTo>
                        <a:pt x="86678" y="79977"/>
                        <a:pt x="90488" y="79025"/>
                        <a:pt x="93345" y="76168"/>
                      </a:cubicBezTo>
                      <a:cubicBezTo>
                        <a:pt x="96203" y="73312"/>
                        <a:pt x="97155" y="69504"/>
                        <a:pt x="97155" y="63791"/>
                      </a:cubicBezTo>
                      <a:cubicBezTo>
                        <a:pt x="97155" y="59030"/>
                        <a:pt x="95250" y="55222"/>
                        <a:pt x="92393" y="52366"/>
                      </a:cubicBezTo>
                      <a:cubicBezTo>
                        <a:pt x="89535" y="49509"/>
                        <a:pt x="85725" y="48557"/>
                        <a:pt x="80010" y="48557"/>
                      </a:cubicBezTo>
                      <a:lnTo>
                        <a:pt x="57150" y="48557"/>
                      </a:lnTo>
                      <a:lnTo>
                        <a:pt x="57150" y="79977"/>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54A35F4-93FC-302E-111E-29422DCEEEAD}"/>
                    </a:ext>
                  </a:extLst>
                </p:cNvPr>
                <p:cNvSpPr/>
                <p:nvPr/>
              </p:nvSpPr>
              <p:spPr>
                <a:xfrm>
                  <a:off x="11558269" y="5793149"/>
                  <a:ext cx="58102" cy="185660"/>
                </a:xfrm>
                <a:custGeom>
                  <a:avLst/>
                  <a:gdLst>
                    <a:gd name="connsiteX0" fmla="*/ 58103 w 58102"/>
                    <a:gd name="connsiteY0" fmla="*/ 0 h 185660"/>
                    <a:gd name="connsiteX1" fmla="*/ 58103 w 58102"/>
                    <a:gd name="connsiteY1" fmla="*/ 185660 h 185660"/>
                    <a:gd name="connsiteX2" fmla="*/ 0 w 58102"/>
                    <a:gd name="connsiteY2" fmla="*/ 185660 h 185660"/>
                    <a:gd name="connsiteX3" fmla="*/ 0 w 58102"/>
                    <a:gd name="connsiteY3" fmla="*/ 0 h 185660"/>
                    <a:gd name="connsiteX4" fmla="*/ 58103 w 58102"/>
                    <a:gd name="connsiteY4" fmla="*/ 0 h 18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5660">
                      <a:moveTo>
                        <a:pt x="58103" y="0"/>
                      </a:moveTo>
                      <a:lnTo>
                        <a:pt x="58103" y="185660"/>
                      </a:lnTo>
                      <a:lnTo>
                        <a:pt x="0" y="185660"/>
                      </a:lnTo>
                      <a:lnTo>
                        <a:pt x="0" y="0"/>
                      </a:lnTo>
                      <a:lnTo>
                        <a:pt x="58103" y="0"/>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CF371A2-427A-47F3-3E2B-5363F6CA2E5F}"/>
                    </a:ext>
                  </a:extLst>
                </p:cNvPr>
                <p:cNvSpPr/>
                <p:nvPr/>
              </p:nvSpPr>
              <p:spPr>
                <a:xfrm>
                  <a:off x="10982007" y="6007373"/>
                  <a:ext cx="131445" cy="186612"/>
                </a:xfrm>
                <a:custGeom>
                  <a:avLst/>
                  <a:gdLst>
                    <a:gd name="connsiteX0" fmla="*/ 131445 w 131445"/>
                    <a:gd name="connsiteY0" fmla="*/ 0 h 186612"/>
                    <a:gd name="connsiteX1" fmla="*/ 131445 w 131445"/>
                    <a:gd name="connsiteY1" fmla="*/ 46653 h 186612"/>
                    <a:gd name="connsiteX2" fmla="*/ 58103 w 131445"/>
                    <a:gd name="connsiteY2" fmla="*/ 46653 h 186612"/>
                    <a:gd name="connsiteX3" fmla="*/ 58103 w 131445"/>
                    <a:gd name="connsiteY3" fmla="*/ 72360 h 186612"/>
                    <a:gd name="connsiteX4" fmla="*/ 110490 w 131445"/>
                    <a:gd name="connsiteY4" fmla="*/ 72360 h 186612"/>
                    <a:gd name="connsiteX5" fmla="*/ 110490 w 131445"/>
                    <a:gd name="connsiteY5" fmla="*/ 116157 h 186612"/>
                    <a:gd name="connsiteX6" fmla="*/ 58103 w 131445"/>
                    <a:gd name="connsiteY6" fmla="*/ 116157 h 186612"/>
                    <a:gd name="connsiteX7" fmla="*/ 58103 w 131445"/>
                    <a:gd name="connsiteY7" fmla="*/ 186612 h 186612"/>
                    <a:gd name="connsiteX8" fmla="*/ 0 w 131445"/>
                    <a:gd name="connsiteY8" fmla="*/ 186612 h 186612"/>
                    <a:gd name="connsiteX9" fmla="*/ 0 w 131445"/>
                    <a:gd name="connsiteY9" fmla="*/ 952 h 186612"/>
                    <a:gd name="connsiteX10" fmla="*/ 131445 w 131445"/>
                    <a:gd name="connsiteY10"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5" h="186612">
                      <a:moveTo>
                        <a:pt x="131445" y="0"/>
                      </a:moveTo>
                      <a:lnTo>
                        <a:pt x="131445" y="46653"/>
                      </a:lnTo>
                      <a:lnTo>
                        <a:pt x="58103" y="46653"/>
                      </a:lnTo>
                      <a:lnTo>
                        <a:pt x="58103" y="72360"/>
                      </a:lnTo>
                      <a:lnTo>
                        <a:pt x="110490" y="72360"/>
                      </a:lnTo>
                      <a:lnTo>
                        <a:pt x="110490" y="116157"/>
                      </a:lnTo>
                      <a:lnTo>
                        <a:pt x="58103" y="116157"/>
                      </a:lnTo>
                      <a:lnTo>
                        <a:pt x="58103" y="186612"/>
                      </a:lnTo>
                      <a:lnTo>
                        <a:pt x="0" y="186612"/>
                      </a:lnTo>
                      <a:lnTo>
                        <a:pt x="0" y="952"/>
                      </a:lnTo>
                      <a:lnTo>
                        <a:pt x="131445" y="952"/>
                      </a:lnTo>
                      <a:close/>
                    </a:path>
                  </a:pathLst>
                </a:custGeom>
                <a:solidFill>
                  <a:srgbClr val="FFFFFF"/>
                </a:solidFill>
                <a:ln w="952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C1046708-3FEA-DF77-8CB7-D33E4A2A234B}"/>
                    </a:ext>
                  </a:extLst>
                </p:cNvPr>
                <p:cNvSpPr/>
                <p:nvPr/>
              </p:nvSpPr>
              <p:spPr>
                <a:xfrm>
                  <a:off x="11126787" y="6002612"/>
                  <a:ext cx="191452" cy="192325"/>
                </a:xfrm>
                <a:custGeom>
                  <a:avLst/>
                  <a:gdLst>
                    <a:gd name="connsiteX0" fmla="*/ 48578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8" y="12377"/>
                      </a:cubicBezTo>
                      <a:cubicBezTo>
                        <a:pt x="62865" y="3808"/>
                        <a:pt x="79057" y="0"/>
                        <a:pt x="97155" y="0"/>
                      </a:cubicBezTo>
                      <a:cubicBezTo>
                        <a:pt x="115253" y="0"/>
                        <a:pt x="130493" y="3808"/>
                        <a:pt x="144780" y="12377"/>
                      </a:cubicBezTo>
                      <a:cubicBezTo>
                        <a:pt x="159068" y="20946"/>
                        <a:pt x="170497" y="31419"/>
                        <a:pt x="179070" y="46653"/>
                      </a:cubicBezTo>
                      <a:cubicBezTo>
                        <a:pt x="187643" y="60935"/>
                        <a:pt x="191453" y="77120"/>
                        <a:pt x="191453" y="96162"/>
                      </a:cubicBezTo>
                      <a:cubicBezTo>
                        <a:pt x="191453" y="114253"/>
                        <a:pt x="187643" y="130438"/>
                        <a:pt x="179070" y="145672"/>
                      </a:cubicBezTo>
                      <a:cubicBezTo>
                        <a:pt x="170497" y="159954"/>
                        <a:pt x="159068" y="171379"/>
                        <a:pt x="144780" y="179948"/>
                      </a:cubicBezTo>
                      <a:cubicBezTo>
                        <a:pt x="130493" y="188517"/>
                        <a:pt x="114300" y="192325"/>
                        <a:pt x="97155" y="192325"/>
                      </a:cubicBezTo>
                      <a:cubicBezTo>
                        <a:pt x="79057" y="192325"/>
                        <a:pt x="62865" y="188517"/>
                        <a:pt x="48578" y="179948"/>
                      </a:cubicBezTo>
                      <a:close/>
                      <a:moveTo>
                        <a:pt x="123825" y="126630"/>
                      </a:moveTo>
                      <a:cubicBezTo>
                        <a:pt x="130493" y="119013"/>
                        <a:pt x="133350" y="109492"/>
                        <a:pt x="133350" y="96162"/>
                      </a:cubicBezTo>
                      <a:cubicBezTo>
                        <a:pt x="133350" y="83785"/>
                        <a:pt x="130493" y="73312"/>
                        <a:pt x="123825" y="65695"/>
                      </a:cubicBezTo>
                      <a:cubicBezTo>
                        <a:pt x="117157" y="58078"/>
                        <a:pt x="108585" y="54270"/>
                        <a:pt x="97155" y="54270"/>
                      </a:cubicBezTo>
                      <a:cubicBezTo>
                        <a:pt x="85725" y="54270"/>
                        <a:pt x="76200" y="58078"/>
                        <a:pt x="70485" y="65695"/>
                      </a:cubicBezTo>
                      <a:cubicBezTo>
                        <a:pt x="63818" y="73312"/>
                        <a:pt x="60960" y="82833"/>
                        <a:pt x="60960" y="96162"/>
                      </a:cubicBezTo>
                      <a:cubicBezTo>
                        <a:pt x="60960" y="108540"/>
                        <a:pt x="63818" y="119013"/>
                        <a:pt x="70485" y="126630"/>
                      </a:cubicBezTo>
                      <a:cubicBezTo>
                        <a:pt x="77153"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52F48D3-FFF6-DECC-0E35-E324096A1A07}"/>
                    </a:ext>
                  </a:extLst>
                </p:cNvPr>
                <p:cNvSpPr/>
                <p:nvPr/>
              </p:nvSpPr>
              <p:spPr>
                <a:xfrm>
                  <a:off x="11333480" y="6002612"/>
                  <a:ext cx="191452" cy="192325"/>
                </a:xfrm>
                <a:custGeom>
                  <a:avLst/>
                  <a:gdLst>
                    <a:gd name="connsiteX0" fmla="*/ 48577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7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2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7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7"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7" y="12377"/>
                      </a:cubicBezTo>
                      <a:cubicBezTo>
                        <a:pt x="62865" y="3808"/>
                        <a:pt x="79057" y="0"/>
                        <a:pt x="97155" y="0"/>
                      </a:cubicBezTo>
                      <a:cubicBezTo>
                        <a:pt x="115252" y="0"/>
                        <a:pt x="130492" y="3808"/>
                        <a:pt x="144780" y="12377"/>
                      </a:cubicBezTo>
                      <a:cubicBezTo>
                        <a:pt x="159067" y="20946"/>
                        <a:pt x="170497" y="31419"/>
                        <a:pt x="179070" y="46653"/>
                      </a:cubicBezTo>
                      <a:cubicBezTo>
                        <a:pt x="187642" y="60935"/>
                        <a:pt x="191452" y="77120"/>
                        <a:pt x="191452" y="96162"/>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2"/>
                      </a:cubicBezTo>
                      <a:cubicBezTo>
                        <a:pt x="133350" y="83785"/>
                        <a:pt x="130492" y="73312"/>
                        <a:pt x="123825" y="65695"/>
                      </a:cubicBezTo>
                      <a:cubicBezTo>
                        <a:pt x="117157" y="58078"/>
                        <a:pt x="108585" y="54270"/>
                        <a:pt x="97155" y="54270"/>
                      </a:cubicBezTo>
                      <a:cubicBezTo>
                        <a:pt x="85725" y="54270"/>
                        <a:pt x="76200" y="58078"/>
                        <a:pt x="70485" y="65695"/>
                      </a:cubicBezTo>
                      <a:cubicBezTo>
                        <a:pt x="63817" y="73312"/>
                        <a:pt x="60960" y="82833"/>
                        <a:pt x="60960" y="96162"/>
                      </a:cubicBezTo>
                      <a:cubicBezTo>
                        <a:pt x="60960" y="108540"/>
                        <a:pt x="63817" y="119013"/>
                        <a:pt x="70485" y="126630"/>
                      </a:cubicBezTo>
                      <a:cubicBezTo>
                        <a:pt x="77152"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61023ED4-2737-EBDA-405E-9C5D042F9340}"/>
                    </a:ext>
                  </a:extLst>
                </p:cNvPr>
                <p:cNvSpPr/>
                <p:nvPr/>
              </p:nvSpPr>
              <p:spPr>
                <a:xfrm>
                  <a:off x="11546840" y="6006420"/>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1390"/>
                        <a:pt x="103822" y="123774"/>
                      </a:cubicBezTo>
                      <a:close/>
                    </a:path>
                  </a:pathLst>
                </a:custGeom>
                <a:solidFill>
                  <a:srgbClr val="FFFFFF"/>
                </a:solidFill>
                <a:ln w="952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6EC6D811-DBB1-800F-5373-822A95C8331C}"/>
                    </a:ext>
                  </a:extLst>
                </p:cNvPr>
                <p:cNvSpPr/>
                <p:nvPr/>
              </p:nvSpPr>
              <p:spPr>
                <a:xfrm>
                  <a:off x="10982007" y="6221596"/>
                  <a:ext cx="123825" cy="185660"/>
                </a:xfrm>
                <a:custGeom>
                  <a:avLst/>
                  <a:gdLst>
                    <a:gd name="connsiteX0" fmla="*/ 58103 w 123825"/>
                    <a:gd name="connsiteY0" fmla="*/ 45701 h 185660"/>
                    <a:gd name="connsiteX1" fmla="*/ 58103 w 123825"/>
                    <a:gd name="connsiteY1" fmla="*/ 68552 h 185660"/>
                    <a:gd name="connsiteX2" fmla="*/ 116205 w 123825"/>
                    <a:gd name="connsiteY2" fmla="*/ 68552 h 185660"/>
                    <a:gd name="connsiteX3" fmla="*/ 116205 w 123825"/>
                    <a:gd name="connsiteY3" fmla="*/ 112348 h 185660"/>
                    <a:gd name="connsiteX4" fmla="*/ 58103 w 123825"/>
                    <a:gd name="connsiteY4" fmla="*/ 112348 h 185660"/>
                    <a:gd name="connsiteX5" fmla="*/ 58103 w 123825"/>
                    <a:gd name="connsiteY5" fmla="*/ 139007 h 185660"/>
                    <a:gd name="connsiteX6" fmla="*/ 123825 w 123825"/>
                    <a:gd name="connsiteY6" fmla="*/ 139007 h 185660"/>
                    <a:gd name="connsiteX7" fmla="*/ 123825 w 123825"/>
                    <a:gd name="connsiteY7" fmla="*/ 185660 h 185660"/>
                    <a:gd name="connsiteX8" fmla="*/ 0 w 123825"/>
                    <a:gd name="connsiteY8" fmla="*/ 185660 h 185660"/>
                    <a:gd name="connsiteX9" fmla="*/ 0 w 123825"/>
                    <a:gd name="connsiteY9" fmla="*/ 0 h 185660"/>
                    <a:gd name="connsiteX10" fmla="*/ 123825 w 123825"/>
                    <a:gd name="connsiteY10" fmla="*/ 0 h 185660"/>
                    <a:gd name="connsiteX11" fmla="*/ 123825 w 123825"/>
                    <a:gd name="connsiteY11" fmla="*/ 46653 h 185660"/>
                    <a:gd name="connsiteX12" fmla="*/ 58103 w 123825"/>
                    <a:gd name="connsiteY12" fmla="*/ 46653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5" h="185660">
                      <a:moveTo>
                        <a:pt x="58103" y="45701"/>
                      </a:moveTo>
                      <a:lnTo>
                        <a:pt x="58103" y="68552"/>
                      </a:lnTo>
                      <a:lnTo>
                        <a:pt x="116205" y="68552"/>
                      </a:lnTo>
                      <a:lnTo>
                        <a:pt x="116205" y="112348"/>
                      </a:lnTo>
                      <a:lnTo>
                        <a:pt x="58103" y="112348"/>
                      </a:lnTo>
                      <a:lnTo>
                        <a:pt x="58103" y="139007"/>
                      </a:lnTo>
                      <a:lnTo>
                        <a:pt x="123825" y="139007"/>
                      </a:lnTo>
                      <a:lnTo>
                        <a:pt x="123825" y="185660"/>
                      </a:lnTo>
                      <a:lnTo>
                        <a:pt x="0" y="185660"/>
                      </a:lnTo>
                      <a:lnTo>
                        <a:pt x="0" y="0"/>
                      </a:lnTo>
                      <a:lnTo>
                        <a:pt x="123825" y="0"/>
                      </a:lnTo>
                      <a:lnTo>
                        <a:pt x="123825" y="46653"/>
                      </a:lnTo>
                      <a:lnTo>
                        <a:pt x="58103" y="46653"/>
                      </a:lnTo>
                      <a:close/>
                    </a:path>
                  </a:pathLst>
                </a:custGeom>
                <a:solidFill>
                  <a:srgbClr val="FFFFFF"/>
                </a:solidFill>
                <a:ln w="952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7BE622B3-1BDC-7861-D000-9A72B686E532}"/>
                    </a:ext>
                  </a:extLst>
                </p:cNvPr>
                <p:cNvSpPr/>
                <p:nvPr/>
              </p:nvSpPr>
              <p:spPr>
                <a:xfrm>
                  <a:off x="11127740" y="6220644"/>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0"/>
                        <a:pt x="114300" y="3809"/>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0438"/>
                        <a:pt x="103822" y="123774"/>
                      </a:cubicBezTo>
                      <a:close/>
                    </a:path>
                  </a:pathLst>
                </a:custGeom>
                <a:solidFill>
                  <a:srgbClr val="FFFFFF"/>
                </a:solidFill>
                <a:ln w="952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2EA64179-F65F-6E00-C5C4-864E1306018F}"/>
                    </a:ext>
                  </a:extLst>
                </p:cNvPr>
                <p:cNvSpPr/>
                <p:nvPr/>
              </p:nvSpPr>
              <p:spPr>
                <a:xfrm>
                  <a:off x="11321097" y="6220644"/>
                  <a:ext cx="165734" cy="188516"/>
                </a:xfrm>
                <a:custGeom>
                  <a:avLst/>
                  <a:gdLst>
                    <a:gd name="connsiteX0" fmla="*/ 59055 w 165734"/>
                    <a:gd name="connsiteY0" fmla="*/ 0 h 188516"/>
                    <a:gd name="connsiteX1" fmla="*/ 59055 w 165734"/>
                    <a:gd name="connsiteY1" fmla="*/ 104732 h 188516"/>
                    <a:gd name="connsiteX2" fmla="*/ 64770 w 165734"/>
                    <a:gd name="connsiteY2" fmla="*/ 124726 h 188516"/>
                    <a:gd name="connsiteX3" fmla="*/ 82868 w 165734"/>
                    <a:gd name="connsiteY3" fmla="*/ 132343 h 188516"/>
                    <a:gd name="connsiteX4" fmla="*/ 101918 w 165734"/>
                    <a:gd name="connsiteY4" fmla="*/ 124726 h 188516"/>
                    <a:gd name="connsiteX5" fmla="*/ 107633 w 165734"/>
                    <a:gd name="connsiteY5" fmla="*/ 104732 h 188516"/>
                    <a:gd name="connsiteX6" fmla="*/ 107633 w 165734"/>
                    <a:gd name="connsiteY6" fmla="*/ 0 h 188516"/>
                    <a:gd name="connsiteX7" fmla="*/ 165735 w 165734"/>
                    <a:gd name="connsiteY7" fmla="*/ 0 h 188516"/>
                    <a:gd name="connsiteX8" fmla="*/ 165735 w 165734"/>
                    <a:gd name="connsiteY8" fmla="*/ 104732 h 188516"/>
                    <a:gd name="connsiteX9" fmla="*/ 154305 w 165734"/>
                    <a:gd name="connsiteY9" fmla="*/ 150433 h 188516"/>
                    <a:gd name="connsiteX10" fmla="*/ 123825 w 165734"/>
                    <a:gd name="connsiteY10" fmla="*/ 178996 h 188516"/>
                    <a:gd name="connsiteX11" fmla="*/ 80963 w 165734"/>
                    <a:gd name="connsiteY11" fmla="*/ 188517 h 188516"/>
                    <a:gd name="connsiteX12" fmla="*/ 39053 w 165734"/>
                    <a:gd name="connsiteY12" fmla="*/ 178996 h 188516"/>
                    <a:gd name="connsiteX13" fmla="*/ 10478 w 165734"/>
                    <a:gd name="connsiteY13" fmla="*/ 150433 h 188516"/>
                    <a:gd name="connsiteX14" fmla="*/ 0 w 165734"/>
                    <a:gd name="connsiteY14" fmla="*/ 104732 h 188516"/>
                    <a:gd name="connsiteX15" fmla="*/ 0 w 165734"/>
                    <a:gd name="connsiteY15" fmla="*/ 0 h 188516"/>
                    <a:gd name="connsiteX16" fmla="*/ 59055 w 165734"/>
                    <a:gd name="connsiteY16" fmla="*/ 0 h 18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734" h="188516">
                      <a:moveTo>
                        <a:pt x="59055" y="0"/>
                      </a:moveTo>
                      <a:lnTo>
                        <a:pt x="59055" y="104732"/>
                      </a:lnTo>
                      <a:cubicBezTo>
                        <a:pt x="59055" y="113301"/>
                        <a:pt x="60960" y="119965"/>
                        <a:pt x="64770" y="124726"/>
                      </a:cubicBezTo>
                      <a:cubicBezTo>
                        <a:pt x="68580" y="129486"/>
                        <a:pt x="74295" y="132343"/>
                        <a:pt x="82868" y="132343"/>
                      </a:cubicBezTo>
                      <a:cubicBezTo>
                        <a:pt x="91440" y="132343"/>
                        <a:pt x="97155" y="129486"/>
                        <a:pt x="101918" y="124726"/>
                      </a:cubicBezTo>
                      <a:cubicBezTo>
                        <a:pt x="105728" y="119965"/>
                        <a:pt x="107633" y="113301"/>
                        <a:pt x="107633" y="104732"/>
                      </a:cubicBezTo>
                      <a:lnTo>
                        <a:pt x="107633" y="0"/>
                      </a:lnTo>
                      <a:lnTo>
                        <a:pt x="165735" y="0"/>
                      </a:lnTo>
                      <a:lnTo>
                        <a:pt x="165735" y="104732"/>
                      </a:lnTo>
                      <a:cubicBezTo>
                        <a:pt x="165735" y="122822"/>
                        <a:pt x="161925" y="137103"/>
                        <a:pt x="154305" y="150433"/>
                      </a:cubicBezTo>
                      <a:cubicBezTo>
                        <a:pt x="146685" y="162810"/>
                        <a:pt x="137160" y="172331"/>
                        <a:pt x="123825" y="178996"/>
                      </a:cubicBezTo>
                      <a:cubicBezTo>
                        <a:pt x="111443" y="185660"/>
                        <a:pt x="97155" y="188517"/>
                        <a:pt x="80963" y="188517"/>
                      </a:cubicBezTo>
                      <a:cubicBezTo>
                        <a:pt x="64770" y="188517"/>
                        <a:pt x="51435" y="185660"/>
                        <a:pt x="39053" y="178996"/>
                      </a:cubicBezTo>
                      <a:cubicBezTo>
                        <a:pt x="26670" y="172331"/>
                        <a:pt x="17145" y="163762"/>
                        <a:pt x="10478" y="150433"/>
                      </a:cubicBezTo>
                      <a:cubicBezTo>
                        <a:pt x="3810" y="138055"/>
                        <a:pt x="0" y="122822"/>
                        <a:pt x="0" y="104732"/>
                      </a:cubicBezTo>
                      <a:lnTo>
                        <a:pt x="0" y="0"/>
                      </a:lnTo>
                      <a:lnTo>
                        <a:pt x="59055" y="0"/>
                      </a:lnTo>
                      <a:close/>
                    </a:path>
                  </a:pathLst>
                </a:custGeom>
                <a:solidFill>
                  <a:srgbClr val="FFFFFF"/>
                </a:solidFill>
                <a:ln w="9525" cap="flat">
                  <a:noFill/>
                  <a:prstDash val="solid"/>
                  <a:miter/>
                </a:ln>
              </p:spPr>
              <p:txBody>
                <a:bodyPr rtlCol="0" anchor="ctr"/>
                <a:lstStyle/>
                <a:p>
                  <a:endParaRPr lang="en-US"/>
                </a:p>
              </p:txBody>
            </p:sp>
          </p:grpSp>
          <p:grpSp>
            <p:nvGrpSpPr>
              <p:cNvPr id="15" name="Graphic 47">
                <a:extLst>
                  <a:ext uri="{FF2B5EF4-FFF2-40B4-BE49-F238E27FC236}">
                    <a16:creationId xmlns:a16="http://schemas.microsoft.com/office/drawing/2014/main" id="{B0F71D52-6376-575C-0948-FF802DC50D00}"/>
                  </a:ext>
                </a:extLst>
              </p:cNvPr>
              <p:cNvGrpSpPr/>
              <p:nvPr/>
            </p:nvGrpSpPr>
            <p:grpSpPr>
              <a:xfrm>
                <a:off x="10976292" y="5214269"/>
                <a:ext cx="904875" cy="408452"/>
                <a:chOff x="10976292" y="5214269"/>
                <a:chExt cx="904875" cy="408452"/>
              </a:xfrm>
              <a:solidFill>
                <a:srgbClr val="FFFFFF"/>
              </a:solidFill>
            </p:grpSpPr>
            <p:sp>
              <p:nvSpPr>
                <p:cNvPr id="20" name="Freeform 19">
                  <a:extLst>
                    <a:ext uri="{FF2B5EF4-FFF2-40B4-BE49-F238E27FC236}">
                      <a16:creationId xmlns:a16="http://schemas.microsoft.com/office/drawing/2014/main" id="{D7E30446-4FEE-A671-DE15-0DB2D7AD4E5C}"/>
                    </a:ext>
                  </a:extLst>
                </p:cNvPr>
                <p:cNvSpPr/>
                <p:nvPr/>
              </p:nvSpPr>
              <p:spPr>
                <a:xfrm>
                  <a:off x="10982007" y="5219030"/>
                  <a:ext cx="160020" cy="186612"/>
                </a:xfrm>
                <a:custGeom>
                  <a:avLst/>
                  <a:gdLst>
                    <a:gd name="connsiteX0" fmla="*/ 150495 w 160020"/>
                    <a:gd name="connsiteY0" fmla="*/ 106636 h 186612"/>
                    <a:gd name="connsiteX1" fmla="*/ 160020 w 160020"/>
                    <a:gd name="connsiteY1" fmla="*/ 135199 h 186612"/>
                    <a:gd name="connsiteX2" fmla="*/ 143828 w 160020"/>
                    <a:gd name="connsiteY2" fmla="*/ 173283 h 186612"/>
                    <a:gd name="connsiteX3" fmla="*/ 97155 w 160020"/>
                    <a:gd name="connsiteY3" fmla="*/ 186613 h 186612"/>
                    <a:gd name="connsiteX4" fmla="*/ 0 w 160020"/>
                    <a:gd name="connsiteY4" fmla="*/ 186613 h 186612"/>
                    <a:gd name="connsiteX5" fmla="*/ 0 w 160020"/>
                    <a:gd name="connsiteY5" fmla="*/ 0 h 186612"/>
                    <a:gd name="connsiteX6" fmla="*/ 95250 w 160020"/>
                    <a:gd name="connsiteY6" fmla="*/ 0 h 186612"/>
                    <a:gd name="connsiteX7" fmla="*/ 140018 w 160020"/>
                    <a:gd name="connsiteY7" fmla="*/ 12377 h 186612"/>
                    <a:gd name="connsiteX8" fmla="*/ 156210 w 160020"/>
                    <a:gd name="connsiteY8" fmla="*/ 48557 h 186612"/>
                    <a:gd name="connsiteX9" fmla="*/ 147638 w 160020"/>
                    <a:gd name="connsiteY9" fmla="*/ 76168 h 186612"/>
                    <a:gd name="connsiteX10" fmla="*/ 124778 w 160020"/>
                    <a:gd name="connsiteY10" fmla="*/ 91402 h 186612"/>
                    <a:gd name="connsiteX11" fmla="*/ 150495 w 160020"/>
                    <a:gd name="connsiteY11" fmla="*/ 106636 h 186612"/>
                    <a:gd name="connsiteX12" fmla="*/ 58103 w 160020"/>
                    <a:gd name="connsiteY12" fmla="*/ 72360 h 186612"/>
                    <a:gd name="connsiteX13" fmla="*/ 80963 w 160020"/>
                    <a:gd name="connsiteY13" fmla="*/ 72360 h 186612"/>
                    <a:gd name="connsiteX14" fmla="*/ 92393 w 160020"/>
                    <a:gd name="connsiteY14" fmla="*/ 69504 h 186612"/>
                    <a:gd name="connsiteX15" fmla="*/ 96203 w 160020"/>
                    <a:gd name="connsiteY15" fmla="*/ 59983 h 186612"/>
                    <a:gd name="connsiteX16" fmla="*/ 92393 w 160020"/>
                    <a:gd name="connsiteY16" fmla="*/ 49509 h 186612"/>
                    <a:gd name="connsiteX17" fmla="*/ 80963 w 160020"/>
                    <a:gd name="connsiteY17" fmla="*/ 46653 h 186612"/>
                    <a:gd name="connsiteX18" fmla="*/ 58103 w 160020"/>
                    <a:gd name="connsiteY18" fmla="*/ 46653 h 186612"/>
                    <a:gd name="connsiteX19" fmla="*/ 58103 w 160020"/>
                    <a:gd name="connsiteY19" fmla="*/ 72360 h 186612"/>
                    <a:gd name="connsiteX20" fmla="*/ 96203 w 160020"/>
                    <a:gd name="connsiteY20" fmla="*/ 136151 h 186612"/>
                    <a:gd name="connsiteX21" fmla="*/ 100013 w 160020"/>
                    <a:gd name="connsiteY21" fmla="*/ 126630 h 186612"/>
                    <a:gd name="connsiteX22" fmla="*/ 84773 w 160020"/>
                    <a:gd name="connsiteY22" fmla="*/ 113300 h 186612"/>
                    <a:gd name="connsiteX23" fmla="*/ 58103 w 160020"/>
                    <a:gd name="connsiteY23" fmla="*/ 113300 h 186612"/>
                    <a:gd name="connsiteX24" fmla="*/ 58103 w 160020"/>
                    <a:gd name="connsiteY24" fmla="*/ 139959 h 186612"/>
                    <a:gd name="connsiteX25" fmla="*/ 84773 w 160020"/>
                    <a:gd name="connsiteY25" fmla="*/ 139959 h 186612"/>
                    <a:gd name="connsiteX26" fmla="*/ 96203 w 160020"/>
                    <a:gd name="connsiteY26" fmla="*/ 136151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 h="186612">
                      <a:moveTo>
                        <a:pt x="150495" y="106636"/>
                      </a:moveTo>
                      <a:cubicBezTo>
                        <a:pt x="157163" y="115205"/>
                        <a:pt x="160020" y="123774"/>
                        <a:pt x="160020" y="135199"/>
                      </a:cubicBezTo>
                      <a:cubicBezTo>
                        <a:pt x="160020" y="151385"/>
                        <a:pt x="154305" y="163762"/>
                        <a:pt x="143828" y="173283"/>
                      </a:cubicBezTo>
                      <a:cubicBezTo>
                        <a:pt x="133350" y="181852"/>
                        <a:pt x="117158" y="186613"/>
                        <a:pt x="97155" y="186613"/>
                      </a:cubicBezTo>
                      <a:lnTo>
                        <a:pt x="0" y="186613"/>
                      </a:lnTo>
                      <a:lnTo>
                        <a:pt x="0" y="0"/>
                      </a:lnTo>
                      <a:lnTo>
                        <a:pt x="95250" y="0"/>
                      </a:lnTo>
                      <a:cubicBezTo>
                        <a:pt x="114300" y="0"/>
                        <a:pt x="128588" y="3808"/>
                        <a:pt x="140018" y="12377"/>
                      </a:cubicBezTo>
                      <a:cubicBezTo>
                        <a:pt x="150495" y="20946"/>
                        <a:pt x="156210" y="32372"/>
                        <a:pt x="156210" y="48557"/>
                      </a:cubicBezTo>
                      <a:cubicBezTo>
                        <a:pt x="156210" y="59030"/>
                        <a:pt x="153353" y="68552"/>
                        <a:pt x="147638" y="76168"/>
                      </a:cubicBezTo>
                      <a:cubicBezTo>
                        <a:pt x="141923" y="83785"/>
                        <a:pt x="134303" y="88546"/>
                        <a:pt x="124778" y="91402"/>
                      </a:cubicBezTo>
                      <a:cubicBezTo>
                        <a:pt x="135255" y="93306"/>
                        <a:pt x="143828" y="98067"/>
                        <a:pt x="150495" y="106636"/>
                      </a:cubicBezTo>
                      <a:close/>
                      <a:moveTo>
                        <a:pt x="58103" y="72360"/>
                      </a:moveTo>
                      <a:lnTo>
                        <a:pt x="80963" y="72360"/>
                      </a:lnTo>
                      <a:cubicBezTo>
                        <a:pt x="86678" y="72360"/>
                        <a:pt x="90488" y="71408"/>
                        <a:pt x="92393" y="69504"/>
                      </a:cubicBezTo>
                      <a:cubicBezTo>
                        <a:pt x="95250" y="67599"/>
                        <a:pt x="96203" y="63791"/>
                        <a:pt x="96203" y="59983"/>
                      </a:cubicBezTo>
                      <a:cubicBezTo>
                        <a:pt x="96203" y="55222"/>
                        <a:pt x="95250" y="52366"/>
                        <a:pt x="92393" y="49509"/>
                      </a:cubicBezTo>
                      <a:cubicBezTo>
                        <a:pt x="89535" y="47605"/>
                        <a:pt x="85725" y="46653"/>
                        <a:pt x="80963" y="46653"/>
                      </a:cubicBezTo>
                      <a:lnTo>
                        <a:pt x="58103" y="46653"/>
                      </a:lnTo>
                      <a:lnTo>
                        <a:pt x="58103" y="72360"/>
                      </a:lnTo>
                      <a:close/>
                      <a:moveTo>
                        <a:pt x="96203" y="136151"/>
                      </a:moveTo>
                      <a:cubicBezTo>
                        <a:pt x="99060" y="134247"/>
                        <a:pt x="100013" y="130438"/>
                        <a:pt x="100013" y="126630"/>
                      </a:cubicBezTo>
                      <a:cubicBezTo>
                        <a:pt x="100013" y="118061"/>
                        <a:pt x="95250" y="113300"/>
                        <a:pt x="84773" y="113300"/>
                      </a:cubicBezTo>
                      <a:lnTo>
                        <a:pt x="58103" y="113300"/>
                      </a:lnTo>
                      <a:lnTo>
                        <a:pt x="58103" y="139959"/>
                      </a:lnTo>
                      <a:lnTo>
                        <a:pt x="84773" y="139959"/>
                      </a:lnTo>
                      <a:cubicBezTo>
                        <a:pt x="89535" y="139007"/>
                        <a:pt x="93345" y="138055"/>
                        <a:pt x="96203" y="136151"/>
                      </a:cubicBez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DDB1232-DF6E-F524-233D-6AAAE3FEB36D}"/>
                    </a:ext>
                  </a:extLst>
                </p:cNvPr>
                <p:cNvSpPr/>
                <p:nvPr/>
              </p:nvSpPr>
              <p:spPr>
                <a:xfrm>
                  <a:off x="11162030" y="5219030"/>
                  <a:ext cx="114300" cy="185660"/>
                </a:xfrm>
                <a:custGeom>
                  <a:avLst/>
                  <a:gdLst>
                    <a:gd name="connsiteX0" fmla="*/ 58102 w 114300"/>
                    <a:gd name="connsiteY0" fmla="*/ 141864 h 185660"/>
                    <a:gd name="connsiteX1" fmla="*/ 114300 w 114300"/>
                    <a:gd name="connsiteY1" fmla="*/ 141864 h 185660"/>
                    <a:gd name="connsiteX2" fmla="*/ 114300 w 114300"/>
                    <a:gd name="connsiteY2" fmla="*/ 185660 h 185660"/>
                    <a:gd name="connsiteX3" fmla="*/ 0 w 114300"/>
                    <a:gd name="connsiteY3" fmla="*/ 185660 h 185660"/>
                    <a:gd name="connsiteX4" fmla="*/ 0 w 114300"/>
                    <a:gd name="connsiteY4" fmla="*/ 0 h 185660"/>
                    <a:gd name="connsiteX5" fmla="*/ 58102 w 114300"/>
                    <a:gd name="connsiteY5" fmla="*/ 0 h 185660"/>
                    <a:gd name="connsiteX6" fmla="*/ 58102 w 114300"/>
                    <a:gd name="connsiteY6" fmla="*/ 14186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85660">
                      <a:moveTo>
                        <a:pt x="58102" y="141864"/>
                      </a:moveTo>
                      <a:lnTo>
                        <a:pt x="114300" y="141864"/>
                      </a:lnTo>
                      <a:lnTo>
                        <a:pt x="114300" y="185660"/>
                      </a:lnTo>
                      <a:lnTo>
                        <a:pt x="0" y="185660"/>
                      </a:lnTo>
                      <a:lnTo>
                        <a:pt x="0" y="0"/>
                      </a:lnTo>
                      <a:lnTo>
                        <a:pt x="58102" y="0"/>
                      </a:lnTo>
                      <a:lnTo>
                        <a:pt x="58102" y="141864"/>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11CD762-A1B8-93A9-3928-1E125CC9A369}"/>
                    </a:ext>
                  </a:extLst>
                </p:cNvPr>
                <p:cNvSpPr/>
                <p:nvPr/>
              </p:nvSpPr>
              <p:spPr>
                <a:xfrm>
                  <a:off x="11288712" y="5214269"/>
                  <a:ext cx="191452" cy="192325"/>
                </a:xfrm>
                <a:custGeom>
                  <a:avLst/>
                  <a:gdLst>
                    <a:gd name="connsiteX0" fmla="*/ 48578 w 191452"/>
                    <a:gd name="connsiteY0" fmla="*/ 179948 h 192325"/>
                    <a:gd name="connsiteX1" fmla="*/ 13335 w 191452"/>
                    <a:gd name="connsiteY1" fmla="*/ 145672 h 192325"/>
                    <a:gd name="connsiteX2" fmla="*/ 0 w 191452"/>
                    <a:gd name="connsiteY2" fmla="*/ 96163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3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2872 w 191452"/>
                    <a:gd name="connsiteY13" fmla="*/ 126630 h 192325"/>
                    <a:gd name="connsiteX14" fmla="*/ 132397 w 191452"/>
                    <a:gd name="connsiteY14" fmla="*/ 96163 h 192325"/>
                    <a:gd name="connsiteX15" fmla="*/ 122872 w 191452"/>
                    <a:gd name="connsiteY15" fmla="*/ 65695 h 192325"/>
                    <a:gd name="connsiteX16" fmla="*/ 96203 w 191452"/>
                    <a:gd name="connsiteY16" fmla="*/ 54270 h 192325"/>
                    <a:gd name="connsiteX17" fmla="*/ 69532 w 191452"/>
                    <a:gd name="connsiteY17" fmla="*/ 65695 h 192325"/>
                    <a:gd name="connsiteX18" fmla="*/ 60007 w 191452"/>
                    <a:gd name="connsiteY18" fmla="*/ 96163 h 192325"/>
                    <a:gd name="connsiteX19" fmla="*/ 69532 w 191452"/>
                    <a:gd name="connsiteY19" fmla="*/ 126630 h 192325"/>
                    <a:gd name="connsiteX20" fmla="*/ 96203 w 191452"/>
                    <a:gd name="connsiteY20" fmla="*/ 138055 h 192325"/>
                    <a:gd name="connsiteX21" fmla="*/ 122872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3"/>
                      </a:cubicBezTo>
                      <a:cubicBezTo>
                        <a:pt x="0" y="78073"/>
                        <a:pt x="4763" y="61887"/>
                        <a:pt x="13335" y="46653"/>
                      </a:cubicBezTo>
                      <a:cubicBezTo>
                        <a:pt x="21907" y="31419"/>
                        <a:pt x="33338" y="20946"/>
                        <a:pt x="48578" y="12377"/>
                      </a:cubicBezTo>
                      <a:cubicBezTo>
                        <a:pt x="62865" y="3808"/>
                        <a:pt x="79057" y="0"/>
                        <a:pt x="97155" y="0"/>
                      </a:cubicBezTo>
                      <a:cubicBezTo>
                        <a:pt x="114300" y="0"/>
                        <a:pt x="130493" y="3808"/>
                        <a:pt x="144780" y="12377"/>
                      </a:cubicBezTo>
                      <a:cubicBezTo>
                        <a:pt x="159068" y="20946"/>
                        <a:pt x="170497" y="31419"/>
                        <a:pt x="179070" y="46653"/>
                      </a:cubicBezTo>
                      <a:cubicBezTo>
                        <a:pt x="187643" y="61887"/>
                        <a:pt x="191453" y="77120"/>
                        <a:pt x="191453" y="96163"/>
                      </a:cubicBezTo>
                      <a:cubicBezTo>
                        <a:pt x="191453" y="114253"/>
                        <a:pt x="187643" y="130438"/>
                        <a:pt x="179070" y="145672"/>
                      </a:cubicBezTo>
                      <a:cubicBezTo>
                        <a:pt x="170497" y="160906"/>
                        <a:pt x="159068" y="171379"/>
                        <a:pt x="144780" y="179948"/>
                      </a:cubicBezTo>
                      <a:cubicBezTo>
                        <a:pt x="130493" y="188517"/>
                        <a:pt x="114300" y="192325"/>
                        <a:pt x="97155" y="192325"/>
                      </a:cubicBezTo>
                      <a:cubicBezTo>
                        <a:pt x="79057" y="192325"/>
                        <a:pt x="62865" y="188517"/>
                        <a:pt x="48578"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3"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3" y="138055"/>
                      </a:cubicBezTo>
                      <a:cubicBezTo>
                        <a:pt x="107632" y="138055"/>
                        <a:pt x="117157" y="134247"/>
                        <a:pt x="122872" y="126630"/>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C479004-5867-5619-A82D-1C05BAC5925B}"/>
                    </a:ext>
                  </a:extLst>
                </p:cNvPr>
                <p:cNvSpPr/>
                <p:nvPr/>
              </p:nvSpPr>
              <p:spPr>
                <a:xfrm>
                  <a:off x="11496357" y="5216174"/>
                  <a:ext cx="182880" cy="192325"/>
                </a:xfrm>
                <a:custGeom>
                  <a:avLst/>
                  <a:gdLst>
                    <a:gd name="connsiteX0" fmla="*/ 11430 w 182880"/>
                    <a:gd name="connsiteY0" fmla="*/ 45701 h 192325"/>
                    <a:gd name="connsiteX1" fmla="*/ 43815 w 182880"/>
                    <a:gd name="connsiteY1" fmla="*/ 12377 h 192325"/>
                    <a:gd name="connsiteX2" fmla="*/ 92393 w 182880"/>
                    <a:gd name="connsiteY2" fmla="*/ 0 h 192325"/>
                    <a:gd name="connsiteX3" fmla="*/ 135255 w 182880"/>
                    <a:gd name="connsiteY3" fmla="*/ 9521 h 192325"/>
                    <a:gd name="connsiteX4" fmla="*/ 166688 w 182880"/>
                    <a:gd name="connsiteY4" fmla="*/ 35228 h 192325"/>
                    <a:gd name="connsiteX5" fmla="*/ 182880 w 182880"/>
                    <a:gd name="connsiteY5" fmla="*/ 74264 h 192325"/>
                    <a:gd name="connsiteX6" fmla="*/ 120968 w 182880"/>
                    <a:gd name="connsiteY6" fmla="*/ 74264 h 192325"/>
                    <a:gd name="connsiteX7" fmla="*/ 108585 w 182880"/>
                    <a:gd name="connsiteY7" fmla="*/ 59983 h 192325"/>
                    <a:gd name="connsiteX8" fmla="*/ 90488 w 182880"/>
                    <a:gd name="connsiteY8" fmla="*/ 55222 h 192325"/>
                    <a:gd name="connsiteX9" fmla="*/ 67628 w 182880"/>
                    <a:gd name="connsiteY9" fmla="*/ 66647 h 192325"/>
                    <a:gd name="connsiteX10" fmla="*/ 59055 w 182880"/>
                    <a:gd name="connsiteY10" fmla="*/ 96163 h 192325"/>
                    <a:gd name="connsiteX11" fmla="*/ 67628 w 182880"/>
                    <a:gd name="connsiteY11" fmla="*/ 125678 h 192325"/>
                    <a:gd name="connsiteX12" fmla="*/ 90488 w 182880"/>
                    <a:gd name="connsiteY12" fmla="*/ 137103 h 192325"/>
                    <a:gd name="connsiteX13" fmla="*/ 108585 w 182880"/>
                    <a:gd name="connsiteY13" fmla="*/ 132343 h 192325"/>
                    <a:gd name="connsiteX14" fmla="*/ 120968 w 182880"/>
                    <a:gd name="connsiteY14" fmla="*/ 118061 h 192325"/>
                    <a:gd name="connsiteX15" fmla="*/ 182880 w 182880"/>
                    <a:gd name="connsiteY15" fmla="*/ 118061 h 192325"/>
                    <a:gd name="connsiteX16" fmla="*/ 166688 w 182880"/>
                    <a:gd name="connsiteY16" fmla="*/ 157097 h 192325"/>
                    <a:gd name="connsiteX17" fmla="*/ 135255 w 182880"/>
                    <a:gd name="connsiteY17" fmla="*/ 182804 h 192325"/>
                    <a:gd name="connsiteX18" fmla="*/ 92393 w 182880"/>
                    <a:gd name="connsiteY18" fmla="*/ 192325 h 192325"/>
                    <a:gd name="connsiteX19" fmla="*/ 43815 w 182880"/>
                    <a:gd name="connsiteY19" fmla="*/ 179948 h 192325"/>
                    <a:gd name="connsiteX20" fmla="*/ 11430 w 182880"/>
                    <a:gd name="connsiteY20" fmla="*/ 146624 h 192325"/>
                    <a:gd name="connsiteX21" fmla="*/ 0 w 182880"/>
                    <a:gd name="connsiteY21" fmla="*/ 97115 h 192325"/>
                    <a:gd name="connsiteX22" fmla="*/ 11430 w 182880"/>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 h="192325">
                      <a:moveTo>
                        <a:pt x="11430" y="45701"/>
                      </a:moveTo>
                      <a:cubicBezTo>
                        <a:pt x="19050" y="31419"/>
                        <a:pt x="29528" y="19994"/>
                        <a:pt x="43815" y="12377"/>
                      </a:cubicBezTo>
                      <a:cubicBezTo>
                        <a:pt x="58103" y="4761"/>
                        <a:pt x="74295" y="0"/>
                        <a:pt x="92393" y="0"/>
                      </a:cubicBezTo>
                      <a:cubicBezTo>
                        <a:pt x="108585" y="0"/>
                        <a:pt x="122873" y="2856"/>
                        <a:pt x="135255" y="9521"/>
                      </a:cubicBezTo>
                      <a:cubicBezTo>
                        <a:pt x="147638" y="15234"/>
                        <a:pt x="158115" y="23803"/>
                        <a:pt x="166688" y="35228"/>
                      </a:cubicBezTo>
                      <a:cubicBezTo>
                        <a:pt x="174308" y="46653"/>
                        <a:pt x="180023" y="59031"/>
                        <a:pt x="182880" y="74264"/>
                      </a:cubicBezTo>
                      <a:lnTo>
                        <a:pt x="120968" y="74264"/>
                      </a:lnTo>
                      <a:cubicBezTo>
                        <a:pt x="118110" y="68552"/>
                        <a:pt x="114300" y="63791"/>
                        <a:pt x="108585" y="59983"/>
                      </a:cubicBezTo>
                      <a:cubicBezTo>
                        <a:pt x="103823" y="56174"/>
                        <a:pt x="97155" y="55222"/>
                        <a:pt x="90488" y="55222"/>
                      </a:cubicBezTo>
                      <a:cubicBezTo>
                        <a:pt x="80963" y="55222"/>
                        <a:pt x="73343" y="59031"/>
                        <a:pt x="67628" y="66647"/>
                      </a:cubicBezTo>
                      <a:cubicBezTo>
                        <a:pt x="61913" y="74264"/>
                        <a:pt x="59055" y="83785"/>
                        <a:pt x="59055" y="96163"/>
                      </a:cubicBezTo>
                      <a:cubicBezTo>
                        <a:pt x="59055" y="108540"/>
                        <a:pt x="61913" y="118061"/>
                        <a:pt x="67628" y="125678"/>
                      </a:cubicBezTo>
                      <a:cubicBezTo>
                        <a:pt x="73343" y="133295"/>
                        <a:pt x="80963" y="137103"/>
                        <a:pt x="90488" y="137103"/>
                      </a:cubicBezTo>
                      <a:cubicBezTo>
                        <a:pt x="97155" y="137103"/>
                        <a:pt x="102870" y="135199"/>
                        <a:pt x="108585" y="132343"/>
                      </a:cubicBezTo>
                      <a:cubicBezTo>
                        <a:pt x="113348" y="128534"/>
                        <a:pt x="118110" y="123774"/>
                        <a:pt x="120968" y="118061"/>
                      </a:cubicBezTo>
                      <a:lnTo>
                        <a:pt x="182880" y="118061"/>
                      </a:lnTo>
                      <a:cubicBezTo>
                        <a:pt x="180023" y="132343"/>
                        <a:pt x="175260" y="145672"/>
                        <a:pt x="166688" y="157097"/>
                      </a:cubicBezTo>
                      <a:cubicBezTo>
                        <a:pt x="159068" y="168522"/>
                        <a:pt x="148590" y="177092"/>
                        <a:pt x="135255" y="182804"/>
                      </a:cubicBezTo>
                      <a:cubicBezTo>
                        <a:pt x="122873" y="188517"/>
                        <a:pt x="108585" y="192325"/>
                        <a:pt x="92393" y="192325"/>
                      </a:cubicBezTo>
                      <a:cubicBezTo>
                        <a:pt x="73343" y="192325"/>
                        <a:pt x="57150" y="188517"/>
                        <a:pt x="43815" y="179948"/>
                      </a:cubicBezTo>
                      <a:cubicBezTo>
                        <a:pt x="29528" y="172331"/>
                        <a:pt x="19050" y="160906"/>
                        <a:pt x="11430" y="146624"/>
                      </a:cubicBezTo>
                      <a:cubicBezTo>
                        <a:pt x="3810" y="132343"/>
                        <a:pt x="0" y="116157"/>
                        <a:pt x="0" y="97115"/>
                      </a:cubicBezTo>
                      <a:cubicBezTo>
                        <a:pt x="0" y="77121"/>
                        <a:pt x="3810" y="60935"/>
                        <a:pt x="11430" y="45701"/>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09EFF40-56B2-02A2-CDB9-C9B5C42025F6}"/>
                    </a:ext>
                  </a:extLst>
                </p:cNvPr>
                <p:cNvSpPr/>
                <p:nvPr/>
              </p:nvSpPr>
              <p:spPr>
                <a:xfrm>
                  <a:off x="11699240" y="5219030"/>
                  <a:ext cx="181927" cy="186612"/>
                </a:xfrm>
                <a:custGeom>
                  <a:avLst/>
                  <a:gdLst>
                    <a:gd name="connsiteX0" fmla="*/ 112395 w 181927"/>
                    <a:gd name="connsiteY0" fmla="*/ 185660 h 186612"/>
                    <a:gd name="connsiteX1" fmla="*/ 58103 w 181927"/>
                    <a:gd name="connsiteY1" fmla="*/ 104732 h 186612"/>
                    <a:gd name="connsiteX2" fmla="*/ 58103 w 181927"/>
                    <a:gd name="connsiteY2" fmla="*/ 185660 h 186612"/>
                    <a:gd name="connsiteX3" fmla="*/ 0 w 181927"/>
                    <a:gd name="connsiteY3" fmla="*/ 185660 h 186612"/>
                    <a:gd name="connsiteX4" fmla="*/ 0 w 181927"/>
                    <a:gd name="connsiteY4" fmla="*/ 0 h 186612"/>
                    <a:gd name="connsiteX5" fmla="*/ 58103 w 181927"/>
                    <a:gd name="connsiteY5" fmla="*/ 0 h 186612"/>
                    <a:gd name="connsiteX6" fmla="*/ 58103 w 181927"/>
                    <a:gd name="connsiteY6" fmla="*/ 78073 h 186612"/>
                    <a:gd name="connsiteX7" fmla="*/ 111442 w 181927"/>
                    <a:gd name="connsiteY7" fmla="*/ 0 h 186612"/>
                    <a:gd name="connsiteX8" fmla="*/ 177165 w 181927"/>
                    <a:gd name="connsiteY8" fmla="*/ 0 h 186612"/>
                    <a:gd name="connsiteX9" fmla="*/ 113347 w 181927"/>
                    <a:gd name="connsiteY9" fmla="*/ 89498 h 186612"/>
                    <a:gd name="connsiteX10" fmla="*/ 181928 w 181927"/>
                    <a:gd name="connsiteY10" fmla="*/ 186613 h 186612"/>
                    <a:gd name="connsiteX11" fmla="*/ 112395 w 181927"/>
                    <a:gd name="connsiteY11" fmla="*/ 186613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 h="186612">
                      <a:moveTo>
                        <a:pt x="112395" y="185660"/>
                      </a:moveTo>
                      <a:lnTo>
                        <a:pt x="58103" y="104732"/>
                      </a:lnTo>
                      <a:lnTo>
                        <a:pt x="58103" y="185660"/>
                      </a:lnTo>
                      <a:lnTo>
                        <a:pt x="0" y="185660"/>
                      </a:lnTo>
                      <a:lnTo>
                        <a:pt x="0" y="0"/>
                      </a:lnTo>
                      <a:lnTo>
                        <a:pt x="58103" y="0"/>
                      </a:lnTo>
                      <a:lnTo>
                        <a:pt x="58103" y="78073"/>
                      </a:lnTo>
                      <a:lnTo>
                        <a:pt x="111442" y="0"/>
                      </a:lnTo>
                      <a:lnTo>
                        <a:pt x="177165" y="0"/>
                      </a:lnTo>
                      <a:lnTo>
                        <a:pt x="113347" y="89498"/>
                      </a:lnTo>
                      <a:lnTo>
                        <a:pt x="181928" y="186613"/>
                      </a:lnTo>
                      <a:lnTo>
                        <a:pt x="112395" y="186613"/>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3940171-5BDA-1285-EDE8-8152F75252E0}"/>
                    </a:ext>
                  </a:extLst>
                </p:cNvPr>
                <p:cNvSpPr/>
                <p:nvPr/>
              </p:nvSpPr>
              <p:spPr>
                <a:xfrm>
                  <a:off x="10976292" y="5430397"/>
                  <a:ext cx="181927" cy="192325"/>
                </a:xfrm>
                <a:custGeom>
                  <a:avLst/>
                  <a:gdLst>
                    <a:gd name="connsiteX0" fmla="*/ 11430 w 181927"/>
                    <a:gd name="connsiteY0" fmla="*/ 45701 h 192325"/>
                    <a:gd name="connsiteX1" fmla="*/ 42863 w 181927"/>
                    <a:gd name="connsiteY1" fmla="*/ 12377 h 192325"/>
                    <a:gd name="connsiteX2" fmla="*/ 91440 w 181927"/>
                    <a:gd name="connsiteY2" fmla="*/ 0 h 192325"/>
                    <a:gd name="connsiteX3" fmla="*/ 134302 w 181927"/>
                    <a:gd name="connsiteY3" fmla="*/ 9521 h 192325"/>
                    <a:gd name="connsiteX4" fmla="*/ 165735 w 181927"/>
                    <a:gd name="connsiteY4" fmla="*/ 35228 h 192325"/>
                    <a:gd name="connsiteX5" fmla="*/ 181927 w 181927"/>
                    <a:gd name="connsiteY5" fmla="*/ 74264 h 192325"/>
                    <a:gd name="connsiteX6" fmla="*/ 120015 w 181927"/>
                    <a:gd name="connsiteY6" fmla="*/ 74264 h 192325"/>
                    <a:gd name="connsiteX7" fmla="*/ 107632 w 181927"/>
                    <a:gd name="connsiteY7" fmla="*/ 59983 h 192325"/>
                    <a:gd name="connsiteX8" fmla="*/ 89535 w 181927"/>
                    <a:gd name="connsiteY8" fmla="*/ 55222 h 192325"/>
                    <a:gd name="connsiteX9" fmla="*/ 66675 w 181927"/>
                    <a:gd name="connsiteY9" fmla="*/ 66647 h 192325"/>
                    <a:gd name="connsiteX10" fmla="*/ 58102 w 181927"/>
                    <a:gd name="connsiteY10" fmla="*/ 96163 h 192325"/>
                    <a:gd name="connsiteX11" fmla="*/ 66675 w 181927"/>
                    <a:gd name="connsiteY11" fmla="*/ 125678 h 192325"/>
                    <a:gd name="connsiteX12" fmla="*/ 89535 w 181927"/>
                    <a:gd name="connsiteY12" fmla="*/ 137103 h 192325"/>
                    <a:gd name="connsiteX13" fmla="*/ 107632 w 181927"/>
                    <a:gd name="connsiteY13" fmla="*/ 132343 h 192325"/>
                    <a:gd name="connsiteX14" fmla="*/ 120015 w 181927"/>
                    <a:gd name="connsiteY14" fmla="*/ 118061 h 192325"/>
                    <a:gd name="connsiteX15" fmla="*/ 181927 w 181927"/>
                    <a:gd name="connsiteY15" fmla="*/ 118061 h 192325"/>
                    <a:gd name="connsiteX16" fmla="*/ 165735 w 181927"/>
                    <a:gd name="connsiteY16" fmla="*/ 157097 h 192325"/>
                    <a:gd name="connsiteX17" fmla="*/ 134302 w 181927"/>
                    <a:gd name="connsiteY17" fmla="*/ 182804 h 192325"/>
                    <a:gd name="connsiteX18" fmla="*/ 91440 w 181927"/>
                    <a:gd name="connsiteY18" fmla="*/ 192325 h 192325"/>
                    <a:gd name="connsiteX19" fmla="*/ 42863 w 181927"/>
                    <a:gd name="connsiteY19" fmla="*/ 179948 h 192325"/>
                    <a:gd name="connsiteX20" fmla="*/ 11430 w 181927"/>
                    <a:gd name="connsiteY20" fmla="*/ 146624 h 192325"/>
                    <a:gd name="connsiteX21" fmla="*/ 0 w 181927"/>
                    <a:gd name="connsiteY21" fmla="*/ 97115 h 192325"/>
                    <a:gd name="connsiteX22" fmla="*/ 11430 w 181927"/>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2325">
                      <a:moveTo>
                        <a:pt x="11430" y="45701"/>
                      </a:moveTo>
                      <a:cubicBezTo>
                        <a:pt x="19050" y="31419"/>
                        <a:pt x="29527" y="19994"/>
                        <a:pt x="42863" y="12377"/>
                      </a:cubicBezTo>
                      <a:cubicBezTo>
                        <a:pt x="57150" y="4761"/>
                        <a:pt x="73342" y="0"/>
                        <a:pt x="91440" y="0"/>
                      </a:cubicBezTo>
                      <a:cubicBezTo>
                        <a:pt x="107632" y="0"/>
                        <a:pt x="121920" y="2856"/>
                        <a:pt x="134302" y="9521"/>
                      </a:cubicBezTo>
                      <a:cubicBezTo>
                        <a:pt x="146685" y="15234"/>
                        <a:pt x="157163" y="23803"/>
                        <a:pt x="165735" y="35228"/>
                      </a:cubicBezTo>
                      <a:cubicBezTo>
                        <a:pt x="173355" y="46653"/>
                        <a:pt x="179070" y="59030"/>
                        <a:pt x="181927" y="74264"/>
                      </a:cubicBezTo>
                      <a:lnTo>
                        <a:pt x="120015" y="74264"/>
                      </a:lnTo>
                      <a:cubicBezTo>
                        <a:pt x="117157" y="68552"/>
                        <a:pt x="113347" y="63791"/>
                        <a:pt x="107632" y="59983"/>
                      </a:cubicBezTo>
                      <a:cubicBezTo>
                        <a:pt x="101917" y="56174"/>
                        <a:pt x="96202" y="55222"/>
                        <a:pt x="89535" y="55222"/>
                      </a:cubicBezTo>
                      <a:cubicBezTo>
                        <a:pt x="80010" y="55222"/>
                        <a:pt x="72390" y="59030"/>
                        <a:pt x="66675" y="66647"/>
                      </a:cubicBezTo>
                      <a:cubicBezTo>
                        <a:pt x="60960" y="74264"/>
                        <a:pt x="58102" y="83785"/>
                        <a:pt x="58102" y="96163"/>
                      </a:cubicBezTo>
                      <a:cubicBezTo>
                        <a:pt x="58102" y="108540"/>
                        <a:pt x="60960" y="118061"/>
                        <a:pt x="66675" y="125678"/>
                      </a:cubicBezTo>
                      <a:cubicBezTo>
                        <a:pt x="72390" y="133295"/>
                        <a:pt x="80010" y="137103"/>
                        <a:pt x="89535" y="137103"/>
                      </a:cubicBezTo>
                      <a:cubicBezTo>
                        <a:pt x="96202" y="137103"/>
                        <a:pt x="101917" y="135199"/>
                        <a:pt x="107632" y="132343"/>
                      </a:cubicBezTo>
                      <a:cubicBezTo>
                        <a:pt x="112395" y="128534"/>
                        <a:pt x="117157" y="123774"/>
                        <a:pt x="120015" y="118061"/>
                      </a:cubicBezTo>
                      <a:lnTo>
                        <a:pt x="181927" y="118061"/>
                      </a:lnTo>
                      <a:cubicBezTo>
                        <a:pt x="179070" y="132343"/>
                        <a:pt x="174307" y="145672"/>
                        <a:pt x="165735" y="157097"/>
                      </a:cubicBezTo>
                      <a:cubicBezTo>
                        <a:pt x="158115" y="168522"/>
                        <a:pt x="147638" y="177092"/>
                        <a:pt x="134302" y="182804"/>
                      </a:cubicBezTo>
                      <a:cubicBezTo>
                        <a:pt x="121920" y="188517"/>
                        <a:pt x="107632" y="192325"/>
                        <a:pt x="91440" y="192325"/>
                      </a:cubicBezTo>
                      <a:cubicBezTo>
                        <a:pt x="72390" y="192325"/>
                        <a:pt x="56197" y="188517"/>
                        <a:pt x="42863" y="179948"/>
                      </a:cubicBezTo>
                      <a:cubicBezTo>
                        <a:pt x="28575" y="172331"/>
                        <a:pt x="18097" y="160906"/>
                        <a:pt x="11430" y="146624"/>
                      </a:cubicBezTo>
                      <a:cubicBezTo>
                        <a:pt x="3810" y="132343"/>
                        <a:pt x="0" y="116157"/>
                        <a:pt x="0" y="97115"/>
                      </a:cubicBezTo>
                      <a:cubicBezTo>
                        <a:pt x="0" y="76168"/>
                        <a:pt x="3810" y="59983"/>
                        <a:pt x="11430" y="45701"/>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F064738-5B7F-E5DD-9DCE-481F5B0AC97A}"/>
                    </a:ext>
                  </a:extLst>
                </p:cNvPr>
                <p:cNvSpPr/>
                <p:nvPr/>
              </p:nvSpPr>
              <p:spPr>
                <a:xfrm>
                  <a:off x="11179175" y="5432301"/>
                  <a:ext cx="172402" cy="186612"/>
                </a:xfrm>
                <a:custGeom>
                  <a:avLst/>
                  <a:gdLst>
                    <a:gd name="connsiteX0" fmla="*/ 172403 w 172402"/>
                    <a:gd name="connsiteY0" fmla="*/ 0 h 186612"/>
                    <a:gd name="connsiteX1" fmla="*/ 172403 w 172402"/>
                    <a:gd name="connsiteY1" fmla="*/ 186613 h 186612"/>
                    <a:gd name="connsiteX2" fmla="*/ 114300 w 172402"/>
                    <a:gd name="connsiteY2" fmla="*/ 186613 h 186612"/>
                    <a:gd name="connsiteX3" fmla="*/ 114300 w 172402"/>
                    <a:gd name="connsiteY3" fmla="*/ 114253 h 186612"/>
                    <a:gd name="connsiteX4" fmla="*/ 59055 w 172402"/>
                    <a:gd name="connsiteY4" fmla="*/ 114253 h 186612"/>
                    <a:gd name="connsiteX5" fmla="*/ 59055 w 172402"/>
                    <a:gd name="connsiteY5" fmla="*/ 186613 h 186612"/>
                    <a:gd name="connsiteX6" fmla="*/ 0 w 172402"/>
                    <a:gd name="connsiteY6" fmla="*/ 186613 h 186612"/>
                    <a:gd name="connsiteX7" fmla="*/ 0 w 172402"/>
                    <a:gd name="connsiteY7" fmla="*/ 952 h 186612"/>
                    <a:gd name="connsiteX8" fmla="*/ 58103 w 172402"/>
                    <a:gd name="connsiteY8" fmla="*/ 952 h 186612"/>
                    <a:gd name="connsiteX9" fmla="*/ 58103 w 172402"/>
                    <a:gd name="connsiteY9" fmla="*/ 67599 h 186612"/>
                    <a:gd name="connsiteX10" fmla="*/ 113347 w 172402"/>
                    <a:gd name="connsiteY10" fmla="*/ 67599 h 186612"/>
                    <a:gd name="connsiteX11" fmla="*/ 113347 w 172402"/>
                    <a:gd name="connsiteY11" fmla="*/ 952 h 186612"/>
                    <a:gd name="connsiteX12" fmla="*/ 172403 w 172402"/>
                    <a:gd name="connsiteY12"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402" h="186612">
                      <a:moveTo>
                        <a:pt x="172403" y="0"/>
                      </a:moveTo>
                      <a:lnTo>
                        <a:pt x="172403" y="186613"/>
                      </a:lnTo>
                      <a:lnTo>
                        <a:pt x="114300" y="186613"/>
                      </a:lnTo>
                      <a:lnTo>
                        <a:pt x="114300" y="114253"/>
                      </a:lnTo>
                      <a:lnTo>
                        <a:pt x="59055" y="114253"/>
                      </a:lnTo>
                      <a:lnTo>
                        <a:pt x="59055" y="186613"/>
                      </a:lnTo>
                      <a:lnTo>
                        <a:pt x="0" y="186613"/>
                      </a:lnTo>
                      <a:lnTo>
                        <a:pt x="0" y="952"/>
                      </a:lnTo>
                      <a:lnTo>
                        <a:pt x="58103" y="952"/>
                      </a:lnTo>
                      <a:lnTo>
                        <a:pt x="58103" y="67599"/>
                      </a:lnTo>
                      <a:lnTo>
                        <a:pt x="113347" y="67599"/>
                      </a:lnTo>
                      <a:lnTo>
                        <a:pt x="113347" y="952"/>
                      </a:lnTo>
                      <a:lnTo>
                        <a:pt x="172403" y="952"/>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ABBCC1C-2EC7-F7D0-AADC-9E9E7E6020FD}"/>
                    </a:ext>
                  </a:extLst>
                </p:cNvPr>
                <p:cNvSpPr/>
                <p:nvPr/>
              </p:nvSpPr>
              <p:spPr>
                <a:xfrm>
                  <a:off x="11364912" y="5433253"/>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2 w 202882"/>
                    <a:gd name="connsiteY6" fmla="*/ 185660 h 185660"/>
                    <a:gd name="connsiteX7" fmla="*/ 140970 w 202882"/>
                    <a:gd name="connsiteY7" fmla="*/ 185660 h 185660"/>
                    <a:gd name="connsiteX8" fmla="*/ 132397 w 202882"/>
                    <a:gd name="connsiteY8" fmla="*/ 157097 h 185660"/>
                    <a:gd name="connsiteX9" fmla="*/ 118110 w 202882"/>
                    <a:gd name="connsiteY9" fmla="*/ 113300 h 185660"/>
                    <a:gd name="connsiteX10" fmla="*/ 100965 w 202882"/>
                    <a:gd name="connsiteY10" fmla="*/ 61887 h 185660"/>
                    <a:gd name="connsiteX11" fmla="*/ 83820 w 202882"/>
                    <a:gd name="connsiteY11" fmla="*/ 113300 h 185660"/>
                    <a:gd name="connsiteX12" fmla="*/ 118110 w 202882"/>
                    <a:gd name="connsiteY12" fmla="*/ 11330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2"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E6748CA-7A6A-7FC9-AC21-7CBAA35DFD83}"/>
                    </a:ext>
                  </a:extLst>
                </p:cNvPr>
                <p:cNvSpPr/>
                <p:nvPr/>
              </p:nvSpPr>
              <p:spPr>
                <a:xfrm>
                  <a:off x="11581130" y="5432301"/>
                  <a:ext cx="58102" cy="186612"/>
                </a:xfrm>
                <a:custGeom>
                  <a:avLst/>
                  <a:gdLst>
                    <a:gd name="connsiteX0" fmla="*/ 58102 w 58102"/>
                    <a:gd name="connsiteY0" fmla="*/ 0 h 186612"/>
                    <a:gd name="connsiteX1" fmla="*/ 58102 w 58102"/>
                    <a:gd name="connsiteY1" fmla="*/ 186613 h 186612"/>
                    <a:gd name="connsiteX2" fmla="*/ 0 w 58102"/>
                    <a:gd name="connsiteY2" fmla="*/ 186613 h 186612"/>
                    <a:gd name="connsiteX3" fmla="*/ 0 w 58102"/>
                    <a:gd name="connsiteY3" fmla="*/ 952 h 186612"/>
                    <a:gd name="connsiteX4" fmla="*/ 58102 w 58102"/>
                    <a:gd name="connsiteY4" fmla="*/ 952 h 18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6612">
                      <a:moveTo>
                        <a:pt x="58102" y="0"/>
                      </a:moveTo>
                      <a:lnTo>
                        <a:pt x="58102" y="186613"/>
                      </a:lnTo>
                      <a:lnTo>
                        <a:pt x="0" y="186613"/>
                      </a:lnTo>
                      <a:lnTo>
                        <a:pt x="0" y="952"/>
                      </a:lnTo>
                      <a:lnTo>
                        <a:pt x="58102" y="952"/>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C3881C-1EAB-CABA-203B-467E2EEE7F03}"/>
                    </a:ext>
                  </a:extLst>
                </p:cNvPr>
                <p:cNvSpPr/>
                <p:nvPr/>
              </p:nvSpPr>
              <p:spPr>
                <a:xfrm>
                  <a:off x="11665902" y="5433253"/>
                  <a:ext cx="178117" cy="185660"/>
                </a:xfrm>
                <a:custGeom>
                  <a:avLst/>
                  <a:gdLst>
                    <a:gd name="connsiteX0" fmla="*/ 178117 w 178117"/>
                    <a:gd name="connsiteY0" fmla="*/ 185660 h 185660"/>
                    <a:gd name="connsiteX1" fmla="*/ 120015 w 178117"/>
                    <a:gd name="connsiteY1" fmla="*/ 185660 h 185660"/>
                    <a:gd name="connsiteX2" fmla="*/ 58103 w 178117"/>
                    <a:gd name="connsiteY2" fmla="*/ 92354 h 185660"/>
                    <a:gd name="connsiteX3" fmla="*/ 58103 w 178117"/>
                    <a:gd name="connsiteY3" fmla="*/ 185660 h 185660"/>
                    <a:gd name="connsiteX4" fmla="*/ 0 w 178117"/>
                    <a:gd name="connsiteY4" fmla="*/ 185660 h 185660"/>
                    <a:gd name="connsiteX5" fmla="*/ 0 w 178117"/>
                    <a:gd name="connsiteY5" fmla="*/ 0 h 185660"/>
                    <a:gd name="connsiteX6" fmla="*/ 58103 w 178117"/>
                    <a:gd name="connsiteY6" fmla="*/ 0 h 185660"/>
                    <a:gd name="connsiteX7" fmla="*/ 120015 w 178117"/>
                    <a:gd name="connsiteY7" fmla="*/ 95210 h 185660"/>
                    <a:gd name="connsiteX8" fmla="*/ 120015 w 178117"/>
                    <a:gd name="connsiteY8" fmla="*/ 0 h 185660"/>
                    <a:gd name="connsiteX9" fmla="*/ 178117 w 178117"/>
                    <a:gd name="connsiteY9" fmla="*/ 0 h 185660"/>
                    <a:gd name="connsiteX10" fmla="*/ 178117 w 178117"/>
                    <a:gd name="connsiteY10" fmla="*/ 18566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117" h="185660">
                      <a:moveTo>
                        <a:pt x="178117" y="185660"/>
                      </a:moveTo>
                      <a:lnTo>
                        <a:pt x="120015" y="185660"/>
                      </a:lnTo>
                      <a:lnTo>
                        <a:pt x="58103" y="92354"/>
                      </a:lnTo>
                      <a:lnTo>
                        <a:pt x="58103" y="185660"/>
                      </a:lnTo>
                      <a:lnTo>
                        <a:pt x="0" y="185660"/>
                      </a:lnTo>
                      <a:lnTo>
                        <a:pt x="0" y="0"/>
                      </a:lnTo>
                      <a:lnTo>
                        <a:pt x="58103" y="0"/>
                      </a:lnTo>
                      <a:lnTo>
                        <a:pt x="120015" y="95210"/>
                      </a:lnTo>
                      <a:lnTo>
                        <a:pt x="120015" y="0"/>
                      </a:lnTo>
                      <a:lnTo>
                        <a:pt x="178117" y="0"/>
                      </a:lnTo>
                      <a:lnTo>
                        <a:pt x="178117" y="185660"/>
                      </a:lnTo>
                      <a:close/>
                    </a:path>
                  </a:pathLst>
                </a:custGeom>
                <a:solidFill>
                  <a:srgbClr val="FFFFFF"/>
                </a:solidFill>
                <a:ln w="9525" cap="flat">
                  <a:noFill/>
                  <a:prstDash val="solid"/>
                  <a:miter/>
                </a:ln>
              </p:spPr>
              <p:txBody>
                <a:bodyPr rtlCol="0" anchor="ctr"/>
                <a:lstStyle/>
                <a:p>
                  <a:endParaRPr lang="en-US"/>
                </a:p>
              </p:txBody>
            </p:sp>
          </p:grpSp>
          <p:grpSp>
            <p:nvGrpSpPr>
              <p:cNvPr id="16" name="Graphic 47">
                <a:extLst>
                  <a:ext uri="{FF2B5EF4-FFF2-40B4-BE49-F238E27FC236}">
                    <a16:creationId xmlns:a16="http://schemas.microsoft.com/office/drawing/2014/main" id="{045814BA-B3CE-2582-93E6-8055C007C6CB}"/>
                  </a:ext>
                </a:extLst>
              </p:cNvPr>
              <p:cNvGrpSpPr/>
              <p:nvPr/>
            </p:nvGrpSpPr>
            <p:grpSpPr>
              <a:xfrm>
                <a:off x="11013440" y="5670327"/>
                <a:ext cx="207644" cy="85689"/>
                <a:chOff x="11013440" y="5670327"/>
                <a:chExt cx="207644" cy="85689"/>
              </a:xfrm>
              <a:solidFill>
                <a:srgbClr val="FFFFFF"/>
              </a:solidFill>
            </p:grpSpPr>
            <p:sp>
              <p:nvSpPr>
                <p:cNvPr id="17" name="Freeform 16">
                  <a:extLst>
                    <a:ext uri="{FF2B5EF4-FFF2-40B4-BE49-F238E27FC236}">
                      <a16:creationId xmlns:a16="http://schemas.microsoft.com/office/drawing/2014/main" id="{CDC99A9A-CFDA-01E8-0CD4-1C1C2B40DF73}"/>
                    </a:ext>
                  </a:extLst>
                </p:cNvPr>
                <p:cNvSpPr/>
                <p:nvPr/>
              </p:nvSpPr>
              <p:spPr>
                <a:xfrm>
                  <a:off x="11013440" y="5673184"/>
                  <a:ext cx="45719" cy="81881"/>
                </a:xfrm>
                <a:custGeom>
                  <a:avLst/>
                  <a:gdLst>
                    <a:gd name="connsiteX0" fmla="*/ 45720 w 45719"/>
                    <a:gd name="connsiteY0" fmla="*/ 0 h 81881"/>
                    <a:gd name="connsiteX1" fmla="*/ 45720 w 45719"/>
                    <a:gd name="connsiteY1" fmla="*/ 8569 h 81881"/>
                    <a:gd name="connsiteX2" fmla="*/ 10478 w 45719"/>
                    <a:gd name="connsiteY2" fmla="*/ 8569 h 81881"/>
                    <a:gd name="connsiteX3" fmla="*/ 10478 w 45719"/>
                    <a:gd name="connsiteY3" fmla="*/ 36180 h 81881"/>
                    <a:gd name="connsiteX4" fmla="*/ 39053 w 45719"/>
                    <a:gd name="connsiteY4" fmla="*/ 36180 h 81881"/>
                    <a:gd name="connsiteX5" fmla="*/ 39053 w 45719"/>
                    <a:gd name="connsiteY5" fmla="*/ 44749 h 81881"/>
                    <a:gd name="connsiteX6" fmla="*/ 10478 w 45719"/>
                    <a:gd name="connsiteY6" fmla="*/ 44749 h 81881"/>
                    <a:gd name="connsiteX7" fmla="*/ 10478 w 45719"/>
                    <a:gd name="connsiteY7" fmla="*/ 81881 h 81881"/>
                    <a:gd name="connsiteX8" fmla="*/ 0 w 45719"/>
                    <a:gd name="connsiteY8" fmla="*/ 81881 h 81881"/>
                    <a:gd name="connsiteX9" fmla="*/ 0 w 45719"/>
                    <a:gd name="connsiteY9" fmla="*/ 0 h 81881"/>
                    <a:gd name="connsiteX10" fmla="*/ 45720 w 45719"/>
                    <a:gd name="connsiteY10" fmla="*/ 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81881">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B6E8D18-C36F-7602-32B3-F98A79CC5AB2}"/>
                    </a:ext>
                  </a:extLst>
                </p:cNvPr>
                <p:cNvSpPr/>
                <p:nvPr/>
              </p:nvSpPr>
              <p:spPr>
                <a:xfrm>
                  <a:off x="11066780" y="5670327"/>
                  <a:ext cx="83819" cy="85689"/>
                </a:xfrm>
                <a:custGeom>
                  <a:avLst/>
                  <a:gdLst>
                    <a:gd name="connsiteX0" fmla="*/ 20955 w 83819"/>
                    <a:gd name="connsiteY0" fmla="*/ 79977 h 85689"/>
                    <a:gd name="connsiteX1" fmla="*/ 5715 w 83819"/>
                    <a:gd name="connsiteY1" fmla="*/ 64743 h 85689"/>
                    <a:gd name="connsiteX2" fmla="*/ 0 w 83819"/>
                    <a:gd name="connsiteY2" fmla="*/ 42845 h 85689"/>
                    <a:gd name="connsiteX3" fmla="*/ 5715 w 83819"/>
                    <a:gd name="connsiteY3" fmla="*/ 20946 h 85689"/>
                    <a:gd name="connsiteX4" fmla="*/ 20955 w 83819"/>
                    <a:gd name="connsiteY4" fmla="*/ 5713 h 85689"/>
                    <a:gd name="connsiteX5" fmla="*/ 41910 w 83819"/>
                    <a:gd name="connsiteY5" fmla="*/ 0 h 85689"/>
                    <a:gd name="connsiteX6" fmla="*/ 62865 w 83819"/>
                    <a:gd name="connsiteY6" fmla="*/ 5713 h 85689"/>
                    <a:gd name="connsiteX7" fmla="*/ 78105 w 83819"/>
                    <a:gd name="connsiteY7" fmla="*/ 20946 h 85689"/>
                    <a:gd name="connsiteX8" fmla="*/ 83820 w 83819"/>
                    <a:gd name="connsiteY8" fmla="*/ 42845 h 85689"/>
                    <a:gd name="connsiteX9" fmla="*/ 78105 w 83819"/>
                    <a:gd name="connsiteY9" fmla="*/ 64743 h 85689"/>
                    <a:gd name="connsiteX10" fmla="*/ 62865 w 83819"/>
                    <a:gd name="connsiteY10" fmla="*/ 79977 h 85689"/>
                    <a:gd name="connsiteX11" fmla="*/ 41910 w 83819"/>
                    <a:gd name="connsiteY11" fmla="*/ 85689 h 85689"/>
                    <a:gd name="connsiteX12" fmla="*/ 20955 w 83819"/>
                    <a:gd name="connsiteY12" fmla="*/ 79977 h 85689"/>
                    <a:gd name="connsiteX13" fmla="*/ 58102 w 83819"/>
                    <a:gd name="connsiteY13" fmla="*/ 71408 h 85689"/>
                    <a:gd name="connsiteX14" fmla="*/ 68580 w 83819"/>
                    <a:gd name="connsiteY14" fmla="*/ 59983 h 85689"/>
                    <a:gd name="connsiteX15" fmla="*/ 72390 w 83819"/>
                    <a:gd name="connsiteY15" fmla="*/ 42845 h 85689"/>
                    <a:gd name="connsiteX16" fmla="*/ 68580 w 83819"/>
                    <a:gd name="connsiteY16" fmla="*/ 25707 h 85689"/>
                    <a:gd name="connsiteX17" fmla="*/ 58102 w 83819"/>
                    <a:gd name="connsiteY17" fmla="*/ 14282 h 85689"/>
                    <a:gd name="connsiteX18" fmla="*/ 42863 w 83819"/>
                    <a:gd name="connsiteY18" fmla="*/ 10473 h 85689"/>
                    <a:gd name="connsiteX19" fmla="*/ 27622 w 83819"/>
                    <a:gd name="connsiteY19" fmla="*/ 14282 h 85689"/>
                    <a:gd name="connsiteX20" fmla="*/ 17145 w 83819"/>
                    <a:gd name="connsiteY20" fmla="*/ 25707 h 85689"/>
                    <a:gd name="connsiteX21" fmla="*/ 13335 w 83819"/>
                    <a:gd name="connsiteY21" fmla="*/ 42845 h 85689"/>
                    <a:gd name="connsiteX22" fmla="*/ 17145 w 83819"/>
                    <a:gd name="connsiteY22" fmla="*/ 59983 h 85689"/>
                    <a:gd name="connsiteX23" fmla="*/ 27622 w 83819"/>
                    <a:gd name="connsiteY23" fmla="*/ 71408 h 85689"/>
                    <a:gd name="connsiteX24" fmla="*/ 42863 w 83819"/>
                    <a:gd name="connsiteY24" fmla="*/ 75216 h 85689"/>
                    <a:gd name="connsiteX25" fmla="*/ 58102 w 83819"/>
                    <a:gd name="connsiteY25" fmla="*/ 71408 h 8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819" h="85689">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4737"/>
                        <a:pt x="27622" y="82833"/>
                        <a:pt x="20955" y="79977"/>
                      </a:cubicBezTo>
                      <a:close/>
                      <a:moveTo>
                        <a:pt x="58102" y="71408"/>
                      </a:moveTo>
                      <a:cubicBezTo>
                        <a:pt x="62865" y="68552"/>
                        <a:pt x="66675" y="64743"/>
                        <a:pt x="68580" y="59983"/>
                      </a:cubicBezTo>
                      <a:cubicBezTo>
                        <a:pt x="71438" y="55222"/>
                        <a:pt x="72390" y="49510"/>
                        <a:pt x="72390" y="42845"/>
                      </a:cubicBezTo>
                      <a:cubicBezTo>
                        <a:pt x="72390" y="36180"/>
                        <a:pt x="71438" y="30467"/>
                        <a:pt x="68580" y="25707"/>
                      </a:cubicBezTo>
                      <a:cubicBezTo>
                        <a:pt x="65722" y="20946"/>
                        <a:pt x="61913" y="17138"/>
                        <a:pt x="58102" y="14282"/>
                      </a:cubicBezTo>
                      <a:cubicBezTo>
                        <a:pt x="53340" y="11425"/>
                        <a:pt x="48577" y="10473"/>
                        <a:pt x="42863" y="10473"/>
                      </a:cubicBezTo>
                      <a:cubicBezTo>
                        <a:pt x="37147" y="10473"/>
                        <a:pt x="31432" y="11425"/>
                        <a:pt x="27622" y="14282"/>
                      </a:cubicBezTo>
                      <a:cubicBezTo>
                        <a:pt x="22860" y="17138"/>
                        <a:pt x="19050" y="20946"/>
                        <a:pt x="17145" y="25707"/>
                      </a:cubicBezTo>
                      <a:cubicBezTo>
                        <a:pt x="14288" y="30467"/>
                        <a:pt x="13335" y="36180"/>
                        <a:pt x="13335" y="42845"/>
                      </a:cubicBezTo>
                      <a:cubicBezTo>
                        <a:pt x="13335" y="49510"/>
                        <a:pt x="14288" y="55222"/>
                        <a:pt x="17145" y="59983"/>
                      </a:cubicBezTo>
                      <a:cubicBezTo>
                        <a:pt x="20002" y="64743"/>
                        <a:pt x="23813" y="68552"/>
                        <a:pt x="27622" y="71408"/>
                      </a:cubicBezTo>
                      <a:cubicBezTo>
                        <a:pt x="32385" y="74264"/>
                        <a:pt x="37147" y="75216"/>
                        <a:pt x="42863" y="75216"/>
                      </a:cubicBezTo>
                      <a:cubicBezTo>
                        <a:pt x="48577" y="75216"/>
                        <a:pt x="53340" y="74264"/>
                        <a:pt x="58102" y="71408"/>
                      </a:cubicBez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41B06D7-F6D8-69B5-2D0C-4123036C0868}"/>
                    </a:ext>
                  </a:extLst>
                </p:cNvPr>
                <p:cNvSpPr/>
                <p:nvPr/>
              </p:nvSpPr>
              <p:spPr>
                <a:xfrm>
                  <a:off x="11164887" y="5672232"/>
                  <a:ext cx="56197" cy="81880"/>
                </a:xfrm>
                <a:custGeom>
                  <a:avLst/>
                  <a:gdLst>
                    <a:gd name="connsiteX0" fmla="*/ 42863 w 56197"/>
                    <a:gd name="connsiteY0" fmla="*/ 81881 h 81880"/>
                    <a:gd name="connsiteX1" fmla="*/ 23813 w 56197"/>
                    <a:gd name="connsiteY1" fmla="*/ 48557 h 81880"/>
                    <a:gd name="connsiteX2" fmla="*/ 10478 w 56197"/>
                    <a:gd name="connsiteY2" fmla="*/ 48557 h 81880"/>
                    <a:gd name="connsiteX3" fmla="*/ 10478 w 56197"/>
                    <a:gd name="connsiteY3" fmla="*/ 81881 h 81880"/>
                    <a:gd name="connsiteX4" fmla="*/ 0 w 56197"/>
                    <a:gd name="connsiteY4" fmla="*/ 81881 h 81880"/>
                    <a:gd name="connsiteX5" fmla="*/ 0 w 56197"/>
                    <a:gd name="connsiteY5" fmla="*/ 0 h 81880"/>
                    <a:gd name="connsiteX6" fmla="*/ 26670 w 56197"/>
                    <a:gd name="connsiteY6" fmla="*/ 0 h 81880"/>
                    <a:gd name="connsiteX7" fmla="*/ 41910 w 56197"/>
                    <a:gd name="connsiteY7" fmla="*/ 2856 h 81880"/>
                    <a:gd name="connsiteX8" fmla="*/ 51435 w 56197"/>
                    <a:gd name="connsiteY8" fmla="*/ 11425 h 81880"/>
                    <a:gd name="connsiteX9" fmla="*/ 54293 w 56197"/>
                    <a:gd name="connsiteY9" fmla="*/ 23803 h 81880"/>
                    <a:gd name="connsiteX10" fmla="*/ 49530 w 56197"/>
                    <a:gd name="connsiteY10" fmla="*/ 39036 h 81880"/>
                    <a:gd name="connsiteX11" fmla="*/ 35243 w 56197"/>
                    <a:gd name="connsiteY11" fmla="*/ 47605 h 81880"/>
                    <a:gd name="connsiteX12" fmla="*/ 56197 w 56197"/>
                    <a:gd name="connsiteY12" fmla="*/ 81881 h 81880"/>
                    <a:gd name="connsiteX13" fmla="*/ 42863 w 56197"/>
                    <a:gd name="connsiteY13" fmla="*/ 81881 h 81880"/>
                    <a:gd name="connsiteX14" fmla="*/ 10478 w 56197"/>
                    <a:gd name="connsiteY14" fmla="*/ 39988 h 81880"/>
                    <a:gd name="connsiteX15" fmla="*/ 26670 w 56197"/>
                    <a:gd name="connsiteY15" fmla="*/ 39988 h 81880"/>
                    <a:gd name="connsiteX16" fmla="*/ 40005 w 56197"/>
                    <a:gd name="connsiteY16" fmla="*/ 36180 h 81880"/>
                    <a:gd name="connsiteX17" fmla="*/ 44768 w 56197"/>
                    <a:gd name="connsiteY17" fmla="*/ 24755 h 81880"/>
                    <a:gd name="connsiteX18" fmla="*/ 40957 w 56197"/>
                    <a:gd name="connsiteY18" fmla="*/ 13329 h 81880"/>
                    <a:gd name="connsiteX19" fmla="*/ 27622 w 56197"/>
                    <a:gd name="connsiteY19" fmla="*/ 9521 h 81880"/>
                    <a:gd name="connsiteX20" fmla="*/ 11430 w 56197"/>
                    <a:gd name="connsiteY20" fmla="*/ 9521 h 81880"/>
                    <a:gd name="connsiteX21" fmla="*/ 11430 w 56197"/>
                    <a:gd name="connsiteY21" fmla="*/ 39988 h 8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197" h="81880">
                      <a:moveTo>
                        <a:pt x="42863" y="81881"/>
                      </a:moveTo>
                      <a:lnTo>
                        <a:pt x="23813" y="48557"/>
                      </a:lnTo>
                      <a:lnTo>
                        <a:pt x="10478" y="48557"/>
                      </a:lnTo>
                      <a:lnTo>
                        <a:pt x="10478" y="81881"/>
                      </a:lnTo>
                      <a:lnTo>
                        <a:pt x="0" y="81881"/>
                      </a:lnTo>
                      <a:lnTo>
                        <a:pt x="0" y="0"/>
                      </a:lnTo>
                      <a:lnTo>
                        <a:pt x="26670" y="0"/>
                      </a:lnTo>
                      <a:cubicBezTo>
                        <a:pt x="32385" y="0"/>
                        <a:pt x="38100" y="952"/>
                        <a:pt x="41910" y="2856"/>
                      </a:cubicBezTo>
                      <a:cubicBezTo>
                        <a:pt x="45720" y="4761"/>
                        <a:pt x="49530" y="7617"/>
                        <a:pt x="51435" y="11425"/>
                      </a:cubicBezTo>
                      <a:cubicBezTo>
                        <a:pt x="53340" y="15234"/>
                        <a:pt x="54293" y="19042"/>
                        <a:pt x="54293" y="23803"/>
                      </a:cubicBezTo>
                      <a:cubicBezTo>
                        <a:pt x="54293" y="29515"/>
                        <a:pt x="52388" y="34276"/>
                        <a:pt x="49530" y="39036"/>
                      </a:cubicBezTo>
                      <a:cubicBezTo>
                        <a:pt x="46672" y="43797"/>
                        <a:pt x="40957" y="46653"/>
                        <a:pt x="35243" y="47605"/>
                      </a:cubicBezTo>
                      <a:lnTo>
                        <a:pt x="56197" y="81881"/>
                      </a:lnTo>
                      <a:lnTo>
                        <a:pt x="42863" y="81881"/>
                      </a:lnTo>
                      <a:close/>
                      <a:moveTo>
                        <a:pt x="10478" y="39988"/>
                      </a:moveTo>
                      <a:lnTo>
                        <a:pt x="26670" y="39988"/>
                      </a:lnTo>
                      <a:cubicBezTo>
                        <a:pt x="32385" y="39988"/>
                        <a:pt x="37147" y="39036"/>
                        <a:pt x="40005" y="36180"/>
                      </a:cubicBezTo>
                      <a:cubicBezTo>
                        <a:pt x="42863" y="33324"/>
                        <a:pt x="44768" y="29515"/>
                        <a:pt x="44768" y="24755"/>
                      </a:cubicBezTo>
                      <a:cubicBezTo>
                        <a:pt x="44768" y="19994"/>
                        <a:pt x="42863" y="16186"/>
                        <a:pt x="40957" y="13329"/>
                      </a:cubicBezTo>
                      <a:cubicBezTo>
                        <a:pt x="38100" y="10473"/>
                        <a:pt x="33338" y="9521"/>
                        <a:pt x="27622" y="9521"/>
                      </a:cubicBezTo>
                      <a:lnTo>
                        <a:pt x="11430" y="9521"/>
                      </a:lnTo>
                      <a:lnTo>
                        <a:pt x="11430" y="39988"/>
                      </a:lnTo>
                      <a:close/>
                    </a:path>
                  </a:pathLst>
                </a:custGeom>
                <a:solidFill>
                  <a:srgbClr val="FFFFFF"/>
                </a:solidFill>
                <a:ln w="9525" cap="flat">
                  <a:noFill/>
                  <a:prstDash val="solid"/>
                  <a:miter/>
                </a:ln>
              </p:spPr>
              <p:txBody>
                <a:bodyPr rtlCol="0" anchor="ctr"/>
                <a:lstStyle/>
                <a:p>
                  <a:endParaRPr lang="en-US"/>
                </a:p>
              </p:txBody>
            </p:sp>
          </p:grpSp>
        </p:grpSp>
      </p:grpSp>
      <p:grpSp>
        <p:nvGrpSpPr>
          <p:cNvPr id="231" name="Graphic 231">
            <a:extLst>
              <a:ext uri="{FF2B5EF4-FFF2-40B4-BE49-F238E27FC236}">
                <a16:creationId xmlns:a16="http://schemas.microsoft.com/office/drawing/2014/main" id="{004EDCC2-EBAA-2EED-9D23-7B2F131E6CBD}"/>
              </a:ext>
            </a:extLst>
          </p:cNvPr>
          <p:cNvGrpSpPr/>
          <p:nvPr userDrawn="1"/>
        </p:nvGrpSpPr>
        <p:grpSpPr>
          <a:xfrm rot="5400000" flipH="1">
            <a:off x="627355" y="-645895"/>
            <a:ext cx="2360749" cy="3678139"/>
            <a:chOff x="12708052" y="5708395"/>
            <a:chExt cx="760809" cy="1185370"/>
          </a:xfrm>
          <a:gradFill>
            <a:gsLst>
              <a:gs pos="0">
                <a:srgbClr val="6A9D56"/>
              </a:gs>
              <a:gs pos="60540">
                <a:srgbClr val="2D8784"/>
              </a:gs>
              <a:gs pos="100000">
                <a:srgbClr val="263D94"/>
              </a:gs>
            </a:gsLst>
            <a:lin ang="5400000" scaled="0"/>
          </a:gradFill>
        </p:grpSpPr>
        <p:sp>
          <p:nvSpPr>
            <p:cNvPr id="232" name="Freeform 231">
              <a:extLst>
                <a:ext uri="{FF2B5EF4-FFF2-40B4-BE49-F238E27FC236}">
                  <a16:creationId xmlns:a16="http://schemas.microsoft.com/office/drawing/2014/main" id="{D73D051A-23DF-8AA5-6B75-EC49B09EC002}"/>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643F9367-528C-2394-FA34-AA9CD89DBA58}"/>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5DA19A0F-6C29-D602-553C-13BED9DEDBE7}"/>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E85098B9-5B33-EB13-0B1E-87AECA466F43}"/>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2D106A07-8D07-7300-31FA-DD06AF358CE7}"/>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5D772FA-6934-556F-63D5-30066DE1542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238" name="Text Placeholder 23">
            <a:extLst>
              <a:ext uri="{FF2B5EF4-FFF2-40B4-BE49-F238E27FC236}">
                <a16:creationId xmlns:a16="http://schemas.microsoft.com/office/drawing/2014/main" id="{07D2543B-9BDF-519F-6012-5E34384541F6}"/>
              </a:ext>
            </a:extLst>
          </p:cNvPr>
          <p:cNvSpPr>
            <a:spLocks noGrp="1"/>
          </p:cNvSpPr>
          <p:nvPr>
            <p:ph type="body" sz="quarter" idx="21" hasCustomPrompt="1"/>
          </p:nvPr>
        </p:nvSpPr>
        <p:spPr>
          <a:xfrm>
            <a:off x="8482130" y="1267137"/>
            <a:ext cx="3195485" cy="837258"/>
          </a:xfrm>
          <a:prstGeom prst="rect">
            <a:avLst/>
          </a:prstGeom>
        </p:spPr>
        <p:txBody>
          <a:bodyPr anchor="ctr">
            <a:normAutofit/>
          </a:bodyPr>
          <a:lstStyle>
            <a:lvl1pPr marL="0" indent="0" algn="r">
              <a:buNone/>
              <a:defRPr sz="3000" b="0" baseline="0">
                <a:solidFill>
                  <a:srgbClr val="262626"/>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8"/>
        <p:cNvGrpSpPr/>
        <p:nvPr/>
      </p:nvGrpSpPr>
      <p:grpSpPr>
        <a:xfrm>
          <a:off x="0" y="0"/>
          <a:ext cx="0" cy="0"/>
          <a:chOff x="0" y="0"/>
          <a:chExt cx="0" cy="0"/>
        </a:xfrm>
      </p:grpSpPr>
      <p:sp>
        <p:nvSpPr>
          <p:cNvPr id="39" name="Google Shape;39;p67"/>
          <p:cNvSpPr txBox="1">
            <a:spLocks noGrp="1"/>
          </p:cNvSpPr>
          <p:nvPr>
            <p:ph type="title"/>
          </p:nvPr>
        </p:nvSpPr>
        <p:spPr>
          <a:xfrm>
            <a:off x="839829" y="457776"/>
            <a:ext cx="3933079" cy="15993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90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7"/>
          <p:cNvSpPr txBox="1">
            <a:spLocks noGrp="1"/>
          </p:cNvSpPr>
          <p:nvPr>
            <p:ph type="body" idx="1"/>
          </p:nvPr>
        </p:nvSpPr>
        <p:spPr>
          <a:xfrm>
            <a:off x="5183773" y="987529"/>
            <a:ext cx="6172019" cy="4872866"/>
          </a:xfrm>
          <a:prstGeom prst="rect">
            <a:avLst/>
          </a:prstGeom>
          <a:noFill/>
          <a:ln>
            <a:noFill/>
          </a:ln>
        </p:spPr>
        <p:txBody>
          <a:bodyPr spcFirstLastPara="1" wrap="square" lIns="91425" tIns="45700" rIns="91425" bIns="45700" anchor="t" anchorCtr="0">
            <a:normAutofit/>
          </a:bodyPr>
          <a:lstStyle>
            <a:lvl1pPr marL="414589" lvl="0" indent="-391556" algn="l">
              <a:lnSpc>
                <a:spcPct val="90000"/>
              </a:lnSpc>
              <a:spcBef>
                <a:spcPts val="907"/>
              </a:spcBef>
              <a:spcAft>
                <a:spcPts val="0"/>
              </a:spcAft>
              <a:buClr>
                <a:schemeClr val="dk1"/>
              </a:buClr>
              <a:buSzPts val="3200"/>
              <a:buChar char="•"/>
              <a:defRPr sz="2902"/>
            </a:lvl1pPr>
            <a:lvl2pPr marL="829178" lvl="1" indent="-368524" algn="l">
              <a:lnSpc>
                <a:spcPct val="90000"/>
              </a:lnSpc>
              <a:spcBef>
                <a:spcPts val="453"/>
              </a:spcBef>
              <a:spcAft>
                <a:spcPts val="0"/>
              </a:spcAft>
              <a:buClr>
                <a:schemeClr val="dk1"/>
              </a:buClr>
              <a:buSzPts val="2800"/>
              <a:buChar char="•"/>
              <a:defRPr sz="2539"/>
            </a:lvl2pPr>
            <a:lvl3pPr marL="1243767" lvl="2" indent="-345491" algn="l">
              <a:lnSpc>
                <a:spcPct val="90000"/>
              </a:lnSpc>
              <a:spcBef>
                <a:spcPts val="453"/>
              </a:spcBef>
              <a:spcAft>
                <a:spcPts val="0"/>
              </a:spcAft>
              <a:buClr>
                <a:schemeClr val="dk1"/>
              </a:buClr>
              <a:buSzPts val="2400"/>
              <a:buChar char="•"/>
              <a:defRPr sz="2176"/>
            </a:lvl3pPr>
            <a:lvl4pPr marL="1658356" lvl="3" indent="-322458" algn="l">
              <a:lnSpc>
                <a:spcPct val="90000"/>
              </a:lnSpc>
              <a:spcBef>
                <a:spcPts val="453"/>
              </a:spcBef>
              <a:spcAft>
                <a:spcPts val="0"/>
              </a:spcAft>
              <a:buClr>
                <a:schemeClr val="dk1"/>
              </a:buClr>
              <a:buSzPts val="2000"/>
              <a:buChar char="•"/>
              <a:defRPr sz="1814"/>
            </a:lvl4pPr>
            <a:lvl5pPr marL="2072945" lvl="4" indent="-322458" algn="l">
              <a:lnSpc>
                <a:spcPct val="90000"/>
              </a:lnSpc>
              <a:spcBef>
                <a:spcPts val="453"/>
              </a:spcBef>
              <a:spcAft>
                <a:spcPts val="0"/>
              </a:spcAft>
              <a:buClr>
                <a:schemeClr val="dk1"/>
              </a:buClr>
              <a:buSzPts val="2000"/>
              <a:buChar char="•"/>
              <a:defRPr sz="1814"/>
            </a:lvl5pPr>
            <a:lvl6pPr marL="2487534" lvl="5" indent="-322458" algn="l">
              <a:lnSpc>
                <a:spcPct val="90000"/>
              </a:lnSpc>
              <a:spcBef>
                <a:spcPts val="453"/>
              </a:spcBef>
              <a:spcAft>
                <a:spcPts val="0"/>
              </a:spcAft>
              <a:buClr>
                <a:schemeClr val="dk1"/>
              </a:buClr>
              <a:buSzPts val="2000"/>
              <a:buChar char="•"/>
              <a:defRPr sz="1814"/>
            </a:lvl6pPr>
            <a:lvl7pPr marL="2902123" lvl="6" indent="-322458" algn="l">
              <a:lnSpc>
                <a:spcPct val="90000"/>
              </a:lnSpc>
              <a:spcBef>
                <a:spcPts val="453"/>
              </a:spcBef>
              <a:spcAft>
                <a:spcPts val="0"/>
              </a:spcAft>
              <a:buClr>
                <a:schemeClr val="dk1"/>
              </a:buClr>
              <a:buSzPts val="2000"/>
              <a:buChar char="•"/>
              <a:defRPr sz="1814"/>
            </a:lvl7pPr>
            <a:lvl8pPr marL="3316712" lvl="7" indent="-322458" algn="l">
              <a:lnSpc>
                <a:spcPct val="90000"/>
              </a:lnSpc>
              <a:spcBef>
                <a:spcPts val="453"/>
              </a:spcBef>
              <a:spcAft>
                <a:spcPts val="0"/>
              </a:spcAft>
              <a:buClr>
                <a:schemeClr val="dk1"/>
              </a:buClr>
              <a:buSzPts val="2000"/>
              <a:buChar char="•"/>
              <a:defRPr sz="1814"/>
            </a:lvl8pPr>
            <a:lvl9pPr marL="3731301" lvl="8" indent="-322458" algn="l">
              <a:lnSpc>
                <a:spcPct val="90000"/>
              </a:lnSpc>
              <a:spcBef>
                <a:spcPts val="453"/>
              </a:spcBef>
              <a:spcAft>
                <a:spcPts val="0"/>
              </a:spcAft>
              <a:buClr>
                <a:schemeClr val="dk1"/>
              </a:buClr>
              <a:buSzPts val="2000"/>
              <a:buChar char="•"/>
              <a:defRPr sz="1814"/>
            </a:lvl9pPr>
          </a:lstStyle>
          <a:p>
            <a:endParaRPr/>
          </a:p>
        </p:txBody>
      </p:sp>
      <p:sp>
        <p:nvSpPr>
          <p:cNvPr id="41" name="Google Shape;41;p67"/>
          <p:cNvSpPr txBox="1">
            <a:spLocks noGrp="1"/>
          </p:cNvSpPr>
          <p:nvPr>
            <p:ph type="body" idx="2"/>
          </p:nvPr>
        </p:nvSpPr>
        <p:spPr>
          <a:xfrm>
            <a:off x="839829" y="2057113"/>
            <a:ext cx="3933079" cy="3811919"/>
          </a:xfrm>
          <a:prstGeom prst="rect">
            <a:avLst/>
          </a:prstGeom>
          <a:noFill/>
          <a:ln>
            <a:noFill/>
          </a:ln>
        </p:spPr>
        <p:txBody>
          <a:bodyPr spcFirstLastPara="1" wrap="square" lIns="91425" tIns="45700" rIns="91425" bIns="45700" anchor="t" anchorCtr="0">
            <a:normAutofit/>
          </a:bodyPr>
          <a:lstStyle>
            <a:lvl1pPr marL="414589" lvl="0" indent="-207294" algn="l">
              <a:lnSpc>
                <a:spcPct val="90000"/>
              </a:lnSpc>
              <a:spcBef>
                <a:spcPts val="907"/>
              </a:spcBef>
              <a:spcAft>
                <a:spcPts val="0"/>
              </a:spcAft>
              <a:buClr>
                <a:schemeClr val="dk1"/>
              </a:buClr>
              <a:buSzPts val="1600"/>
              <a:buNone/>
              <a:defRPr sz="1451"/>
            </a:lvl1pPr>
            <a:lvl2pPr marL="829178" lvl="1" indent="-207294" algn="l">
              <a:lnSpc>
                <a:spcPct val="90000"/>
              </a:lnSpc>
              <a:spcBef>
                <a:spcPts val="453"/>
              </a:spcBef>
              <a:spcAft>
                <a:spcPts val="0"/>
              </a:spcAft>
              <a:buClr>
                <a:schemeClr val="dk1"/>
              </a:buClr>
              <a:buSzPts val="1400"/>
              <a:buNone/>
              <a:defRPr sz="1270"/>
            </a:lvl2pPr>
            <a:lvl3pPr marL="1243767" lvl="2" indent="-207294" algn="l">
              <a:lnSpc>
                <a:spcPct val="90000"/>
              </a:lnSpc>
              <a:spcBef>
                <a:spcPts val="453"/>
              </a:spcBef>
              <a:spcAft>
                <a:spcPts val="0"/>
              </a:spcAft>
              <a:buClr>
                <a:schemeClr val="dk1"/>
              </a:buClr>
              <a:buSzPts val="1200"/>
              <a:buNone/>
              <a:defRPr sz="1088"/>
            </a:lvl3pPr>
            <a:lvl4pPr marL="1658356" lvl="3" indent="-207294" algn="l">
              <a:lnSpc>
                <a:spcPct val="90000"/>
              </a:lnSpc>
              <a:spcBef>
                <a:spcPts val="453"/>
              </a:spcBef>
              <a:spcAft>
                <a:spcPts val="0"/>
              </a:spcAft>
              <a:buClr>
                <a:schemeClr val="dk1"/>
              </a:buClr>
              <a:buSzPts val="1000"/>
              <a:buNone/>
              <a:defRPr sz="907"/>
            </a:lvl4pPr>
            <a:lvl5pPr marL="2072945" lvl="4" indent="-207294" algn="l">
              <a:lnSpc>
                <a:spcPct val="90000"/>
              </a:lnSpc>
              <a:spcBef>
                <a:spcPts val="453"/>
              </a:spcBef>
              <a:spcAft>
                <a:spcPts val="0"/>
              </a:spcAft>
              <a:buClr>
                <a:schemeClr val="dk1"/>
              </a:buClr>
              <a:buSzPts val="1000"/>
              <a:buNone/>
              <a:defRPr sz="907"/>
            </a:lvl5pPr>
            <a:lvl6pPr marL="2487534" lvl="5" indent="-207294" algn="l">
              <a:lnSpc>
                <a:spcPct val="90000"/>
              </a:lnSpc>
              <a:spcBef>
                <a:spcPts val="453"/>
              </a:spcBef>
              <a:spcAft>
                <a:spcPts val="0"/>
              </a:spcAft>
              <a:buClr>
                <a:schemeClr val="dk1"/>
              </a:buClr>
              <a:buSzPts val="1000"/>
              <a:buNone/>
              <a:defRPr sz="907"/>
            </a:lvl6pPr>
            <a:lvl7pPr marL="2902123" lvl="6" indent="-207294" algn="l">
              <a:lnSpc>
                <a:spcPct val="90000"/>
              </a:lnSpc>
              <a:spcBef>
                <a:spcPts val="453"/>
              </a:spcBef>
              <a:spcAft>
                <a:spcPts val="0"/>
              </a:spcAft>
              <a:buClr>
                <a:schemeClr val="dk1"/>
              </a:buClr>
              <a:buSzPts val="1000"/>
              <a:buNone/>
              <a:defRPr sz="907"/>
            </a:lvl7pPr>
            <a:lvl8pPr marL="3316712" lvl="7" indent="-207294" algn="l">
              <a:lnSpc>
                <a:spcPct val="90000"/>
              </a:lnSpc>
              <a:spcBef>
                <a:spcPts val="453"/>
              </a:spcBef>
              <a:spcAft>
                <a:spcPts val="0"/>
              </a:spcAft>
              <a:buClr>
                <a:schemeClr val="dk1"/>
              </a:buClr>
              <a:buSzPts val="1000"/>
              <a:buNone/>
              <a:defRPr sz="907"/>
            </a:lvl8pPr>
            <a:lvl9pPr marL="3731301" lvl="8" indent="-207294" algn="l">
              <a:lnSpc>
                <a:spcPct val="90000"/>
              </a:lnSpc>
              <a:spcBef>
                <a:spcPts val="453"/>
              </a:spcBef>
              <a:spcAft>
                <a:spcPts val="0"/>
              </a:spcAft>
              <a:buClr>
                <a:schemeClr val="dk1"/>
              </a:buClr>
              <a:buSzPts val="1000"/>
              <a:buNone/>
              <a:defRPr sz="907"/>
            </a:lvl9pPr>
          </a:lstStyle>
          <a:p>
            <a:endParaRPr/>
          </a:p>
        </p:txBody>
      </p:sp>
      <p:sp>
        <p:nvSpPr>
          <p:cNvPr id="42" name="Google Shape;42;p67"/>
          <p:cNvSpPr txBox="1">
            <a:spLocks noGrp="1"/>
          </p:cNvSpPr>
          <p:nvPr>
            <p:ph type="dt" idx="10"/>
          </p:nvPr>
        </p:nvSpPr>
        <p:spPr>
          <a:xfrm>
            <a:off x="838020" y="6357038"/>
            <a:ext cx="2743924" cy="36420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7"/>
          <p:cNvSpPr txBox="1">
            <a:spLocks noGrp="1"/>
          </p:cNvSpPr>
          <p:nvPr>
            <p:ph type="ftr" idx="11"/>
          </p:nvPr>
        </p:nvSpPr>
        <p:spPr>
          <a:xfrm>
            <a:off x="4038058" y="6357038"/>
            <a:ext cx="4115886" cy="36420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7"/>
          <p:cNvSpPr txBox="1">
            <a:spLocks noGrp="1"/>
          </p:cNvSpPr>
          <p:nvPr>
            <p:ph type="sldNum" idx="12"/>
          </p:nvPr>
        </p:nvSpPr>
        <p:spPr>
          <a:xfrm>
            <a:off x="8610058" y="6357038"/>
            <a:ext cx="2743924" cy="3642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5357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204" name="Freeform 203">
            <a:extLst>
              <a:ext uri="{FF2B5EF4-FFF2-40B4-BE49-F238E27FC236}">
                <a16:creationId xmlns:a16="http://schemas.microsoft.com/office/drawing/2014/main" id="{92008537-0EC7-43D0-263F-F065A14D8E63}"/>
              </a:ext>
            </a:extLst>
          </p:cNvPr>
          <p:cNvSpPr>
            <a:spLocks noGrp="1"/>
          </p:cNvSpPr>
          <p:nvPr>
            <p:ph type="pic" sz="quarter" idx="44" hasCustomPrompt="1"/>
          </p:nvPr>
        </p:nvSpPr>
        <p:spPr>
          <a:xfrm>
            <a:off x="487463" y="656405"/>
            <a:ext cx="11318019" cy="3936378"/>
          </a:xfrm>
          <a:custGeom>
            <a:avLst/>
            <a:gdLst>
              <a:gd name="connsiteX0" fmla="*/ 0 w 11318019"/>
              <a:gd name="connsiteY0" fmla="*/ 0 h 3936378"/>
              <a:gd name="connsiteX1" fmla="*/ 8099283 w 11318019"/>
              <a:gd name="connsiteY1" fmla="*/ 0 h 3936378"/>
              <a:gd name="connsiteX2" fmla="*/ 8099283 w 11318019"/>
              <a:gd name="connsiteY2" fmla="*/ 2006118 h 3936378"/>
              <a:gd name="connsiteX3" fmla="*/ 10752692 w 11318019"/>
              <a:gd name="connsiteY3" fmla="*/ 2006118 h 3936378"/>
              <a:gd name="connsiteX4" fmla="*/ 10752692 w 11318019"/>
              <a:gd name="connsiteY4" fmla="*/ 0 h 3936378"/>
              <a:gd name="connsiteX5" fmla="*/ 11318019 w 11318019"/>
              <a:gd name="connsiteY5" fmla="*/ 0 h 3936378"/>
              <a:gd name="connsiteX6" fmla="*/ 11318019 w 11318019"/>
              <a:gd name="connsiteY6" fmla="*/ 3936378 h 3936378"/>
              <a:gd name="connsiteX7" fmla="*/ 0 w 11318019"/>
              <a:gd name="connsiteY7" fmla="*/ 3936378 h 393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18019" h="3936378">
                <a:moveTo>
                  <a:pt x="0" y="0"/>
                </a:moveTo>
                <a:lnTo>
                  <a:pt x="8099283" y="0"/>
                </a:lnTo>
                <a:lnTo>
                  <a:pt x="8099283" y="2006118"/>
                </a:lnTo>
                <a:lnTo>
                  <a:pt x="10752692" y="2006118"/>
                </a:lnTo>
                <a:lnTo>
                  <a:pt x="10752692" y="0"/>
                </a:lnTo>
                <a:lnTo>
                  <a:pt x="11318019" y="0"/>
                </a:lnTo>
                <a:lnTo>
                  <a:pt x="11318019" y="3936378"/>
                </a:lnTo>
                <a:lnTo>
                  <a:pt x="0" y="3936378"/>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05" name="Freeform 204">
            <a:extLst>
              <a:ext uri="{FF2B5EF4-FFF2-40B4-BE49-F238E27FC236}">
                <a16:creationId xmlns:a16="http://schemas.microsoft.com/office/drawing/2014/main" id="{669BBDA4-4032-5623-1217-02BB7DEE19B7}"/>
              </a:ext>
            </a:extLst>
          </p:cNvPr>
          <p:cNvSpPr/>
          <p:nvPr userDrawn="1"/>
        </p:nvSpPr>
        <p:spPr>
          <a:xfrm>
            <a:off x="8586746" y="0"/>
            <a:ext cx="2653409" cy="2662521"/>
          </a:xfrm>
          <a:custGeom>
            <a:avLst/>
            <a:gdLst>
              <a:gd name="connsiteX0" fmla="*/ 0 w 1483995"/>
              <a:gd name="connsiteY0" fmla="*/ 0 h 1489091"/>
              <a:gd name="connsiteX1" fmla="*/ 1483995 w 1483995"/>
              <a:gd name="connsiteY1" fmla="*/ 0 h 1489091"/>
              <a:gd name="connsiteX2" fmla="*/ 1483995 w 1483995"/>
              <a:gd name="connsiteY2" fmla="*/ 1489092 h 1489091"/>
              <a:gd name="connsiteX3" fmla="*/ 0 w 1483995"/>
              <a:gd name="connsiteY3" fmla="*/ 1489092 h 1489091"/>
            </a:gdLst>
            <a:ahLst/>
            <a:cxnLst>
              <a:cxn ang="0">
                <a:pos x="connsiteX0" y="connsiteY0"/>
              </a:cxn>
              <a:cxn ang="0">
                <a:pos x="connsiteX1" y="connsiteY1"/>
              </a:cxn>
              <a:cxn ang="0">
                <a:pos x="connsiteX2" y="connsiteY2"/>
              </a:cxn>
              <a:cxn ang="0">
                <a:pos x="connsiteX3" y="connsiteY3"/>
              </a:cxn>
            </a:cxnLst>
            <a:rect l="l" t="t" r="r" b="b"/>
            <a:pathLst>
              <a:path w="1483995" h="1489091">
                <a:moveTo>
                  <a:pt x="0" y="0"/>
                </a:moveTo>
                <a:lnTo>
                  <a:pt x="1483995" y="0"/>
                </a:lnTo>
                <a:lnTo>
                  <a:pt x="1483995" y="1489092"/>
                </a:lnTo>
                <a:lnTo>
                  <a:pt x="0" y="1489092"/>
                </a:lnTo>
                <a:close/>
              </a:path>
            </a:pathLst>
          </a:custGeom>
          <a:gradFill>
            <a:gsLst>
              <a:gs pos="0">
                <a:srgbClr val="6A9D56"/>
              </a:gs>
              <a:gs pos="60540">
                <a:srgbClr val="2D8784"/>
              </a:gs>
              <a:gs pos="100000">
                <a:srgbClr val="263D94"/>
              </a:gs>
            </a:gsLst>
            <a:lin ang="0" scaled="1"/>
          </a:gradFill>
          <a:ln w="9525" cap="flat">
            <a:noFill/>
            <a:prstDash val="solid"/>
            <a:miter/>
          </a:ln>
        </p:spPr>
        <p:txBody>
          <a:bodyPr rtlCol="0" anchor="ctr"/>
          <a:lstStyle/>
          <a:p>
            <a:endParaRPr lang="en-US"/>
          </a:p>
        </p:txBody>
      </p:sp>
      <p:grpSp>
        <p:nvGrpSpPr>
          <p:cNvPr id="3" name="Group 2">
            <a:extLst>
              <a:ext uri="{FF2B5EF4-FFF2-40B4-BE49-F238E27FC236}">
                <a16:creationId xmlns:a16="http://schemas.microsoft.com/office/drawing/2014/main" id="{005AC5DC-E49F-D276-6C25-005747533247}"/>
              </a:ext>
            </a:extLst>
          </p:cNvPr>
          <p:cNvGrpSpPr/>
          <p:nvPr userDrawn="1"/>
        </p:nvGrpSpPr>
        <p:grpSpPr>
          <a:xfrm>
            <a:off x="9180753" y="412591"/>
            <a:ext cx="2050690" cy="2000480"/>
            <a:chOff x="10968672" y="5214269"/>
            <a:chExt cx="1344930" cy="1312000"/>
          </a:xfrm>
        </p:grpSpPr>
        <p:grpSp>
          <p:nvGrpSpPr>
            <p:cNvPr id="4" name="Graphic 47">
              <a:extLst>
                <a:ext uri="{FF2B5EF4-FFF2-40B4-BE49-F238E27FC236}">
                  <a16:creationId xmlns:a16="http://schemas.microsoft.com/office/drawing/2014/main" id="{893FBB07-50DE-8ECB-9F70-20313B72EAC4}"/>
                </a:ext>
              </a:extLst>
            </p:cNvPr>
            <p:cNvGrpSpPr/>
            <p:nvPr/>
          </p:nvGrpSpPr>
          <p:grpSpPr>
            <a:xfrm>
              <a:off x="11799728" y="5338043"/>
              <a:ext cx="373379" cy="317050"/>
              <a:chOff x="11799728" y="5338043"/>
              <a:chExt cx="373379" cy="317050"/>
            </a:xfrm>
            <a:solidFill>
              <a:srgbClr val="FFFFFF"/>
            </a:solidFill>
          </p:grpSpPr>
          <p:sp>
            <p:nvSpPr>
              <p:cNvPr id="195" name="Freeform 194">
                <a:extLst>
                  <a:ext uri="{FF2B5EF4-FFF2-40B4-BE49-F238E27FC236}">
                    <a16:creationId xmlns:a16="http://schemas.microsoft.com/office/drawing/2014/main" id="{4FB9DB29-A308-CBDC-66A0-AF5767467B60}"/>
                  </a:ext>
                </a:extLst>
              </p:cNvPr>
              <p:cNvSpPr/>
              <p:nvPr/>
            </p:nvSpPr>
            <p:spPr>
              <a:xfrm>
                <a:off x="11896645" y="5489428"/>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9 h 165666"/>
                  <a:gd name="connsiteX4" fmla="*/ 89297 w 275748"/>
                  <a:gd name="connsiteY4" fmla="*/ 0 h 165666"/>
                  <a:gd name="connsiteX5" fmla="*/ 268367 w 275748"/>
                  <a:gd name="connsiteY5" fmla="*/ 0 h 165666"/>
                  <a:gd name="connsiteX6" fmla="*/ 275035 w 275748"/>
                  <a:gd name="connsiteY6" fmla="*/ 3809 h 165666"/>
                  <a:gd name="connsiteX7" fmla="*/ 275035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3107 w 275748"/>
                  <a:gd name="connsiteY12" fmla="*/ 14282 h 165666"/>
                  <a:gd name="connsiteX13" fmla="*/ 18812 w 275748"/>
                  <a:gd name="connsiteY13" fmla="*/ 149481 h 165666"/>
                  <a:gd name="connsiteX14" fmla="*/ 180737 w 275748"/>
                  <a:gd name="connsiteY14" fmla="*/ 149481 h 165666"/>
                  <a:gd name="connsiteX15" fmla="*/ 255032 w 275748"/>
                  <a:gd name="connsiteY15" fmla="*/ 14282 h 165666"/>
                  <a:gd name="connsiteX16" fmla="*/ 93107 w 275748"/>
                  <a:gd name="connsiteY16" fmla="*/ 1428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5" y="3809"/>
                    </a:cubicBezTo>
                    <a:cubicBezTo>
                      <a:pt x="275987" y="5713"/>
                      <a:pt x="275987" y="8569"/>
                      <a:pt x="275035" y="11425"/>
                    </a:cubicBezTo>
                    <a:lnTo>
                      <a:pt x="193120" y="161858"/>
                    </a:lnTo>
                    <a:cubicBezTo>
                      <a:pt x="192167" y="164714"/>
                      <a:pt x="189310" y="165666"/>
                      <a:pt x="186452" y="165666"/>
                    </a:cubicBezTo>
                    <a:lnTo>
                      <a:pt x="7382" y="165666"/>
                    </a:lnTo>
                    <a:cubicBezTo>
                      <a:pt x="5477" y="164714"/>
                      <a:pt x="4524" y="164714"/>
                      <a:pt x="3572" y="164714"/>
                    </a:cubicBezTo>
                    <a:close/>
                    <a:moveTo>
                      <a:pt x="93107" y="14282"/>
                    </a:moveTo>
                    <a:lnTo>
                      <a:pt x="18812" y="149481"/>
                    </a:lnTo>
                    <a:lnTo>
                      <a:pt x="180737" y="149481"/>
                    </a:lnTo>
                    <a:lnTo>
                      <a:pt x="255032" y="14282"/>
                    </a:lnTo>
                    <a:lnTo>
                      <a:pt x="93107" y="14282"/>
                    </a:lnTo>
                    <a:close/>
                  </a:path>
                </a:pathLst>
              </a:custGeom>
              <a:solidFill>
                <a:srgbClr val="FFFFFF"/>
              </a:solidFill>
              <a:ln w="952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4BC7A048-D4B5-3723-0DD3-4F4C82326B40}"/>
                  </a:ext>
                </a:extLst>
              </p:cNvPr>
              <p:cNvSpPr/>
              <p:nvPr/>
            </p:nvSpPr>
            <p:spPr>
              <a:xfrm>
                <a:off x="11799728" y="5338995"/>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7097 h 316098"/>
                  <a:gd name="connsiteX13" fmla="*/ 103346 w 194310"/>
                  <a:gd name="connsiteY13" fmla="*/ 293248 h 316098"/>
                  <a:gd name="connsiteX14" fmla="*/ 177641 w 194310"/>
                  <a:gd name="connsiteY14" fmla="*/ 158049 h 316098"/>
                  <a:gd name="connsiteX15" fmla="*/ 90011 w 194310"/>
                  <a:gd name="connsiteY15" fmla="*/ 21898 h 316098"/>
                  <a:gd name="connsiteX16" fmla="*/ 15716 w 194310"/>
                  <a:gd name="connsiteY16" fmla="*/ 157097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7097"/>
                    </a:moveTo>
                    <a:lnTo>
                      <a:pt x="103346" y="293248"/>
                    </a:lnTo>
                    <a:lnTo>
                      <a:pt x="177641" y="158049"/>
                    </a:lnTo>
                    <a:lnTo>
                      <a:pt x="90011" y="21898"/>
                    </a:lnTo>
                    <a:lnTo>
                      <a:pt x="15716" y="157097"/>
                    </a:lnTo>
                    <a:close/>
                  </a:path>
                </a:pathLst>
              </a:custGeom>
              <a:solidFill>
                <a:srgbClr val="FFFFFF"/>
              </a:solidFill>
              <a:ln w="952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0A0D4D68-BC9B-CB30-1C64-18D448E98D7F}"/>
                  </a:ext>
                </a:extLst>
              </p:cNvPr>
              <p:cNvSpPr/>
              <p:nvPr/>
            </p:nvSpPr>
            <p:spPr>
              <a:xfrm>
                <a:off x="11881643" y="5338043"/>
                <a:ext cx="291464" cy="165666"/>
              </a:xfrm>
              <a:custGeom>
                <a:avLst/>
                <a:gdLst>
                  <a:gd name="connsiteX0" fmla="*/ 100489 w 291464"/>
                  <a:gd name="connsiteY0" fmla="*/ 164714 h 165666"/>
                  <a:gd name="connsiteX1" fmla="*/ 97631 w 291464"/>
                  <a:gd name="connsiteY1" fmla="*/ 161858 h 165666"/>
                  <a:gd name="connsiteX2" fmla="*/ 1429 w 291464"/>
                  <a:gd name="connsiteY2" fmla="*/ 11425 h 165666"/>
                  <a:gd name="connsiteX3" fmla="*/ 1429 w 291464"/>
                  <a:gd name="connsiteY3" fmla="*/ 3808 h 165666"/>
                  <a:gd name="connsiteX4" fmla="*/ 8096 w 291464"/>
                  <a:gd name="connsiteY4" fmla="*/ 0 h 165666"/>
                  <a:gd name="connsiteX5" fmla="*/ 187166 w 291464"/>
                  <a:gd name="connsiteY5" fmla="*/ 0 h 165666"/>
                  <a:gd name="connsiteX6" fmla="*/ 193834 w 291464"/>
                  <a:gd name="connsiteY6" fmla="*/ 3808 h 165666"/>
                  <a:gd name="connsiteX7" fmla="*/ 290036 w 291464"/>
                  <a:gd name="connsiteY7" fmla="*/ 154241 h 165666"/>
                  <a:gd name="connsiteX8" fmla="*/ 290036 w 291464"/>
                  <a:gd name="connsiteY8" fmla="*/ 161858 h 165666"/>
                  <a:gd name="connsiteX9" fmla="*/ 283369 w 291464"/>
                  <a:gd name="connsiteY9" fmla="*/ 165666 h 165666"/>
                  <a:gd name="connsiteX10" fmla="*/ 104299 w 291464"/>
                  <a:gd name="connsiteY10" fmla="*/ 165666 h 165666"/>
                  <a:gd name="connsiteX11" fmla="*/ 100489 w 291464"/>
                  <a:gd name="connsiteY11" fmla="*/ 164714 h 165666"/>
                  <a:gd name="connsiteX12" fmla="*/ 21431 w 291464"/>
                  <a:gd name="connsiteY12" fmla="*/ 16186 h 165666"/>
                  <a:gd name="connsiteX13" fmla="*/ 108109 w 291464"/>
                  <a:gd name="connsiteY13" fmla="*/ 151385 h 165666"/>
                  <a:gd name="connsiteX14" fmla="*/ 269081 w 291464"/>
                  <a:gd name="connsiteY14" fmla="*/ 151385 h 165666"/>
                  <a:gd name="connsiteX15" fmla="*/ 182404 w 291464"/>
                  <a:gd name="connsiteY15" fmla="*/ 16186 h 165666"/>
                  <a:gd name="connsiteX16" fmla="*/ 21431 w 291464"/>
                  <a:gd name="connsiteY16" fmla="*/ 16186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4"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2394" y="165666"/>
                      <a:pt x="101441" y="165666"/>
                      <a:pt x="100489" y="164714"/>
                    </a:cubicBezTo>
                    <a:close/>
                    <a:moveTo>
                      <a:pt x="21431" y="16186"/>
                    </a:moveTo>
                    <a:lnTo>
                      <a:pt x="108109" y="151385"/>
                    </a:lnTo>
                    <a:lnTo>
                      <a:pt x="269081" y="151385"/>
                    </a:lnTo>
                    <a:lnTo>
                      <a:pt x="182404" y="16186"/>
                    </a:lnTo>
                    <a:lnTo>
                      <a:pt x="21431" y="16186"/>
                    </a:lnTo>
                    <a:close/>
                  </a:path>
                </a:pathLst>
              </a:custGeom>
              <a:solidFill>
                <a:srgbClr val="FFFFFF"/>
              </a:solidFill>
              <a:ln w="9525" cap="flat">
                <a:noFill/>
                <a:prstDash val="solid"/>
                <a:miter/>
              </a:ln>
            </p:spPr>
            <p:txBody>
              <a:bodyPr rtlCol="0" anchor="ctr"/>
              <a:lstStyle/>
              <a:p>
                <a:endParaRPr lang="en-US"/>
              </a:p>
            </p:txBody>
          </p:sp>
        </p:grpSp>
        <p:grpSp>
          <p:nvGrpSpPr>
            <p:cNvPr id="5" name="Graphic 47">
              <a:extLst>
                <a:ext uri="{FF2B5EF4-FFF2-40B4-BE49-F238E27FC236}">
                  <a16:creationId xmlns:a16="http://schemas.microsoft.com/office/drawing/2014/main" id="{574E034F-FD59-539B-1FC1-D98FD380ABB6}"/>
                </a:ext>
              </a:extLst>
            </p:cNvPr>
            <p:cNvGrpSpPr/>
            <p:nvPr/>
          </p:nvGrpSpPr>
          <p:grpSpPr>
            <a:xfrm>
              <a:off x="11553031" y="5790293"/>
              <a:ext cx="373379" cy="316098"/>
              <a:chOff x="11553031" y="5790293"/>
              <a:chExt cx="373379" cy="316098"/>
            </a:xfrm>
            <a:solidFill>
              <a:srgbClr val="FFFFFF"/>
            </a:solidFill>
          </p:grpSpPr>
          <p:sp>
            <p:nvSpPr>
              <p:cNvPr id="192" name="Freeform 191">
                <a:extLst>
                  <a:ext uri="{FF2B5EF4-FFF2-40B4-BE49-F238E27FC236}">
                    <a16:creationId xmlns:a16="http://schemas.microsoft.com/office/drawing/2014/main" id="{7CB13D77-5883-4886-F571-A32E173A367E}"/>
                  </a:ext>
                </a:extLst>
              </p:cNvPr>
              <p:cNvSpPr/>
              <p:nvPr/>
            </p:nvSpPr>
            <p:spPr>
              <a:xfrm>
                <a:off x="11649948" y="5940725"/>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8 h 165666"/>
                  <a:gd name="connsiteX4" fmla="*/ 89297 w 275748"/>
                  <a:gd name="connsiteY4" fmla="*/ 0 h 165666"/>
                  <a:gd name="connsiteX5" fmla="*/ 268367 w 275748"/>
                  <a:gd name="connsiteY5" fmla="*/ 0 h 165666"/>
                  <a:gd name="connsiteX6" fmla="*/ 275034 w 275748"/>
                  <a:gd name="connsiteY6" fmla="*/ 3808 h 165666"/>
                  <a:gd name="connsiteX7" fmla="*/ 275034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4059 w 275748"/>
                  <a:gd name="connsiteY12" fmla="*/ 15234 h 165666"/>
                  <a:gd name="connsiteX13" fmla="*/ 19764 w 275748"/>
                  <a:gd name="connsiteY13" fmla="*/ 150433 h 165666"/>
                  <a:gd name="connsiteX14" fmla="*/ 181689 w 275748"/>
                  <a:gd name="connsiteY14" fmla="*/ 150433 h 165666"/>
                  <a:gd name="connsiteX15" fmla="*/ 255984 w 275748"/>
                  <a:gd name="connsiteY15" fmla="*/ 15234 h 165666"/>
                  <a:gd name="connsiteX16" fmla="*/ 94059 w 275748"/>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20" y="161858"/>
                    </a:lnTo>
                    <a:cubicBezTo>
                      <a:pt x="192167" y="164714"/>
                      <a:pt x="189309" y="165666"/>
                      <a:pt x="186452" y="165666"/>
                    </a:cubicBezTo>
                    <a:lnTo>
                      <a:pt x="7382" y="165666"/>
                    </a:lnTo>
                    <a:cubicBezTo>
                      <a:pt x="6429"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w="952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AA104BB0-9A6D-F521-C235-5930B1562988}"/>
                  </a:ext>
                </a:extLst>
              </p:cNvPr>
              <p:cNvSpPr/>
              <p:nvPr/>
            </p:nvSpPr>
            <p:spPr>
              <a:xfrm>
                <a:off x="11553031" y="5790293"/>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6669 w 194310"/>
                  <a:gd name="connsiteY12" fmla="*/ 158049 h 316098"/>
                  <a:gd name="connsiteX13" fmla="*/ 104299 w 194310"/>
                  <a:gd name="connsiteY13" fmla="*/ 294200 h 316098"/>
                  <a:gd name="connsiteX14" fmla="*/ 178594 w 194310"/>
                  <a:gd name="connsiteY14" fmla="*/ 159001 h 316098"/>
                  <a:gd name="connsiteX15" fmla="*/ 90964 w 194310"/>
                  <a:gd name="connsiteY15" fmla="*/ 22850 h 316098"/>
                  <a:gd name="connsiteX16" fmla="*/ 16669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0"/>
                    </a:lnTo>
                    <a:lnTo>
                      <a:pt x="16669" y="158049"/>
                    </a:lnTo>
                    <a:close/>
                  </a:path>
                </a:pathLst>
              </a:custGeom>
              <a:solidFill>
                <a:srgbClr val="FFFFFF"/>
              </a:solidFill>
              <a:ln w="952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0B86A6A6-F009-9E27-2777-8005B6C77C93}"/>
                  </a:ext>
                </a:extLst>
              </p:cNvPr>
              <p:cNvSpPr/>
              <p:nvPr/>
            </p:nvSpPr>
            <p:spPr>
              <a:xfrm>
                <a:off x="11634946" y="5790293"/>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2394"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a:p>
            </p:txBody>
          </p:sp>
        </p:grpSp>
        <p:grpSp>
          <p:nvGrpSpPr>
            <p:cNvPr id="6" name="Graphic 47">
              <a:extLst>
                <a:ext uri="{FF2B5EF4-FFF2-40B4-BE49-F238E27FC236}">
                  <a16:creationId xmlns:a16="http://schemas.microsoft.com/office/drawing/2014/main" id="{23D4083F-4E5D-732F-36B5-8AD92B05B845}"/>
                </a:ext>
              </a:extLst>
            </p:cNvPr>
            <p:cNvGrpSpPr/>
            <p:nvPr/>
          </p:nvGrpSpPr>
          <p:grpSpPr>
            <a:xfrm>
              <a:off x="12091193" y="5786484"/>
              <a:ext cx="221456" cy="316098"/>
              <a:chOff x="12091193" y="5786484"/>
              <a:chExt cx="221456" cy="316098"/>
            </a:xfrm>
            <a:solidFill>
              <a:srgbClr val="FFFFFF"/>
            </a:solidFill>
          </p:grpSpPr>
          <p:sp>
            <p:nvSpPr>
              <p:cNvPr id="189" name="Freeform 188">
                <a:extLst>
                  <a:ext uri="{FF2B5EF4-FFF2-40B4-BE49-F238E27FC236}">
                    <a16:creationId xmlns:a16="http://schemas.microsoft.com/office/drawing/2014/main" id="{FA9DE0F0-4A2E-51AB-0894-9EE79698DD0F}"/>
                  </a:ext>
                </a:extLst>
              </p:cNvPr>
              <p:cNvSpPr/>
              <p:nvPr/>
            </p:nvSpPr>
            <p:spPr>
              <a:xfrm>
                <a:off x="12091193" y="5786484"/>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8049 h 316098"/>
                  <a:gd name="connsiteX13" fmla="*/ 103346 w 194310"/>
                  <a:gd name="connsiteY13" fmla="*/ 294200 h 316098"/>
                  <a:gd name="connsiteX14" fmla="*/ 177641 w 194310"/>
                  <a:gd name="connsiteY14" fmla="*/ 159001 h 316098"/>
                  <a:gd name="connsiteX15" fmla="*/ 90011 w 194310"/>
                  <a:gd name="connsiteY15" fmla="*/ 22850 h 316098"/>
                  <a:gd name="connsiteX16" fmla="*/ 15716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8049"/>
                    </a:moveTo>
                    <a:lnTo>
                      <a:pt x="103346" y="294200"/>
                    </a:lnTo>
                    <a:lnTo>
                      <a:pt x="177641" y="159001"/>
                    </a:lnTo>
                    <a:lnTo>
                      <a:pt x="90011" y="22850"/>
                    </a:lnTo>
                    <a:lnTo>
                      <a:pt x="15716" y="158049"/>
                    </a:lnTo>
                    <a:close/>
                  </a:path>
                </a:pathLst>
              </a:custGeom>
              <a:solidFill>
                <a:srgbClr val="FFFFFF"/>
              </a:solidFill>
              <a:ln w="952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F807E8D8-E55B-685D-5066-4FE28A5199DA}"/>
                  </a:ext>
                </a:extLst>
              </p:cNvPr>
              <p:cNvSpPr/>
              <p:nvPr/>
            </p:nvSpPr>
            <p:spPr>
              <a:xfrm>
                <a:off x="12187158" y="5936917"/>
                <a:ext cx="125491" cy="165666"/>
              </a:xfrm>
              <a:custGeom>
                <a:avLst/>
                <a:gdLst>
                  <a:gd name="connsiteX0" fmla="*/ 125492 w 125491"/>
                  <a:gd name="connsiteY0" fmla="*/ 150433 h 165666"/>
                  <a:gd name="connsiteX1" fmla="*/ 19764 w 125491"/>
                  <a:gd name="connsiteY1" fmla="*/ 150433 h 165666"/>
                  <a:gd name="connsiteX2" fmla="*/ 94060 w 125491"/>
                  <a:gd name="connsiteY2" fmla="*/ 15234 h 165666"/>
                  <a:gd name="connsiteX3" fmla="*/ 125492 w 125491"/>
                  <a:gd name="connsiteY3" fmla="*/ 15234 h 165666"/>
                  <a:gd name="connsiteX4" fmla="*/ 125492 w 125491"/>
                  <a:gd name="connsiteY4" fmla="*/ 0 h 165666"/>
                  <a:gd name="connsiteX5" fmla="*/ 89297 w 125491"/>
                  <a:gd name="connsiteY5" fmla="*/ 0 h 165666"/>
                  <a:gd name="connsiteX6" fmla="*/ 82629 w 125491"/>
                  <a:gd name="connsiteY6" fmla="*/ 3809 h 165666"/>
                  <a:gd name="connsiteX7" fmla="*/ 714 w 125491"/>
                  <a:gd name="connsiteY7" fmla="*/ 154241 h 165666"/>
                  <a:gd name="connsiteX8" fmla="*/ 714 w 125491"/>
                  <a:gd name="connsiteY8" fmla="*/ 161858 h 165666"/>
                  <a:gd name="connsiteX9" fmla="*/ 3572 w 125491"/>
                  <a:gd name="connsiteY9" fmla="*/ 164714 h 165666"/>
                  <a:gd name="connsiteX10" fmla="*/ 7382 w 125491"/>
                  <a:gd name="connsiteY10" fmla="*/ 165666 h 165666"/>
                  <a:gd name="connsiteX11" fmla="*/ 125492 w 125491"/>
                  <a:gd name="connsiteY11" fmla="*/ 165666 h 165666"/>
                  <a:gd name="connsiteX12" fmla="*/ 125492 w 125491"/>
                  <a:gd name="connsiteY12" fmla="*/ 150433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91" h="165666">
                    <a:moveTo>
                      <a:pt x="125492" y="150433"/>
                    </a:moveTo>
                    <a:lnTo>
                      <a:pt x="19764" y="150433"/>
                    </a:lnTo>
                    <a:lnTo>
                      <a:pt x="94060" y="15234"/>
                    </a:lnTo>
                    <a:lnTo>
                      <a:pt x="125492" y="15234"/>
                    </a:lnTo>
                    <a:lnTo>
                      <a:pt x="125492" y="0"/>
                    </a:lnTo>
                    <a:lnTo>
                      <a:pt x="89297" y="0"/>
                    </a:lnTo>
                    <a:cubicBezTo>
                      <a:pt x="86439" y="0"/>
                      <a:pt x="83582" y="1904"/>
                      <a:pt x="82629" y="3809"/>
                    </a:cubicBezTo>
                    <a:lnTo>
                      <a:pt x="714" y="154241"/>
                    </a:lnTo>
                    <a:cubicBezTo>
                      <a:pt x="-238" y="156145"/>
                      <a:pt x="-238" y="159002"/>
                      <a:pt x="714" y="161858"/>
                    </a:cubicBezTo>
                    <a:cubicBezTo>
                      <a:pt x="1667" y="162810"/>
                      <a:pt x="2620" y="163762"/>
                      <a:pt x="3572" y="164714"/>
                    </a:cubicBezTo>
                    <a:cubicBezTo>
                      <a:pt x="4524" y="165666"/>
                      <a:pt x="5477" y="165666"/>
                      <a:pt x="7382" y="165666"/>
                    </a:cubicBezTo>
                    <a:lnTo>
                      <a:pt x="125492" y="165666"/>
                    </a:lnTo>
                    <a:lnTo>
                      <a:pt x="125492" y="150433"/>
                    </a:lnTo>
                    <a:close/>
                  </a:path>
                </a:pathLst>
              </a:custGeom>
              <a:solidFill>
                <a:srgbClr val="FFFFFF"/>
              </a:solidFill>
              <a:ln w="952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97BEA615-C263-AF69-12D9-1977335E333E}"/>
                  </a:ext>
                </a:extLst>
              </p:cNvPr>
              <p:cNvSpPr/>
              <p:nvPr/>
            </p:nvSpPr>
            <p:spPr>
              <a:xfrm>
                <a:off x="12172870" y="5786484"/>
                <a:ext cx="139779" cy="165666"/>
              </a:xfrm>
              <a:custGeom>
                <a:avLst/>
                <a:gdLst>
                  <a:gd name="connsiteX0" fmla="*/ 139779 w 139779"/>
                  <a:gd name="connsiteY0" fmla="*/ 150432 h 165666"/>
                  <a:gd name="connsiteX1" fmla="*/ 107395 w 139779"/>
                  <a:gd name="connsiteY1" fmla="*/ 150432 h 165666"/>
                  <a:gd name="connsiteX2" fmla="*/ 20717 w 139779"/>
                  <a:gd name="connsiteY2" fmla="*/ 15234 h 165666"/>
                  <a:gd name="connsiteX3" fmla="*/ 139779 w 139779"/>
                  <a:gd name="connsiteY3" fmla="*/ 15234 h 165666"/>
                  <a:gd name="connsiteX4" fmla="*/ 139779 w 139779"/>
                  <a:gd name="connsiteY4" fmla="*/ 0 h 165666"/>
                  <a:gd name="connsiteX5" fmla="*/ 7382 w 139779"/>
                  <a:gd name="connsiteY5" fmla="*/ 0 h 165666"/>
                  <a:gd name="connsiteX6" fmla="*/ 714 w 139779"/>
                  <a:gd name="connsiteY6" fmla="*/ 3808 h 165666"/>
                  <a:gd name="connsiteX7" fmla="*/ 714 w 139779"/>
                  <a:gd name="connsiteY7" fmla="*/ 11425 h 165666"/>
                  <a:gd name="connsiteX8" fmla="*/ 96917 w 139779"/>
                  <a:gd name="connsiteY8" fmla="*/ 161858 h 165666"/>
                  <a:gd name="connsiteX9" fmla="*/ 99774 w 139779"/>
                  <a:gd name="connsiteY9" fmla="*/ 164714 h 165666"/>
                  <a:gd name="connsiteX10" fmla="*/ 103585 w 139779"/>
                  <a:gd name="connsiteY10" fmla="*/ 165666 h 165666"/>
                  <a:gd name="connsiteX11" fmla="*/ 139779 w 139779"/>
                  <a:gd name="connsiteY11" fmla="*/ 165666 h 165666"/>
                  <a:gd name="connsiteX12" fmla="*/ 139779 w 139779"/>
                  <a:gd name="connsiteY12" fmla="*/ 15043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79" h="165666">
                    <a:moveTo>
                      <a:pt x="139779" y="150432"/>
                    </a:moveTo>
                    <a:lnTo>
                      <a:pt x="107395" y="150432"/>
                    </a:lnTo>
                    <a:lnTo>
                      <a:pt x="20717" y="15234"/>
                    </a:lnTo>
                    <a:lnTo>
                      <a:pt x="139779" y="15234"/>
                    </a:lnTo>
                    <a:lnTo>
                      <a:pt x="139779" y="0"/>
                    </a:lnTo>
                    <a:lnTo>
                      <a:pt x="7382" y="0"/>
                    </a:lnTo>
                    <a:cubicBezTo>
                      <a:pt x="4524" y="0"/>
                      <a:pt x="1667" y="1904"/>
                      <a:pt x="714" y="3808"/>
                    </a:cubicBezTo>
                    <a:cubicBezTo>
                      <a:pt x="-238" y="6665"/>
                      <a:pt x="-238" y="9521"/>
                      <a:pt x="714" y="11425"/>
                    </a:cubicBezTo>
                    <a:lnTo>
                      <a:pt x="96917" y="161858"/>
                    </a:lnTo>
                    <a:cubicBezTo>
                      <a:pt x="97870" y="162810"/>
                      <a:pt x="98822" y="163762"/>
                      <a:pt x="99774" y="164714"/>
                    </a:cubicBezTo>
                    <a:cubicBezTo>
                      <a:pt x="100727" y="165666"/>
                      <a:pt x="101679" y="165666"/>
                      <a:pt x="103585" y="165666"/>
                    </a:cubicBezTo>
                    <a:lnTo>
                      <a:pt x="139779" y="165666"/>
                    </a:lnTo>
                    <a:lnTo>
                      <a:pt x="139779" y="150432"/>
                    </a:lnTo>
                    <a:close/>
                  </a:path>
                </a:pathLst>
              </a:custGeom>
              <a:solidFill>
                <a:srgbClr val="FFFFFF"/>
              </a:solidFill>
              <a:ln w="9525" cap="flat">
                <a:noFill/>
                <a:prstDash val="solid"/>
                <a:miter/>
              </a:ln>
            </p:spPr>
            <p:txBody>
              <a:bodyPr rtlCol="0" anchor="ctr"/>
              <a:lstStyle/>
              <a:p>
                <a:endParaRPr lang="en-US"/>
              </a:p>
            </p:txBody>
          </p:sp>
        </p:grpSp>
        <p:grpSp>
          <p:nvGrpSpPr>
            <p:cNvPr id="7" name="Graphic 47">
              <a:extLst>
                <a:ext uri="{FF2B5EF4-FFF2-40B4-BE49-F238E27FC236}">
                  <a16:creationId xmlns:a16="http://schemas.microsoft.com/office/drawing/2014/main" id="{92775C00-C3DB-8196-B34B-927D6ADB54AE}"/>
                </a:ext>
              </a:extLst>
            </p:cNvPr>
            <p:cNvGrpSpPr/>
            <p:nvPr/>
          </p:nvGrpSpPr>
          <p:grpSpPr>
            <a:xfrm>
              <a:off x="11846163" y="6237782"/>
              <a:ext cx="371713" cy="288487"/>
              <a:chOff x="11846163" y="6237782"/>
              <a:chExt cx="371713" cy="288487"/>
            </a:xfrm>
            <a:solidFill>
              <a:srgbClr val="FFFFFF"/>
            </a:solidFill>
          </p:grpSpPr>
          <p:sp>
            <p:nvSpPr>
              <p:cNvPr id="186" name="Freeform 185">
                <a:extLst>
                  <a:ext uri="{FF2B5EF4-FFF2-40B4-BE49-F238E27FC236}">
                    <a16:creationId xmlns:a16="http://schemas.microsoft.com/office/drawing/2014/main" id="{7CEF91C1-E03A-AE6C-01D6-9A0290E77F90}"/>
                  </a:ext>
                </a:extLst>
              </p:cNvPr>
              <p:cNvSpPr/>
              <p:nvPr/>
            </p:nvSpPr>
            <p:spPr>
              <a:xfrm>
                <a:off x="11846163" y="6238734"/>
                <a:ext cx="192881" cy="287535"/>
              </a:xfrm>
              <a:custGeom>
                <a:avLst/>
                <a:gdLst>
                  <a:gd name="connsiteX0" fmla="*/ 79772 w 192881"/>
                  <a:gd name="connsiteY0" fmla="*/ 286583 h 287535"/>
                  <a:gd name="connsiteX1" fmla="*/ 97869 w 192881"/>
                  <a:gd name="connsiteY1" fmla="*/ 286583 h 287535"/>
                  <a:gd name="connsiteX2" fmla="*/ 15002 w 192881"/>
                  <a:gd name="connsiteY2" fmla="*/ 157097 h 287535"/>
                  <a:gd name="connsiteX3" fmla="*/ 89297 w 192881"/>
                  <a:gd name="connsiteY3" fmla="*/ 21898 h 287535"/>
                  <a:gd name="connsiteX4" fmla="*/ 176927 w 192881"/>
                  <a:gd name="connsiteY4" fmla="*/ 158049 h 287535"/>
                  <a:gd name="connsiteX5" fmla="*/ 106442 w 192881"/>
                  <a:gd name="connsiteY5" fmla="*/ 287536 h 287535"/>
                  <a:gd name="connsiteX6" fmla="*/ 123587 w 192881"/>
                  <a:gd name="connsiteY6" fmla="*/ 287536 h 287535"/>
                  <a:gd name="connsiteX7" fmla="*/ 192167 w 192881"/>
                  <a:gd name="connsiteY7" fmla="*/ 161858 h 287535"/>
                  <a:gd name="connsiteX8" fmla="*/ 192167 w 192881"/>
                  <a:gd name="connsiteY8" fmla="*/ 154241 h 287535"/>
                  <a:gd name="connsiteX9" fmla="*/ 95964 w 192881"/>
                  <a:gd name="connsiteY9" fmla="*/ 3808 h 287535"/>
                  <a:gd name="connsiteX10" fmla="*/ 89297 w 192881"/>
                  <a:gd name="connsiteY10" fmla="*/ 0 h 287535"/>
                  <a:gd name="connsiteX11" fmla="*/ 82629 w 192881"/>
                  <a:gd name="connsiteY11" fmla="*/ 3808 h 287535"/>
                  <a:gd name="connsiteX12" fmla="*/ 714 w 192881"/>
                  <a:gd name="connsiteY12" fmla="*/ 154241 h 287535"/>
                  <a:gd name="connsiteX13" fmla="*/ 714 w 192881"/>
                  <a:gd name="connsiteY13" fmla="*/ 161858 h 287535"/>
                  <a:gd name="connsiteX14" fmla="*/ 79772 w 192881"/>
                  <a:gd name="connsiteY14" fmla="*/ 286583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881" h="287535">
                    <a:moveTo>
                      <a:pt x="79772" y="286583"/>
                    </a:moveTo>
                    <a:lnTo>
                      <a:pt x="97869" y="286583"/>
                    </a:lnTo>
                    <a:lnTo>
                      <a:pt x="15002" y="157097"/>
                    </a:lnTo>
                    <a:lnTo>
                      <a:pt x="89297" y="21898"/>
                    </a:lnTo>
                    <a:lnTo>
                      <a:pt x="176927" y="158049"/>
                    </a:lnTo>
                    <a:lnTo>
                      <a:pt x="106442" y="287536"/>
                    </a:lnTo>
                    <a:lnTo>
                      <a:pt x="123587" y="287536"/>
                    </a:lnTo>
                    <a:lnTo>
                      <a:pt x="192167" y="161858"/>
                    </a:lnTo>
                    <a:cubicBezTo>
                      <a:pt x="193119" y="159001"/>
                      <a:pt x="193119" y="156145"/>
                      <a:pt x="192167" y="154241"/>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79772" y="286583"/>
                    </a:lnTo>
                    <a:close/>
                  </a:path>
                </a:pathLst>
              </a:custGeom>
              <a:solidFill>
                <a:srgbClr val="FFFFFF"/>
              </a:solidFill>
              <a:ln w="952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C1BC6C3B-3BE4-7118-1B07-AB845988B45B}"/>
                  </a:ext>
                </a:extLst>
              </p:cNvPr>
              <p:cNvSpPr/>
              <p:nvPr/>
            </p:nvSpPr>
            <p:spPr>
              <a:xfrm>
                <a:off x="11951652" y="6388214"/>
                <a:ext cx="265509" cy="137103"/>
              </a:xfrm>
              <a:custGeom>
                <a:avLst/>
                <a:gdLst>
                  <a:gd name="connsiteX0" fmla="*/ 17145 w 265509"/>
                  <a:gd name="connsiteY0" fmla="*/ 137103 h 137103"/>
                  <a:gd name="connsiteX1" fmla="*/ 83820 w 265509"/>
                  <a:gd name="connsiteY1" fmla="*/ 15234 h 137103"/>
                  <a:gd name="connsiteX2" fmla="*/ 245745 w 265509"/>
                  <a:gd name="connsiteY2" fmla="*/ 15234 h 137103"/>
                  <a:gd name="connsiteX3" fmla="*/ 179070 w 265509"/>
                  <a:gd name="connsiteY3" fmla="*/ 137103 h 137103"/>
                  <a:gd name="connsiteX4" fmla="*/ 196215 w 265509"/>
                  <a:gd name="connsiteY4" fmla="*/ 137103 h 137103"/>
                  <a:gd name="connsiteX5" fmla="*/ 264795 w 265509"/>
                  <a:gd name="connsiteY5" fmla="*/ 11425 h 137103"/>
                  <a:gd name="connsiteX6" fmla="*/ 264795 w 265509"/>
                  <a:gd name="connsiteY6" fmla="*/ 3808 h 137103"/>
                  <a:gd name="connsiteX7" fmla="*/ 258128 w 265509"/>
                  <a:gd name="connsiteY7" fmla="*/ 0 h 137103"/>
                  <a:gd name="connsiteX8" fmla="*/ 79057 w 265509"/>
                  <a:gd name="connsiteY8" fmla="*/ 0 h 137103"/>
                  <a:gd name="connsiteX9" fmla="*/ 72390 w 265509"/>
                  <a:gd name="connsiteY9" fmla="*/ 3808 h 137103"/>
                  <a:gd name="connsiteX10" fmla="*/ 0 w 265509"/>
                  <a:gd name="connsiteY10" fmla="*/ 137103 h 137103"/>
                  <a:gd name="connsiteX11" fmla="*/ 17145 w 265509"/>
                  <a:gd name="connsiteY11" fmla="*/ 137103 h 1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509" h="137103">
                    <a:moveTo>
                      <a:pt x="17145" y="137103"/>
                    </a:moveTo>
                    <a:lnTo>
                      <a:pt x="83820" y="15234"/>
                    </a:lnTo>
                    <a:lnTo>
                      <a:pt x="245745" y="15234"/>
                    </a:lnTo>
                    <a:lnTo>
                      <a:pt x="179070" y="137103"/>
                    </a:lnTo>
                    <a:lnTo>
                      <a:pt x="196215" y="137103"/>
                    </a:lnTo>
                    <a:lnTo>
                      <a:pt x="264795" y="11425"/>
                    </a:lnTo>
                    <a:cubicBezTo>
                      <a:pt x="265747" y="9521"/>
                      <a:pt x="265747" y="6665"/>
                      <a:pt x="264795" y="3808"/>
                    </a:cubicBezTo>
                    <a:cubicBezTo>
                      <a:pt x="263842" y="1904"/>
                      <a:pt x="260985" y="0"/>
                      <a:pt x="258128" y="0"/>
                    </a:cubicBezTo>
                    <a:lnTo>
                      <a:pt x="79057" y="0"/>
                    </a:lnTo>
                    <a:cubicBezTo>
                      <a:pt x="76200" y="0"/>
                      <a:pt x="73342" y="1904"/>
                      <a:pt x="72390" y="3808"/>
                    </a:cubicBezTo>
                    <a:lnTo>
                      <a:pt x="0" y="137103"/>
                    </a:lnTo>
                    <a:lnTo>
                      <a:pt x="17145" y="137103"/>
                    </a:lnTo>
                    <a:close/>
                  </a:path>
                </a:pathLst>
              </a:custGeom>
              <a:solidFill>
                <a:srgbClr val="FFFFFF"/>
              </a:solidFill>
              <a:ln w="952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DEA59D4-C5D5-E737-DA72-A9373C5B1510}"/>
                  </a:ext>
                </a:extLst>
              </p:cNvPr>
              <p:cNvSpPr/>
              <p:nvPr/>
            </p:nvSpPr>
            <p:spPr>
              <a:xfrm>
                <a:off x="11926411" y="6237782"/>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0F062FE7-538B-E39B-DBBF-D9F159AE06BE}"/>
                </a:ext>
              </a:extLst>
            </p:cNvPr>
            <p:cNvSpPr/>
            <p:nvPr/>
          </p:nvSpPr>
          <p:spPr>
            <a:xfrm>
              <a:off x="12064047" y="6116118"/>
              <a:ext cx="122667" cy="209052"/>
            </a:xfrm>
            <a:custGeom>
              <a:avLst/>
              <a:gdLst>
                <a:gd name="connsiteX0" fmla="*/ 118110 w 122667"/>
                <a:gd name="connsiteY0" fmla="*/ 747 h 209052"/>
                <a:gd name="connsiteX1" fmla="*/ 121920 w 122667"/>
                <a:gd name="connsiteY1" fmla="*/ 12172 h 209052"/>
                <a:gd name="connsiteX2" fmla="*/ 16193 w 122667"/>
                <a:gd name="connsiteY2" fmla="*/ 204497 h 209052"/>
                <a:gd name="connsiteX3" fmla="*/ 4763 w 122667"/>
                <a:gd name="connsiteY3" fmla="*/ 208306 h 209052"/>
                <a:gd name="connsiteX4" fmla="*/ 4763 w 122667"/>
                <a:gd name="connsiteY4" fmla="*/ 208306 h 209052"/>
                <a:gd name="connsiteX5" fmla="*/ 0 w 122667"/>
                <a:gd name="connsiteY5" fmla="*/ 200689 h 209052"/>
                <a:gd name="connsiteX6" fmla="*/ 953 w 122667"/>
                <a:gd name="connsiteY6" fmla="*/ 196880 h 209052"/>
                <a:gd name="connsiteX7" fmla="*/ 106680 w 122667"/>
                <a:gd name="connsiteY7" fmla="*/ 4555 h 209052"/>
                <a:gd name="connsiteX8" fmla="*/ 118110 w 122667"/>
                <a:gd name="connsiteY8" fmla="*/ 747 h 209052"/>
                <a:gd name="connsiteX9" fmla="*/ 118110 w 122667"/>
                <a:gd name="connsiteY9" fmla="*/ 747 h 20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052">
                  <a:moveTo>
                    <a:pt x="118110" y="747"/>
                  </a:moveTo>
                  <a:cubicBezTo>
                    <a:pt x="121920" y="2651"/>
                    <a:pt x="123825" y="8364"/>
                    <a:pt x="121920" y="12172"/>
                  </a:cubicBezTo>
                  <a:lnTo>
                    <a:pt x="16193" y="204497"/>
                  </a:lnTo>
                  <a:cubicBezTo>
                    <a:pt x="14288" y="208306"/>
                    <a:pt x="8572" y="210210"/>
                    <a:pt x="4763" y="208306"/>
                  </a:cubicBezTo>
                  <a:cubicBezTo>
                    <a:pt x="4763" y="208306"/>
                    <a:pt x="4763" y="208306"/>
                    <a:pt x="4763" y="208306"/>
                  </a:cubicBezTo>
                  <a:cubicBezTo>
                    <a:pt x="1905" y="206402"/>
                    <a:pt x="0" y="204497"/>
                    <a:pt x="0" y="200689"/>
                  </a:cubicBezTo>
                  <a:cubicBezTo>
                    <a:pt x="0" y="199737"/>
                    <a:pt x="0" y="197833"/>
                    <a:pt x="953" y="196880"/>
                  </a:cubicBezTo>
                  <a:lnTo>
                    <a:pt x="106680" y="4555"/>
                  </a:lnTo>
                  <a:cubicBezTo>
                    <a:pt x="108585" y="747"/>
                    <a:pt x="113347" y="-1157"/>
                    <a:pt x="118110" y="747"/>
                  </a:cubicBezTo>
                  <a:cubicBezTo>
                    <a:pt x="118110" y="747"/>
                    <a:pt x="118110" y="747"/>
                    <a:pt x="118110" y="747"/>
                  </a:cubicBezTo>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F7CE617-BED4-66B1-08C1-19DE148A32B7}"/>
                </a:ext>
              </a:extLst>
            </p:cNvPr>
            <p:cNvSpPr/>
            <p:nvPr/>
          </p:nvSpPr>
          <p:spPr>
            <a:xfrm>
              <a:off x="11770677" y="5674698"/>
              <a:ext cx="122667" cy="209647"/>
            </a:xfrm>
            <a:custGeom>
              <a:avLst/>
              <a:gdLst>
                <a:gd name="connsiteX0" fmla="*/ 118110 w 122667"/>
                <a:gd name="connsiteY0" fmla="*/ 1342 h 209647"/>
                <a:gd name="connsiteX1" fmla="*/ 121920 w 122667"/>
                <a:gd name="connsiteY1" fmla="*/ 12767 h 209647"/>
                <a:gd name="connsiteX2" fmla="*/ 16192 w 122667"/>
                <a:gd name="connsiteY2" fmla="*/ 205092 h 209647"/>
                <a:gd name="connsiteX3" fmla="*/ 4763 w 122667"/>
                <a:gd name="connsiteY3" fmla="*/ 208901 h 209647"/>
                <a:gd name="connsiteX4" fmla="*/ 4763 w 122667"/>
                <a:gd name="connsiteY4" fmla="*/ 208901 h 209647"/>
                <a:gd name="connsiteX5" fmla="*/ 0 w 122667"/>
                <a:gd name="connsiteY5" fmla="*/ 201284 h 209647"/>
                <a:gd name="connsiteX6" fmla="*/ 953 w 122667"/>
                <a:gd name="connsiteY6" fmla="*/ 197476 h 209647"/>
                <a:gd name="connsiteX7" fmla="*/ 106680 w 122667"/>
                <a:gd name="connsiteY7" fmla="*/ 5150 h 209647"/>
                <a:gd name="connsiteX8" fmla="*/ 118110 w 122667"/>
                <a:gd name="connsiteY8" fmla="*/ 1342 h 209647"/>
                <a:gd name="connsiteX9" fmla="*/ 118110 w 122667"/>
                <a:gd name="connsiteY9" fmla="*/ 1342 h 20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647">
                  <a:moveTo>
                    <a:pt x="118110" y="1342"/>
                  </a:moveTo>
                  <a:cubicBezTo>
                    <a:pt x="121920" y="3246"/>
                    <a:pt x="123825" y="8959"/>
                    <a:pt x="121920" y="12767"/>
                  </a:cubicBezTo>
                  <a:lnTo>
                    <a:pt x="16192" y="205092"/>
                  </a:lnTo>
                  <a:cubicBezTo>
                    <a:pt x="14288" y="208901"/>
                    <a:pt x="8572"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8585" y="390"/>
                    <a:pt x="113347" y="-1514"/>
                    <a:pt x="118110" y="1342"/>
                  </a:cubicBezTo>
                  <a:cubicBezTo>
                    <a:pt x="118110" y="1342"/>
                    <a:pt x="118110" y="1342"/>
                    <a:pt x="118110" y="1342"/>
                  </a:cubicBezTo>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2140F6B-DFA3-EFD1-5423-90AEF3BBB03A}"/>
                </a:ext>
              </a:extLst>
            </p:cNvPr>
            <p:cNvSpPr/>
            <p:nvPr/>
          </p:nvSpPr>
          <p:spPr>
            <a:xfrm>
              <a:off x="12188825" y="5489428"/>
              <a:ext cx="124777" cy="19994"/>
            </a:xfrm>
            <a:custGeom>
              <a:avLst/>
              <a:gdLst>
                <a:gd name="connsiteX0" fmla="*/ 123825 w 124777"/>
                <a:gd name="connsiteY0" fmla="*/ 0 h 19994"/>
                <a:gd name="connsiteX1" fmla="*/ 8572 w 124777"/>
                <a:gd name="connsiteY1" fmla="*/ 2856 h 19994"/>
                <a:gd name="connsiteX2" fmla="*/ 0 w 124777"/>
                <a:gd name="connsiteY2" fmla="*/ 11425 h 19994"/>
                <a:gd name="connsiteX3" fmla="*/ 4763 w 124777"/>
                <a:gd name="connsiteY3" fmla="*/ 19042 h 19994"/>
                <a:gd name="connsiteX4" fmla="*/ 8572 w 124777"/>
                <a:gd name="connsiteY4" fmla="*/ 19994 h 19994"/>
                <a:gd name="connsiteX5" fmla="*/ 124778 w 124777"/>
                <a:gd name="connsiteY5" fmla="*/ 17138 h 19994"/>
                <a:gd name="connsiteX6" fmla="*/ 124778 w 124777"/>
                <a:gd name="connsiteY6" fmla="*/ 0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3B67B5-B8AD-5BEA-D6E7-4CAF61F350AA}"/>
                </a:ext>
              </a:extLst>
            </p:cNvPr>
            <p:cNvSpPr/>
            <p:nvPr/>
          </p:nvSpPr>
          <p:spPr>
            <a:xfrm>
              <a:off x="12258357" y="6392023"/>
              <a:ext cx="54292" cy="18090"/>
            </a:xfrm>
            <a:custGeom>
              <a:avLst/>
              <a:gdLst>
                <a:gd name="connsiteX0" fmla="*/ 54293 w 54292"/>
                <a:gd name="connsiteY0" fmla="*/ 0 h 18090"/>
                <a:gd name="connsiteX1" fmla="*/ 8573 w 54292"/>
                <a:gd name="connsiteY1" fmla="*/ 952 h 18090"/>
                <a:gd name="connsiteX2" fmla="*/ 0 w 54292"/>
                <a:gd name="connsiteY2" fmla="*/ 9521 h 18090"/>
                <a:gd name="connsiteX3" fmla="*/ 4763 w 54292"/>
                <a:gd name="connsiteY3" fmla="*/ 17138 h 18090"/>
                <a:gd name="connsiteX4" fmla="*/ 8573 w 54292"/>
                <a:gd name="connsiteY4" fmla="*/ 18090 h 18090"/>
                <a:gd name="connsiteX5" fmla="*/ 54293 w 54292"/>
                <a:gd name="connsiteY5" fmla="*/ 17138 h 18090"/>
                <a:gd name="connsiteX6" fmla="*/ 54293 w 54292"/>
                <a:gd name="connsiteY6" fmla="*/ 0 h 1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90">
                  <a:moveTo>
                    <a:pt x="54293" y="0"/>
                  </a:moveTo>
                  <a:lnTo>
                    <a:pt x="8573" y="952"/>
                  </a:lnTo>
                  <a:cubicBezTo>
                    <a:pt x="3810" y="952"/>
                    <a:pt x="0" y="4761"/>
                    <a:pt x="0" y="9521"/>
                  </a:cubicBezTo>
                  <a:cubicBezTo>
                    <a:pt x="0" y="12377"/>
                    <a:pt x="1905" y="15234"/>
                    <a:pt x="4763" y="17138"/>
                  </a:cubicBezTo>
                  <a:cubicBezTo>
                    <a:pt x="5715" y="18090"/>
                    <a:pt x="7620" y="18090"/>
                    <a:pt x="8573" y="18090"/>
                  </a:cubicBezTo>
                  <a:lnTo>
                    <a:pt x="54293" y="17138"/>
                  </a:lnTo>
                  <a:lnTo>
                    <a:pt x="54293" y="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1DA1CD-6186-7CD1-762C-2F94D885D1EE}"/>
                </a:ext>
              </a:extLst>
            </p:cNvPr>
            <p:cNvSpPr/>
            <p:nvPr/>
          </p:nvSpPr>
          <p:spPr>
            <a:xfrm>
              <a:off x="11787399" y="6011419"/>
              <a:ext cx="132291" cy="204940"/>
            </a:xfrm>
            <a:custGeom>
              <a:avLst/>
              <a:gdLst>
                <a:gd name="connsiteX0" fmla="*/ 12806 w 132291"/>
                <a:gd name="connsiteY0" fmla="*/ 714 h 204940"/>
                <a:gd name="connsiteX1" fmla="*/ 15663 w 132291"/>
                <a:gd name="connsiteY1" fmla="*/ 3570 h 204940"/>
                <a:gd name="connsiteX2" fmla="*/ 130916 w 132291"/>
                <a:gd name="connsiteY2" fmla="*/ 191135 h 204940"/>
                <a:gd name="connsiteX3" fmla="*/ 128058 w 132291"/>
                <a:gd name="connsiteY3" fmla="*/ 203512 h 204940"/>
                <a:gd name="connsiteX4" fmla="*/ 119486 w 132291"/>
                <a:gd name="connsiteY4" fmla="*/ 203512 h 204940"/>
                <a:gd name="connsiteX5" fmla="*/ 116628 w 132291"/>
                <a:gd name="connsiteY5" fmla="*/ 200656 h 204940"/>
                <a:gd name="connsiteX6" fmla="*/ 1376 w 132291"/>
                <a:gd name="connsiteY6" fmla="*/ 13092 h 204940"/>
                <a:gd name="connsiteX7" fmla="*/ 4233 w 132291"/>
                <a:gd name="connsiteY7" fmla="*/ 714 h 204940"/>
                <a:gd name="connsiteX8" fmla="*/ 12806 w 132291"/>
                <a:gd name="connsiteY8" fmla="*/ 714 h 2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4940">
                  <a:moveTo>
                    <a:pt x="12806" y="714"/>
                  </a:moveTo>
                  <a:cubicBezTo>
                    <a:pt x="13758" y="1666"/>
                    <a:pt x="14711" y="2618"/>
                    <a:pt x="15663" y="3570"/>
                  </a:cubicBezTo>
                  <a:lnTo>
                    <a:pt x="130916" y="191135"/>
                  </a:lnTo>
                  <a:cubicBezTo>
                    <a:pt x="133773" y="194943"/>
                    <a:pt x="131868" y="200656"/>
                    <a:pt x="128058" y="203512"/>
                  </a:cubicBezTo>
                  <a:cubicBezTo>
                    <a:pt x="125201" y="205417"/>
                    <a:pt x="122343" y="205417"/>
                    <a:pt x="119486" y="203512"/>
                  </a:cubicBezTo>
                  <a:cubicBezTo>
                    <a:pt x="118533" y="202560"/>
                    <a:pt x="117581" y="201608"/>
                    <a:pt x="116628" y="200656"/>
                  </a:cubicBezTo>
                  <a:lnTo>
                    <a:pt x="1376" y="13092"/>
                  </a:lnTo>
                  <a:cubicBezTo>
                    <a:pt x="-1482" y="9283"/>
                    <a:pt x="423" y="3570"/>
                    <a:pt x="4233" y="714"/>
                  </a:cubicBezTo>
                  <a:cubicBezTo>
                    <a:pt x="7091" y="-238"/>
                    <a:pt x="9948" y="-238"/>
                    <a:pt x="12806" y="714"/>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BD56224-8185-F800-5D98-F79C36122A84}"/>
                </a:ext>
              </a:extLst>
            </p:cNvPr>
            <p:cNvSpPr/>
            <p:nvPr/>
          </p:nvSpPr>
          <p:spPr>
            <a:xfrm>
              <a:off x="12031239" y="5564168"/>
              <a:ext cx="132291" cy="205654"/>
            </a:xfrm>
            <a:custGeom>
              <a:avLst/>
              <a:gdLst>
                <a:gd name="connsiteX0" fmla="*/ 12806 w 132291"/>
                <a:gd name="connsiteY0" fmla="*/ 1428 h 205654"/>
                <a:gd name="connsiteX1" fmla="*/ 15663 w 132291"/>
                <a:gd name="connsiteY1" fmla="*/ 4284 h 205654"/>
                <a:gd name="connsiteX2" fmla="*/ 130916 w 132291"/>
                <a:gd name="connsiteY2" fmla="*/ 191849 h 205654"/>
                <a:gd name="connsiteX3" fmla="*/ 128058 w 132291"/>
                <a:gd name="connsiteY3" fmla="*/ 204226 h 205654"/>
                <a:gd name="connsiteX4" fmla="*/ 119486 w 132291"/>
                <a:gd name="connsiteY4" fmla="*/ 204226 h 205654"/>
                <a:gd name="connsiteX5" fmla="*/ 116628 w 132291"/>
                <a:gd name="connsiteY5" fmla="*/ 201370 h 205654"/>
                <a:gd name="connsiteX6" fmla="*/ 1376 w 132291"/>
                <a:gd name="connsiteY6" fmla="*/ 13806 h 205654"/>
                <a:gd name="connsiteX7" fmla="*/ 4233 w 132291"/>
                <a:gd name="connsiteY7" fmla="*/ 1428 h 205654"/>
                <a:gd name="connsiteX8" fmla="*/ 12806 w 132291"/>
                <a:gd name="connsiteY8" fmla="*/ 1428 h 20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5654">
                  <a:moveTo>
                    <a:pt x="12806" y="1428"/>
                  </a:moveTo>
                  <a:cubicBezTo>
                    <a:pt x="13758" y="2380"/>
                    <a:pt x="14711" y="3332"/>
                    <a:pt x="15663" y="4284"/>
                  </a:cubicBezTo>
                  <a:lnTo>
                    <a:pt x="130916" y="191849"/>
                  </a:lnTo>
                  <a:cubicBezTo>
                    <a:pt x="133773" y="195658"/>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9948" y="-476"/>
                    <a:pt x="12806" y="1428"/>
                  </a:cubicBezTo>
                </a:path>
              </a:pathLst>
            </a:custGeom>
            <a:solidFill>
              <a:srgbClr val="FFFFFF"/>
            </a:solidFill>
            <a:ln w="9525" cap="flat">
              <a:noFill/>
              <a:prstDash val="solid"/>
              <a:miter/>
            </a:ln>
          </p:spPr>
          <p:txBody>
            <a:bodyPr rtlCol="0" anchor="ctr"/>
            <a:lstStyle/>
            <a:p>
              <a:endParaRPr lang="en-US"/>
            </a:p>
          </p:txBody>
        </p:sp>
        <p:grpSp>
          <p:nvGrpSpPr>
            <p:cNvPr id="14" name="Graphic 47">
              <a:extLst>
                <a:ext uri="{FF2B5EF4-FFF2-40B4-BE49-F238E27FC236}">
                  <a16:creationId xmlns:a16="http://schemas.microsoft.com/office/drawing/2014/main" id="{8D6712AB-B559-B023-1F10-289E693D25FE}"/>
                </a:ext>
              </a:extLst>
            </p:cNvPr>
            <p:cNvGrpSpPr/>
            <p:nvPr/>
          </p:nvGrpSpPr>
          <p:grpSpPr>
            <a:xfrm>
              <a:off x="10968672" y="5214269"/>
              <a:ext cx="912495" cy="1194891"/>
              <a:chOff x="10968672" y="5214269"/>
              <a:chExt cx="912495" cy="1194891"/>
            </a:xfrm>
            <a:solidFill>
              <a:srgbClr val="FFFFFF"/>
            </a:solidFill>
          </p:grpSpPr>
          <p:grpSp>
            <p:nvGrpSpPr>
              <p:cNvPr id="15" name="Graphic 47">
                <a:extLst>
                  <a:ext uri="{FF2B5EF4-FFF2-40B4-BE49-F238E27FC236}">
                    <a16:creationId xmlns:a16="http://schemas.microsoft.com/office/drawing/2014/main" id="{FE070AB9-028B-FBEF-FBF7-D65B104FD198}"/>
                  </a:ext>
                </a:extLst>
              </p:cNvPr>
              <p:cNvGrpSpPr/>
              <p:nvPr/>
            </p:nvGrpSpPr>
            <p:grpSpPr>
              <a:xfrm>
                <a:off x="10968672" y="5789340"/>
                <a:ext cx="751522" cy="619820"/>
                <a:chOff x="10968672" y="5789340"/>
                <a:chExt cx="751522" cy="619820"/>
              </a:xfrm>
              <a:solidFill>
                <a:srgbClr val="FFFFFF"/>
              </a:solidFill>
            </p:grpSpPr>
            <p:sp>
              <p:nvSpPr>
                <p:cNvPr id="175" name="Freeform 174">
                  <a:extLst>
                    <a:ext uri="{FF2B5EF4-FFF2-40B4-BE49-F238E27FC236}">
                      <a16:creationId xmlns:a16="http://schemas.microsoft.com/office/drawing/2014/main" id="{A8DCB712-19CE-4D40-68D0-443F637DB353}"/>
                    </a:ext>
                  </a:extLst>
                </p:cNvPr>
                <p:cNvSpPr/>
                <p:nvPr/>
              </p:nvSpPr>
              <p:spPr>
                <a:xfrm>
                  <a:off x="10968672" y="5794101"/>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3 w 202882"/>
                    <a:gd name="connsiteY6" fmla="*/ 185660 h 185660"/>
                    <a:gd name="connsiteX7" fmla="*/ 140970 w 202882"/>
                    <a:gd name="connsiteY7" fmla="*/ 185660 h 185660"/>
                    <a:gd name="connsiteX8" fmla="*/ 132397 w 202882"/>
                    <a:gd name="connsiteY8" fmla="*/ 157097 h 185660"/>
                    <a:gd name="connsiteX9" fmla="*/ 118110 w 202882"/>
                    <a:gd name="connsiteY9" fmla="*/ 113301 h 185660"/>
                    <a:gd name="connsiteX10" fmla="*/ 100965 w 202882"/>
                    <a:gd name="connsiteY10" fmla="*/ 61887 h 185660"/>
                    <a:gd name="connsiteX11" fmla="*/ 83820 w 202882"/>
                    <a:gd name="connsiteY11" fmla="*/ 113301 h 185660"/>
                    <a:gd name="connsiteX12" fmla="*/ 118110 w 202882"/>
                    <a:gd name="connsiteY12" fmla="*/ 113301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3" y="185660"/>
                      </a:lnTo>
                      <a:lnTo>
                        <a:pt x="140970" y="185660"/>
                      </a:lnTo>
                      <a:lnTo>
                        <a:pt x="132397" y="157097"/>
                      </a:lnTo>
                      <a:close/>
                      <a:moveTo>
                        <a:pt x="118110" y="113301"/>
                      </a:moveTo>
                      <a:lnTo>
                        <a:pt x="100965" y="61887"/>
                      </a:lnTo>
                      <a:lnTo>
                        <a:pt x="83820" y="113301"/>
                      </a:lnTo>
                      <a:lnTo>
                        <a:pt x="118110" y="113301"/>
                      </a:lnTo>
                      <a:close/>
                    </a:path>
                  </a:pathLst>
                </a:custGeom>
                <a:solidFill>
                  <a:srgbClr val="FFFFFF"/>
                </a:solidFill>
                <a:ln w="952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871161D3-598E-260E-B7E2-5F605A39FC8C}"/>
                    </a:ext>
                  </a:extLst>
                </p:cNvPr>
                <p:cNvSpPr/>
                <p:nvPr/>
              </p:nvSpPr>
              <p:spPr>
                <a:xfrm>
                  <a:off x="11180127" y="5789340"/>
                  <a:ext cx="181927" cy="190420"/>
                </a:xfrm>
                <a:custGeom>
                  <a:avLst/>
                  <a:gdLst>
                    <a:gd name="connsiteX0" fmla="*/ 119063 w 181927"/>
                    <a:gd name="connsiteY0" fmla="*/ 67599 h 190420"/>
                    <a:gd name="connsiteX1" fmla="*/ 109538 w 181927"/>
                    <a:gd name="connsiteY1" fmla="*/ 59031 h 190420"/>
                    <a:gd name="connsiteX2" fmla="*/ 94297 w 181927"/>
                    <a:gd name="connsiteY2" fmla="*/ 56174 h 190420"/>
                    <a:gd name="connsiteX3" fmla="*/ 68580 w 181927"/>
                    <a:gd name="connsiteY3" fmla="*/ 66647 h 190420"/>
                    <a:gd name="connsiteX4" fmla="*/ 59055 w 181927"/>
                    <a:gd name="connsiteY4" fmla="*/ 96163 h 190420"/>
                    <a:gd name="connsiteX5" fmla="*/ 69532 w 181927"/>
                    <a:gd name="connsiteY5" fmla="*/ 128534 h 190420"/>
                    <a:gd name="connsiteX6" fmla="*/ 100965 w 181927"/>
                    <a:gd name="connsiteY6" fmla="*/ 139007 h 190420"/>
                    <a:gd name="connsiteX7" fmla="*/ 133350 w 181927"/>
                    <a:gd name="connsiteY7" fmla="*/ 122822 h 190420"/>
                    <a:gd name="connsiteX8" fmla="*/ 86678 w 181927"/>
                    <a:gd name="connsiteY8" fmla="*/ 122822 h 190420"/>
                    <a:gd name="connsiteX9" fmla="*/ 86678 w 181927"/>
                    <a:gd name="connsiteY9" fmla="*/ 81881 h 190420"/>
                    <a:gd name="connsiteX10" fmla="*/ 181928 w 181927"/>
                    <a:gd name="connsiteY10" fmla="*/ 81881 h 190420"/>
                    <a:gd name="connsiteX11" fmla="*/ 181928 w 181927"/>
                    <a:gd name="connsiteY11" fmla="*/ 139960 h 190420"/>
                    <a:gd name="connsiteX12" fmla="*/ 148590 w 181927"/>
                    <a:gd name="connsiteY12" fmla="*/ 175187 h 190420"/>
                    <a:gd name="connsiteX13" fmla="*/ 94297 w 181927"/>
                    <a:gd name="connsiteY13" fmla="*/ 190421 h 190420"/>
                    <a:gd name="connsiteX14" fmla="*/ 43815 w 181927"/>
                    <a:gd name="connsiteY14" fmla="*/ 178044 h 190420"/>
                    <a:gd name="connsiteX15" fmla="*/ 11430 w 181927"/>
                    <a:gd name="connsiteY15" fmla="*/ 144720 h 190420"/>
                    <a:gd name="connsiteX16" fmla="*/ 0 w 181927"/>
                    <a:gd name="connsiteY16" fmla="*/ 95210 h 190420"/>
                    <a:gd name="connsiteX17" fmla="*/ 11430 w 181927"/>
                    <a:gd name="connsiteY17" fmla="*/ 45701 h 190420"/>
                    <a:gd name="connsiteX18" fmla="*/ 43815 w 181927"/>
                    <a:gd name="connsiteY18" fmla="*/ 12377 h 190420"/>
                    <a:gd name="connsiteX19" fmla="*/ 93345 w 181927"/>
                    <a:gd name="connsiteY19" fmla="*/ 0 h 190420"/>
                    <a:gd name="connsiteX20" fmla="*/ 152400 w 181927"/>
                    <a:gd name="connsiteY20" fmla="*/ 17138 h 190420"/>
                    <a:gd name="connsiteX21" fmla="*/ 180022 w 181927"/>
                    <a:gd name="connsiteY21" fmla="*/ 64743 h 190420"/>
                    <a:gd name="connsiteX22" fmla="*/ 119063 w 181927"/>
                    <a:gd name="connsiteY22" fmla="*/ 64743 h 19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0420">
                      <a:moveTo>
                        <a:pt x="119063" y="67599"/>
                      </a:moveTo>
                      <a:cubicBezTo>
                        <a:pt x="117157" y="63791"/>
                        <a:pt x="113347" y="60935"/>
                        <a:pt x="109538" y="59031"/>
                      </a:cubicBezTo>
                      <a:cubicBezTo>
                        <a:pt x="105728" y="57126"/>
                        <a:pt x="100013" y="56174"/>
                        <a:pt x="94297" y="56174"/>
                      </a:cubicBezTo>
                      <a:cubicBezTo>
                        <a:pt x="82867" y="56174"/>
                        <a:pt x="74295" y="59983"/>
                        <a:pt x="68580" y="66647"/>
                      </a:cubicBezTo>
                      <a:cubicBezTo>
                        <a:pt x="62865" y="74264"/>
                        <a:pt x="59055" y="83785"/>
                        <a:pt x="59055" y="96163"/>
                      </a:cubicBezTo>
                      <a:cubicBezTo>
                        <a:pt x="59055" y="110444"/>
                        <a:pt x="62865" y="121869"/>
                        <a:pt x="69532" y="128534"/>
                      </a:cubicBezTo>
                      <a:cubicBezTo>
                        <a:pt x="76200" y="136151"/>
                        <a:pt x="86678" y="139007"/>
                        <a:pt x="100965" y="139007"/>
                      </a:cubicBezTo>
                      <a:cubicBezTo>
                        <a:pt x="114300" y="139007"/>
                        <a:pt x="125730" y="133295"/>
                        <a:pt x="133350" y="122822"/>
                      </a:cubicBezTo>
                      <a:lnTo>
                        <a:pt x="86678" y="122822"/>
                      </a:lnTo>
                      <a:lnTo>
                        <a:pt x="86678" y="81881"/>
                      </a:lnTo>
                      <a:lnTo>
                        <a:pt x="181928" y="81881"/>
                      </a:lnTo>
                      <a:lnTo>
                        <a:pt x="181928" y="139960"/>
                      </a:lnTo>
                      <a:cubicBezTo>
                        <a:pt x="174307" y="154241"/>
                        <a:pt x="162878" y="165666"/>
                        <a:pt x="148590" y="175187"/>
                      </a:cubicBezTo>
                      <a:cubicBezTo>
                        <a:pt x="134303" y="184708"/>
                        <a:pt x="116205" y="190421"/>
                        <a:pt x="94297" y="190421"/>
                      </a:cubicBezTo>
                      <a:cubicBezTo>
                        <a:pt x="75247" y="190421"/>
                        <a:pt x="58103" y="186613"/>
                        <a:pt x="43815" y="178044"/>
                      </a:cubicBezTo>
                      <a:cubicBezTo>
                        <a:pt x="29528" y="170427"/>
                        <a:pt x="19050" y="159002"/>
                        <a:pt x="11430" y="144720"/>
                      </a:cubicBezTo>
                      <a:cubicBezTo>
                        <a:pt x="3810" y="130438"/>
                        <a:pt x="0" y="114253"/>
                        <a:pt x="0" y="95210"/>
                      </a:cubicBezTo>
                      <a:cubicBezTo>
                        <a:pt x="0" y="77121"/>
                        <a:pt x="3810" y="60935"/>
                        <a:pt x="11430" y="45701"/>
                      </a:cubicBezTo>
                      <a:cubicBezTo>
                        <a:pt x="19050" y="31419"/>
                        <a:pt x="29528" y="19994"/>
                        <a:pt x="43815" y="12377"/>
                      </a:cubicBezTo>
                      <a:cubicBezTo>
                        <a:pt x="58103" y="4761"/>
                        <a:pt x="74295" y="0"/>
                        <a:pt x="93345" y="0"/>
                      </a:cubicBezTo>
                      <a:cubicBezTo>
                        <a:pt x="118110" y="0"/>
                        <a:pt x="137160" y="5713"/>
                        <a:pt x="152400" y="17138"/>
                      </a:cubicBezTo>
                      <a:cubicBezTo>
                        <a:pt x="167640" y="28563"/>
                        <a:pt x="177165" y="44749"/>
                        <a:pt x="180022" y="64743"/>
                      </a:cubicBezTo>
                      <a:lnTo>
                        <a:pt x="119063" y="64743"/>
                      </a:lnTo>
                      <a:close/>
                    </a:path>
                  </a:pathLst>
                </a:custGeom>
                <a:solidFill>
                  <a:srgbClr val="FFFFFF"/>
                </a:solidFill>
                <a:ln w="952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3001EE7E-08C5-4E54-8AC7-0FB5B82E0192}"/>
                    </a:ext>
                  </a:extLst>
                </p:cNvPr>
                <p:cNvSpPr/>
                <p:nvPr/>
              </p:nvSpPr>
              <p:spPr>
                <a:xfrm>
                  <a:off x="11383009" y="5793149"/>
                  <a:ext cx="157162" cy="186612"/>
                </a:xfrm>
                <a:custGeom>
                  <a:avLst/>
                  <a:gdLst>
                    <a:gd name="connsiteX0" fmla="*/ 93345 w 157162"/>
                    <a:gd name="connsiteY0" fmla="*/ 185660 h 186612"/>
                    <a:gd name="connsiteX1" fmla="*/ 58103 w 157162"/>
                    <a:gd name="connsiteY1" fmla="*/ 119013 h 186612"/>
                    <a:gd name="connsiteX2" fmla="*/ 58103 w 157162"/>
                    <a:gd name="connsiteY2" fmla="*/ 119013 h 186612"/>
                    <a:gd name="connsiteX3" fmla="*/ 58103 w 157162"/>
                    <a:gd name="connsiteY3" fmla="*/ 185660 h 186612"/>
                    <a:gd name="connsiteX4" fmla="*/ 0 w 157162"/>
                    <a:gd name="connsiteY4" fmla="*/ 185660 h 186612"/>
                    <a:gd name="connsiteX5" fmla="*/ 0 w 157162"/>
                    <a:gd name="connsiteY5" fmla="*/ 0 h 186612"/>
                    <a:gd name="connsiteX6" fmla="*/ 86678 w 157162"/>
                    <a:gd name="connsiteY6" fmla="*/ 0 h 186612"/>
                    <a:gd name="connsiteX7" fmla="*/ 125730 w 157162"/>
                    <a:gd name="connsiteY7" fmla="*/ 7617 h 186612"/>
                    <a:gd name="connsiteX8" fmla="*/ 149543 w 157162"/>
                    <a:gd name="connsiteY8" fmla="*/ 29515 h 186612"/>
                    <a:gd name="connsiteX9" fmla="*/ 157163 w 157162"/>
                    <a:gd name="connsiteY9" fmla="*/ 60935 h 186612"/>
                    <a:gd name="connsiteX10" fmla="*/ 146685 w 157162"/>
                    <a:gd name="connsiteY10" fmla="*/ 94258 h 186612"/>
                    <a:gd name="connsiteX11" fmla="*/ 117158 w 157162"/>
                    <a:gd name="connsiteY11" fmla="*/ 115205 h 186612"/>
                    <a:gd name="connsiteX12" fmla="*/ 157163 w 157162"/>
                    <a:gd name="connsiteY12" fmla="*/ 186612 h 186612"/>
                    <a:gd name="connsiteX13" fmla="*/ 93345 w 157162"/>
                    <a:gd name="connsiteY13" fmla="*/ 186612 h 186612"/>
                    <a:gd name="connsiteX14" fmla="*/ 58103 w 157162"/>
                    <a:gd name="connsiteY14" fmla="*/ 79977 h 186612"/>
                    <a:gd name="connsiteX15" fmla="*/ 80963 w 157162"/>
                    <a:gd name="connsiteY15" fmla="*/ 79977 h 186612"/>
                    <a:gd name="connsiteX16" fmla="*/ 93345 w 157162"/>
                    <a:gd name="connsiteY16" fmla="*/ 76168 h 186612"/>
                    <a:gd name="connsiteX17" fmla="*/ 97155 w 157162"/>
                    <a:gd name="connsiteY17" fmla="*/ 63791 h 186612"/>
                    <a:gd name="connsiteX18" fmla="*/ 92393 w 157162"/>
                    <a:gd name="connsiteY18" fmla="*/ 52366 h 186612"/>
                    <a:gd name="connsiteX19" fmla="*/ 80010 w 157162"/>
                    <a:gd name="connsiteY19" fmla="*/ 48557 h 186612"/>
                    <a:gd name="connsiteX20" fmla="*/ 57150 w 157162"/>
                    <a:gd name="connsiteY20" fmla="*/ 48557 h 186612"/>
                    <a:gd name="connsiteX21" fmla="*/ 57150 w 157162"/>
                    <a:gd name="connsiteY21" fmla="*/ 79977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162" h="186612">
                      <a:moveTo>
                        <a:pt x="93345" y="185660"/>
                      </a:moveTo>
                      <a:lnTo>
                        <a:pt x="58103" y="119013"/>
                      </a:lnTo>
                      <a:lnTo>
                        <a:pt x="58103" y="119013"/>
                      </a:lnTo>
                      <a:lnTo>
                        <a:pt x="58103" y="185660"/>
                      </a:lnTo>
                      <a:lnTo>
                        <a:pt x="0" y="185660"/>
                      </a:lnTo>
                      <a:lnTo>
                        <a:pt x="0" y="0"/>
                      </a:lnTo>
                      <a:lnTo>
                        <a:pt x="86678" y="0"/>
                      </a:lnTo>
                      <a:cubicBezTo>
                        <a:pt x="101918" y="0"/>
                        <a:pt x="114300" y="2856"/>
                        <a:pt x="125730" y="7617"/>
                      </a:cubicBezTo>
                      <a:cubicBezTo>
                        <a:pt x="136208" y="13329"/>
                        <a:pt x="144780" y="19994"/>
                        <a:pt x="149543" y="29515"/>
                      </a:cubicBezTo>
                      <a:cubicBezTo>
                        <a:pt x="154305" y="39036"/>
                        <a:pt x="157163" y="49509"/>
                        <a:pt x="157163" y="60935"/>
                      </a:cubicBezTo>
                      <a:cubicBezTo>
                        <a:pt x="157163" y="73312"/>
                        <a:pt x="153353" y="84737"/>
                        <a:pt x="146685" y="94258"/>
                      </a:cubicBezTo>
                      <a:cubicBezTo>
                        <a:pt x="140018" y="103779"/>
                        <a:pt x="129540" y="110444"/>
                        <a:pt x="117158" y="115205"/>
                      </a:cubicBezTo>
                      <a:lnTo>
                        <a:pt x="157163" y="186612"/>
                      </a:lnTo>
                      <a:lnTo>
                        <a:pt x="93345" y="186612"/>
                      </a:lnTo>
                      <a:close/>
                      <a:moveTo>
                        <a:pt x="58103" y="79977"/>
                      </a:moveTo>
                      <a:lnTo>
                        <a:pt x="80963" y="79977"/>
                      </a:lnTo>
                      <a:cubicBezTo>
                        <a:pt x="86678" y="79977"/>
                        <a:pt x="90488" y="79025"/>
                        <a:pt x="93345" y="76168"/>
                      </a:cubicBezTo>
                      <a:cubicBezTo>
                        <a:pt x="96203" y="73312"/>
                        <a:pt x="97155" y="69504"/>
                        <a:pt x="97155" y="63791"/>
                      </a:cubicBezTo>
                      <a:cubicBezTo>
                        <a:pt x="97155" y="59030"/>
                        <a:pt x="95250" y="55222"/>
                        <a:pt x="92393" y="52366"/>
                      </a:cubicBezTo>
                      <a:cubicBezTo>
                        <a:pt x="89535" y="49509"/>
                        <a:pt x="85725" y="48557"/>
                        <a:pt x="80010" y="48557"/>
                      </a:cubicBezTo>
                      <a:lnTo>
                        <a:pt x="57150" y="48557"/>
                      </a:lnTo>
                      <a:lnTo>
                        <a:pt x="57150" y="79977"/>
                      </a:lnTo>
                      <a:close/>
                    </a:path>
                  </a:pathLst>
                </a:custGeom>
                <a:solidFill>
                  <a:srgbClr val="FFFFFF"/>
                </a:solidFill>
                <a:ln w="952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E5CFEA2-0DBA-7B32-B22A-71FE6EC0CFC3}"/>
                    </a:ext>
                  </a:extLst>
                </p:cNvPr>
                <p:cNvSpPr/>
                <p:nvPr/>
              </p:nvSpPr>
              <p:spPr>
                <a:xfrm>
                  <a:off x="11558269" y="5793149"/>
                  <a:ext cx="58102" cy="185660"/>
                </a:xfrm>
                <a:custGeom>
                  <a:avLst/>
                  <a:gdLst>
                    <a:gd name="connsiteX0" fmla="*/ 58103 w 58102"/>
                    <a:gd name="connsiteY0" fmla="*/ 0 h 185660"/>
                    <a:gd name="connsiteX1" fmla="*/ 58103 w 58102"/>
                    <a:gd name="connsiteY1" fmla="*/ 185660 h 185660"/>
                    <a:gd name="connsiteX2" fmla="*/ 0 w 58102"/>
                    <a:gd name="connsiteY2" fmla="*/ 185660 h 185660"/>
                    <a:gd name="connsiteX3" fmla="*/ 0 w 58102"/>
                    <a:gd name="connsiteY3" fmla="*/ 0 h 185660"/>
                    <a:gd name="connsiteX4" fmla="*/ 58103 w 58102"/>
                    <a:gd name="connsiteY4" fmla="*/ 0 h 18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5660">
                      <a:moveTo>
                        <a:pt x="58103" y="0"/>
                      </a:moveTo>
                      <a:lnTo>
                        <a:pt x="58103" y="185660"/>
                      </a:lnTo>
                      <a:lnTo>
                        <a:pt x="0" y="185660"/>
                      </a:lnTo>
                      <a:lnTo>
                        <a:pt x="0" y="0"/>
                      </a:lnTo>
                      <a:lnTo>
                        <a:pt x="58103" y="0"/>
                      </a:lnTo>
                      <a:close/>
                    </a:path>
                  </a:pathLst>
                </a:custGeom>
                <a:solidFill>
                  <a:srgbClr val="FFFFFF"/>
                </a:solidFill>
                <a:ln w="952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762E4429-085D-6291-9250-795C2F77E95C}"/>
                    </a:ext>
                  </a:extLst>
                </p:cNvPr>
                <p:cNvSpPr/>
                <p:nvPr/>
              </p:nvSpPr>
              <p:spPr>
                <a:xfrm>
                  <a:off x="10982007" y="6007373"/>
                  <a:ext cx="131445" cy="186612"/>
                </a:xfrm>
                <a:custGeom>
                  <a:avLst/>
                  <a:gdLst>
                    <a:gd name="connsiteX0" fmla="*/ 131445 w 131445"/>
                    <a:gd name="connsiteY0" fmla="*/ 0 h 186612"/>
                    <a:gd name="connsiteX1" fmla="*/ 131445 w 131445"/>
                    <a:gd name="connsiteY1" fmla="*/ 46653 h 186612"/>
                    <a:gd name="connsiteX2" fmla="*/ 58103 w 131445"/>
                    <a:gd name="connsiteY2" fmla="*/ 46653 h 186612"/>
                    <a:gd name="connsiteX3" fmla="*/ 58103 w 131445"/>
                    <a:gd name="connsiteY3" fmla="*/ 72360 h 186612"/>
                    <a:gd name="connsiteX4" fmla="*/ 110490 w 131445"/>
                    <a:gd name="connsiteY4" fmla="*/ 72360 h 186612"/>
                    <a:gd name="connsiteX5" fmla="*/ 110490 w 131445"/>
                    <a:gd name="connsiteY5" fmla="*/ 116157 h 186612"/>
                    <a:gd name="connsiteX6" fmla="*/ 58103 w 131445"/>
                    <a:gd name="connsiteY6" fmla="*/ 116157 h 186612"/>
                    <a:gd name="connsiteX7" fmla="*/ 58103 w 131445"/>
                    <a:gd name="connsiteY7" fmla="*/ 186612 h 186612"/>
                    <a:gd name="connsiteX8" fmla="*/ 0 w 131445"/>
                    <a:gd name="connsiteY8" fmla="*/ 186612 h 186612"/>
                    <a:gd name="connsiteX9" fmla="*/ 0 w 131445"/>
                    <a:gd name="connsiteY9" fmla="*/ 952 h 186612"/>
                    <a:gd name="connsiteX10" fmla="*/ 131445 w 131445"/>
                    <a:gd name="connsiteY10"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5" h="186612">
                      <a:moveTo>
                        <a:pt x="131445" y="0"/>
                      </a:moveTo>
                      <a:lnTo>
                        <a:pt x="131445" y="46653"/>
                      </a:lnTo>
                      <a:lnTo>
                        <a:pt x="58103" y="46653"/>
                      </a:lnTo>
                      <a:lnTo>
                        <a:pt x="58103" y="72360"/>
                      </a:lnTo>
                      <a:lnTo>
                        <a:pt x="110490" y="72360"/>
                      </a:lnTo>
                      <a:lnTo>
                        <a:pt x="110490" y="116157"/>
                      </a:lnTo>
                      <a:lnTo>
                        <a:pt x="58103" y="116157"/>
                      </a:lnTo>
                      <a:lnTo>
                        <a:pt x="58103" y="186612"/>
                      </a:lnTo>
                      <a:lnTo>
                        <a:pt x="0" y="186612"/>
                      </a:lnTo>
                      <a:lnTo>
                        <a:pt x="0" y="952"/>
                      </a:lnTo>
                      <a:lnTo>
                        <a:pt x="131445" y="952"/>
                      </a:lnTo>
                      <a:close/>
                    </a:path>
                  </a:pathLst>
                </a:custGeom>
                <a:solidFill>
                  <a:srgbClr val="FFFFFF"/>
                </a:solidFill>
                <a:ln w="952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86208DB4-049F-300B-2910-F2EE7C7C1192}"/>
                    </a:ext>
                  </a:extLst>
                </p:cNvPr>
                <p:cNvSpPr/>
                <p:nvPr/>
              </p:nvSpPr>
              <p:spPr>
                <a:xfrm>
                  <a:off x="11126787" y="6002612"/>
                  <a:ext cx="191452" cy="192325"/>
                </a:xfrm>
                <a:custGeom>
                  <a:avLst/>
                  <a:gdLst>
                    <a:gd name="connsiteX0" fmla="*/ 48578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8" y="12377"/>
                      </a:cubicBezTo>
                      <a:cubicBezTo>
                        <a:pt x="62865" y="3808"/>
                        <a:pt x="79057" y="0"/>
                        <a:pt x="97155" y="0"/>
                      </a:cubicBezTo>
                      <a:cubicBezTo>
                        <a:pt x="115253" y="0"/>
                        <a:pt x="130493" y="3808"/>
                        <a:pt x="144780" y="12377"/>
                      </a:cubicBezTo>
                      <a:cubicBezTo>
                        <a:pt x="159068" y="20946"/>
                        <a:pt x="170497" y="31419"/>
                        <a:pt x="179070" y="46653"/>
                      </a:cubicBezTo>
                      <a:cubicBezTo>
                        <a:pt x="187643" y="60935"/>
                        <a:pt x="191453" y="77120"/>
                        <a:pt x="191453" y="96162"/>
                      </a:cubicBezTo>
                      <a:cubicBezTo>
                        <a:pt x="191453" y="114253"/>
                        <a:pt x="187643" y="130438"/>
                        <a:pt x="179070" y="145672"/>
                      </a:cubicBezTo>
                      <a:cubicBezTo>
                        <a:pt x="170497" y="159954"/>
                        <a:pt x="159068" y="171379"/>
                        <a:pt x="144780" y="179948"/>
                      </a:cubicBezTo>
                      <a:cubicBezTo>
                        <a:pt x="130493" y="188517"/>
                        <a:pt x="114300" y="192325"/>
                        <a:pt x="97155" y="192325"/>
                      </a:cubicBezTo>
                      <a:cubicBezTo>
                        <a:pt x="79057" y="192325"/>
                        <a:pt x="62865" y="188517"/>
                        <a:pt x="48578" y="179948"/>
                      </a:cubicBezTo>
                      <a:close/>
                      <a:moveTo>
                        <a:pt x="123825" y="126630"/>
                      </a:moveTo>
                      <a:cubicBezTo>
                        <a:pt x="130493" y="119013"/>
                        <a:pt x="133350" y="109492"/>
                        <a:pt x="133350" y="96162"/>
                      </a:cubicBezTo>
                      <a:cubicBezTo>
                        <a:pt x="133350" y="83785"/>
                        <a:pt x="130493" y="73312"/>
                        <a:pt x="123825" y="65695"/>
                      </a:cubicBezTo>
                      <a:cubicBezTo>
                        <a:pt x="117157" y="58078"/>
                        <a:pt x="108585" y="54270"/>
                        <a:pt x="97155" y="54270"/>
                      </a:cubicBezTo>
                      <a:cubicBezTo>
                        <a:pt x="85725" y="54270"/>
                        <a:pt x="76200" y="58078"/>
                        <a:pt x="70485" y="65695"/>
                      </a:cubicBezTo>
                      <a:cubicBezTo>
                        <a:pt x="63818" y="73312"/>
                        <a:pt x="60960" y="82833"/>
                        <a:pt x="60960" y="96162"/>
                      </a:cubicBezTo>
                      <a:cubicBezTo>
                        <a:pt x="60960" y="108540"/>
                        <a:pt x="63818" y="119013"/>
                        <a:pt x="70485" y="126630"/>
                      </a:cubicBezTo>
                      <a:cubicBezTo>
                        <a:pt x="77153"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C8828254-0383-7640-30E6-26907B30F60C}"/>
                    </a:ext>
                  </a:extLst>
                </p:cNvPr>
                <p:cNvSpPr/>
                <p:nvPr/>
              </p:nvSpPr>
              <p:spPr>
                <a:xfrm>
                  <a:off x="11333480" y="6002612"/>
                  <a:ext cx="191452" cy="192325"/>
                </a:xfrm>
                <a:custGeom>
                  <a:avLst/>
                  <a:gdLst>
                    <a:gd name="connsiteX0" fmla="*/ 48577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7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2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7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7"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7" y="12377"/>
                      </a:cubicBezTo>
                      <a:cubicBezTo>
                        <a:pt x="62865" y="3808"/>
                        <a:pt x="79057" y="0"/>
                        <a:pt x="97155" y="0"/>
                      </a:cubicBezTo>
                      <a:cubicBezTo>
                        <a:pt x="115252" y="0"/>
                        <a:pt x="130492" y="3808"/>
                        <a:pt x="144780" y="12377"/>
                      </a:cubicBezTo>
                      <a:cubicBezTo>
                        <a:pt x="159067" y="20946"/>
                        <a:pt x="170497" y="31419"/>
                        <a:pt x="179070" y="46653"/>
                      </a:cubicBezTo>
                      <a:cubicBezTo>
                        <a:pt x="187642" y="60935"/>
                        <a:pt x="191452" y="77120"/>
                        <a:pt x="191452" y="96162"/>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2"/>
                      </a:cubicBezTo>
                      <a:cubicBezTo>
                        <a:pt x="133350" y="83785"/>
                        <a:pt x="130492" y="73312"/>
                        <a:pt x="123825" y="65695"/>
                      </a:cubicBezTo>
                      <a:cubicBezTo>
                        <a:pt x="117157" y="58078"/>
                        <a:pt x="108585" y="54270"/>
                        <a:pt x="97155" y="54270"/>
                      </a:cubicBezTo>
                      <a:cubicBezTo>
                        <a:pt x="85725" y="54270"/>
                        <a:pt x="76200" y="58078"/>
                        <a:pt x="70485" y="65695"/>
                      </a:cubicBezTo>
                      <a:cubicBezTo>
                        <a:pt x="63817" y="73312"/>
                        <a:pt x="60960" y="82833"/>
                        <a:pt x="60960" y="96162"/>
                      </a:cubicBezTo>
                      <a:cubicBezTo>
                        <a:pt x="60960" y="108540"/>
                        <a:pt x="63817" y="119013"/>
                        <a:pt x="70485" y="126630"/>
                      </a:cubicBezTo>
                      <a:cubicBezTo>
                        <a:pt x="77152"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8640FB5F-2D24-0E45-EBED-0CF82094BD34}"/>
                    </a:ext>
                  </a:extLst>
                </p:cNvPr>
                <p:cNvSpPr/>
                <p:nvPr/>
              </p:nvSpPr>
              <p:spPr>
                <a:xfrm>
                  <a:off x="11546840" y="6006420"/>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1390"/>
                        <a:pt x="103822" y="123774"/>
                      </a:cubicBezTo>
                      <a:close/>
                    </a:path>
                  </a:pathLst>
                </a:custGeom>
                <a:solidFill>
                  <a:srgbClr val="FFFFFF"/>
                </a:solidFill>
                <a:ln w="952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EBD0D415-7522-D9BD-257F-07DACE37F680}"/>
                    </a:ext>
                  </a:extLst>
                </p:cNvPr>
                <p:cNvSpPr/>
                <p:nvPr/>
              </p:nvSpPr>
              <p:spPr>
                <a:xfrm>
                  <a:off x="10982007" y="6221596"/>
                  <a:ext cx="123825" cy="185660"/>
                </a:xfrm>
                <a:custGeom>
                  <a:avLst/>
                  <a:gdLst>
                    <a:gd name="connsiteX0" fmla="*/ 58103 w 123825"/>
                    <a:gd name="connsiteY0" fmla="*/ 45701 h 185660"/>
                    <a:gd name="connsiteX1" fmla="*/ 58103 w 123825"/>
                    <a:gd name="connsiteY1" fmla="*/ 68552 h 185660"/>
                    <a:gd name="connsiteX2" fmla="*/ 116205 w 123825"/>
                    <a:gd name="connsiteY2" fmla="*/ 68552 h 185660"/>
                    <a:gd name="connsiteX3" fmla="*/ 116205 w 123825"/>
                    <a:gd name="connsiteY3" fmla="*/ 112348 h 185660"/>
                    <a:gd name="connsiteX4" fmla="*/ 58103 w 123825"/>
                    <a:gd name="connsiteY4" fmla="*/ 112348 h 185660"/>
                    <a:gd name="connsiteX5" fmla="*/ 58103 w 123825"/>
                    <a:gd name="connsiteY5" fmla="*/ 139007 h 185660"/>
                    <a:gd name="connsiteX6" fmla="*/ 123825 w 123825"/>
                    <a:gd name="connsiteY6" fmla="*/ 139007 h 185660"/>
                    <a:gd name="connsiteX7" fmla="*/ 123825 w 123825"/>
                    <a:gd name="connsiteY7" fmla="*/ 185660 h 185660"/>
                    <a:gd name="connsiteX8" fmla="*/ 0 w 123825"/>
                    <a:gd name="connsiteY8" fmla="*/ 185660 h 185660"/>
                    <a:gd name="connsiteX9" fmla="*/ 0 w 123825"/>
                    <a:gd name="connsiteY9" fmla="*/ 0 h 185660"/>
                    <a:gd name="connsiteX10" fmla="*/ 123825 w 123825"/>
                    <a:gd name="connsiteY10" fmla="*/ 0 h 185660"/>
                    <a:gd name="connsiteX11" fmla="*/ 123825 w 123825"/>
                    <a:gd name="connsiteY11" fmla="*/ 46653 h 185660"/>
                    <a:gd name="connsiteX12" fmla="*/ 58103 w 123825"/>
                    <a:gd name="connsiteY12" fmla="*/ 46653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5" h="185660">
                      <a:moveTo>
                        <a:pt x="58103" y="45701"/>
                      </a:moveTo>
                      <a:lnTo>
                        <a:pt x="58103" y="68552"/>
                      </a:lnTo>
                      <a:lnTo>
                        <a:pt x="116205" y="68552"/>
                      </a:lnTo>
                      <a:lnTo>
                        <a:pt x="116205" y="112348"/>
                      </a:lnTo>
                      <a:lnTo>
                        <a:pt x="58103" y="112348"/>
                      </a:lnTo>
                      <a:lnTo>
                        <a:pt x="58103" y="139007"/>
                      </a:lnTo>
                      <a:lnTo>
                        <a:pt x="123825" y="139007"/>
                      </a:lnTo>
                      <a:lnTo>
                        <a:pt x="123825" y="185660"/>
                      </a:lnTo>
                      <a:lnTo>
                        <a:pt x="0" y="185660"/>
                      </a:lnTo>
                      <a:lnTo>
                        <a:pt x="0" y="0"/>
                      </a:lnTo>
                      <a:lnTo>
                        <a:pt x="123825" y="0"/>
                      </a:lnTo>
                      <a:lnTo>
                        <a:pt x="123825" y="46653"/>
                      </a:lnTo>
                      <a:lnTo>
                        <a:pt x="58103" y="46653"/>
                      </a:lnTo>
                      <a:close/>
                    </a:path>
                  </a:pathLst>
                </a:custGeom>
                <a:solidFill>
                  <a:srgbClr val="FFFFFF"/>
                </a:solidFill>
                <a:ln w="952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239F06AA-3B86-0D88-2AF7-E6C79F973344}"/>
                    </a:ext>
                  </a:extLst>
                </p:cNvPr>
                <p:cNvSpPr/>
                <p:nvPr/>
              </p:nvSpPr>
              <p:spPr>
                <a:xfrm>
                  <a:off x="11127740" y="6220644"/>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0"/>
                        <a:pt x="114300" y="3809"/>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0438"/>
                        <a:pt x="103822" y="123774"/>
                      </a:cubicBezTo>
                      <a:close/>
                    </a:path>
                  </a:pathLst>
                </a:custGeom>
                <a:solidFill>
                  <a:srgbClr val="FFFFFF"/>
                </a:solidFill>
                <a:ln w="952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9E69E5E4-04A2-8538-F4AD-EC7EABFA9B2B}"/>
                    </a:ext>
                  </a:extLst>
                </p:cNvPr>
                <p:cNvSpPr/>
                <p:nvPr/>
              </p:nvSpPr>
              <p:spPr>
                <a:xfrm>
                  <a:off x="11321097" y="6220644"/>
                  <a:ext cx="165734" cy="188516"/>
                </a:xfrm>
                <a:custGeom>
                  <a:avLst/>
                  <a:gdLst>
                    <a:gd name="connsiteX0" fmla="*/ 59055 w 165734"/>
                    <a:gd name="connsiteY0" fmla="*/ 0 h 188516"/>
                    <a:gd name="connsiteX1" fmla="*/ 59055 w 165734"/>
                    <a:gd name="connsiteY1" fmla="*/ 104732 h 188516"/>
                    <a:gd name="connsiteX2" fmla="*/ 64770 w 165734"/>
                    <a:gd name="connsiteY2" fmla="*/ 124726 h 188516"/>
                    <a:gd name="connsiteX3" fmla="*/ 82868 w 165734"/>
                    <a:gd name="connsiteY3" fmla="*/ 132343 h 188516"/>
                    <a:gd name="connsiteX4" fmla="*/ 101918 w 165734"/>
                    <a:gd name="connsiteY4" fmla="*/ 124726 h 188516"/>
                    <a:gd name="connsiteX5" fmla="*/ 107633 w 165734"/>
                    <a:gd name="connsiteY5" fmla="*/ 104732 h 188516"/>
                    <a:gd name="connsiteX6" fmla="*/ 107633 w 165734"/>
                    <a:gd name="connsiteY6" fmla="*/ 0 h 188516"/>
                    <a:gd name="connsiteX7" fmla="*/ 165735 w 165734"/>
                    <a:gd name="connsiteY7" fmla="*/ 0 h 188516"/>
                    <a:gd name="connsiteX8" fmla="*/ 165735 w 165734"/>
                    <a:gd name="connsiteY8" fmla="*/ 104732 h 188516"/>
                    <a:gd name="connsiteX9" fmla="*/ 154305 w 165734"/>
                    <a:gd name="connsiteY9" fmla="*/ 150433 h 188516"/>
                    <a:gd name="connsiteX10" fmla="*/ 123825 w 165734"/>
                    <a:gd name="connsiteY10" fmla="*/ 178996 h 188516"/>
                    <a:gd name="connsiteX11" fmla="*/ 80963 w 165734"/>
                    <a:gd name="connsiteY11" fmla="*/ 188517 h 188516"/>
                    <a:gd name="connsiteX12" fmla="*/ 39053 w 165734"/>
                    <a:gd name="connsiteY12" fmla="*/ 178996 h 188516"/>
                    <a:gd name="connsiteX13" fmla="*/ 10478 w 165734"/>
                    <a:gd name="connsiteY13" fmla="*/ 150433 h 188516"/>
                    <a:gd name="connsiteX14" fmla="*/ 0 w 165734"/>
                    <a:gd name="connsiteY14" fmla="*/ 104732 h 188516"/>
                    <a:gd name="connsiteX15" fmla="*/ 0 w 165734"/>
                    <a:gd name="connsiteY15" fmla="*/ 0 h 188516"/>
                    <a:gd name="connsiteX16" fmla="*/ 59055 w 165734"/>
                    <a:gd name="connsiteY16" fmla="*/ 0 h 18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734" h="188516">
                      <a:moveTo>
                        <a:pt x="59055" y="0"/>
                      </a:moveTo>
                      <a:lnTo>
                        <a:pt x="59055" y="104732"/>
                      </a:lnTo>
                      <a:cubicBezTo>
                        <a:pt x="59055" y="113301"/>
                        <a:pt x="60960" y="119965"/>
                        <a:pt x="64770" y="124726"/>
                      </a:cubicBezTo>
                      <a:cubicBezTo>
                        <a:pt x="68580" y="129486"/>
                        <a:pt x="74295" y="132343"/>
                        <a:pt x="82868" y="132343"/>
                      </a:cubicBezTo>
                      <a:cubicBezTo>
                        <a:pt x="91440" y="132343"/>
                        <a:pt x="97155" y="129486"/>
                        <a:pt x="101918" y="124726"/>
                      </a:cubicBezTo>
                      <a:cubicBezTo>
                        <a:pt x="105728" y="119965"/>
                        <a:pt x="107633" y="113301"/>
                        <a:pt x="107633" y="104732"/>
                      </a:cubicBezTo>
                      <a:lnTo>
                        <a:pt x="107633" y="0"/>
                      </a:lnTo>
                      <a:lnTo>
                        <a:pt x="165735" y="0"/>
                      </a:lnTo>
                      <a:lnTo>
                        <a:pt x="165735" y="104732"/>
                      </a:lnTo>
                      <a:cubicBezTo>
                        <a:pt x="165735" y="122822"/>
                        <a:pt x="161925" y="137103"/>
                        <a:pt x="154305" y="150433"/>
                      </a:cubicBezTo>
                      <a:cubicBezTo>
                        <a:pt x="146685" y="162810"/>
                        <a:pt x="137160" y="172331"/>
                        <a:pt x="123825" y="178996"/>
                      </a:cubicBezTo>
                      <a:cubicBezTo>
                        <a:pt x="111443" y="185660"/>
                        <a:pt x="97155" y="188517"/>
                        <a:pt x="80963" y="188517"/>
                      </a:cubicBezTo>
                      <a:cubicBezTo>
                        <a:pt x="64770" y="188517"/>
                        <a:pt x="51435" y="185660"/>
                        <a:pt x="39053" y="178996"/>
                      </a:cubicBezTo>
                      <a:cubicBezTo>
                        <a:pt x="26670" y="172331"/>
                        <a:pt x="17145" y="163762"/>
                        <a:pt x="10478" y="150433"/>
                      </a:cubicBezTo>
                      <a:cubicBezTo>
                        <a:pt x="3810" y="138055"/>
                        <a:pt x="0" y="122822"/>
                        <a:pt x="0" y="104732"/>
                      </a:cubicBezTo>
                      <a:lnTo>
                        <a:pt x="0" y="0"/>
                      </a:lnTo>
                      <a:lnTo>
                        <a:pt x="59055" y="0"/>
                      </a:lnTo>
                      <a:close/>
                    </a:path>
                  </a:pathLst>
                </a:custGeom>
                <a:solidFill>
                  <a:srgbClr val="FFFFFF"/>
                </a:solidFill>
                <a:ln w="9525" cap="flat">
                  <a:noFill/>
                  <a:prstDash val="solid"/>
                  <a:miter/>
                </a:ln>
              </p:spPr>
              <p:txBody>
                <a:bodyPr rtlCol="0" anchor="ctr"/>
                <a:lstStyle/>
                <a:p>
                  <a:endParaRPr lang="en-US"/>
                </a:p>
              </p:txBody>
            </p:sp>
          </p:grpSp>
          <p:grpSp>
            <p:nvGrpSpPr>
              <p:cNvPr id="17" name="Graphic 47">
                <a:extLst>
                  <a:ext uri="{FF2B5EF4-FFF2-40B4-BE49-F238E27FC236}">
                    <a16:creationId xmlns:a16="http://schemas.microsoft.com/office/drawing/2014/main" id="{6F0CE7EB-260B-AED0-7ECB-0D4111FDB8BE}"/>
                  </a:ext>
                </a:extLst>
              </p:cNvPr>
              <p:cNvGrpSpPr/>
              <p:nvPr/>
            </p:nvGrpSpPr>
            <p:grpSpPr>
              <a:xfrm>
                <a:off x="10976292" y="5214269"/>
                <a:ext cx="904875" cy="408452"/>
                <a:chOff x="10976292" y="5214269"/>
                <a:chExt cx="904875" cy="408452"/>
              </a:xfrm>
              <a:solidFill>
                <a:srgbClr val="FFFFFF"/>
              </a:solidFill>
            </p:grpSpPr>
            <p:sp>
              <p:nvSpPr>
                <p:cNvPr id="161" name="Freeform 160">
                  <a:extLst>
                    <a:ext uri="{FF2B5EF4-FFF2-40B4-BE49-F238E27FC236}">
                      <a16:creationId xmlns:a16="http://schemas.microsoft.com/office/drawing/2014/main" id="{0922034D-04F9-9E4E-66FA-10EF7CF0286B}"/>
                    </a:ext>
                  </a:extLst>
                </p:cNvPr>
                <p:cNvSpPr/>
                <p:nvPr/>
              </p:nvSpPr>
              <p:spPr>
                <a:xfrm>
                  <a:off x="10982007" y="5219030"/>
                  <a:ext cx="160020" cy="186612"/>
                </a:xfrm>
                <a:custGeom>
                  <a:avLst/>
                  <a:gdLst>
                    <a:gd name="connsiteX0" fmla="*/ 150495 w 160020"/>
                    <a:gd name="connsiteY0" fmla="*/ 106636 h 186612"/>
                    <a:gd name="connsiteX1" fmla="*/ 160020 w 160020"/>
                    <a:gd name="connsiteY1" fmla="*/ 135199 h 186612"/>
                    <a:gd name="connsiteX2" fmla="*/ 143828 w 160020"/>
                    <a:gd name="connsiteY2" fmla="*/ 173283 h 186612"/>
                    <a:gd name="connsiteX3" fmla="*/ 97155 w 160020"/>
                    <a:gd name="connsiteY3" fmla="*/ 186613 h 186612"/>
                    <a:gd name="connsiteX4" fmla="*/ 0 w 160020"/>
                    <a:gd name="connsiteY4" fmla="*/ 186613 h 186612"/>
                    <a:gd name="connsiteX5" fmla="*/ 0 w 160020"/>
                    <a:gd name="connsiteY5" fmla="*/ 0 h 186612"/>
                    <a:gd name="connsiteX6" fmla="*/ 95250 w 160020"/>
                    <a:gd name="connsiteY6" fmla="*/ 0 h 186612"/>
                    <a:gd name="connsiteX7" fmla="*/ 140018 w 160020"/>
                    <a:gd name="connsiteY7" fmla="*/ 12377 h 186612"/>
                    <a:gd name="connsiteX8" fmla="*/ 156210 w 160020"/>
                    <a:gd name="connsiteY8" fmla="*/ 48557 h 186612"/>
                    <a:gd name="connsiteX9" fmla="*/ 147638 w 160020"/>
                    <a:gd name="connsiteY9" fmla="*/ 76168 h 186612"/>
                    <a:gd name="connsiteX10" fmla="*/ 124778 w 160020"/>
                    <a:gd name="connsiteY10" fmla="*/ 91402 h 186612"/>
                    <a:gd name="connsiteX11" fmla="*/ 150495 w 160020"/>
                    <a:gd name="connsiteY11" fmla="*/ 106636 h 186612"/>
                    <a:gd name="connsiteX12" fmla="*/ 58103 w 160020"/>
                    <a:gd name="connsiteY12" fmla="*/ 72360 h 186612"/>
                    <a:gd name="connsiteX13" fmla="*/ 80963 w 160020"/>
                    <a:gd name="connsiteY13" fmla="*/ 72360 h 186612"/>
                    <a:gd name="connsiteX14" fmla="*/ 92393 w 160020"/>
                    <a:gd name="connsiteY14" fmla="*/ 69504 h 186612"/>
                    <a:gd name="connsiteX15" fmla="*/ 96203 w 160020"/>
                    <a:gd name="connsiteY15" fmla="*/ 59983 h 186612"/>
                    <a:gd name="connsiteX16" fmla="*/ 92393 w 160020"/>
                    <a:gd name="connsiteY16" fmla="*/ 49509 h 186612"/>
                    <a:gd name="connsiteX17" fmla="*/ 80963 w 160020"/>
                    <a:gd name="connsiteY17" fmla="*/ 46653 h 186612"/>
                    <a:gd name="connsiteX18" fmla="*/ 58103 w 160020"/>
                    <a:gd name="connsiteY18" fmla="*/ 46653 h 186612"/>
                    <a:gd name="connsiteX19" fmla="*/ 58103 w 160020"/>
                    <a:gd name="connsiteY19" fmla="*/ 72360 h 186612"/>
                    <a:gd name="connsiteX20" fmla="*/ 96203 w 160020"/>
                    <a:gd name="connsiteY20" fmla="*/ 136151 h 186612"/>
                    <a:gd name="connsiteX21" fmla="*/ 100013 w 160020"/>
                    <a:gd name="connsiteY21" fmla="*/ 126630 h 186612"/>
                    <a:gd name="connsiteX22" fmla="*/ 84773 w 160020"/>
                    <a:gd name="connsiteY22" fmla="*/ 113300 h 186612"/>
                    <a:gd name="connsiteX23" fmla="*/ 58103 w 160020"/>
                    <a:gd name="connsiteY23" fmla="*/ 113300 h 186612"/>
                    <a:gd name="connsiteX24" fmla="*/ 58103 w 160020"/>
                    <a:gd name="connsiteY24" fmla="*/ 139959 h 186612"/>
                    <a:gd name="connsiteX25" fmla="*/ 84773 w 160020"/>
                    <a:gd name="connsiteY25" fmla="*/ 139959 h 186612"/>
                    <a:gd name="connsiteX26" fmla="*/ 96203 w 160020"/>
                    <a:gd name="connsiteY26" fmla="*/ 136151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 h="186612">
                      <a:moveTo>
                        <a:pt x="150495" y="106636"/>
                      </a:moveTo>
                      <a:cubicBezTo>
                        <a:pt x="157163" y="115205"/>
                        <a:pt x="160020" y="123774"/>
                        <a:pt x="160020" y="135199"/>
                      </a:cubicBezTo>
                      <a:cubicBezTo>
                        <a:pt x="160020" y="151385"/>
                        <a:pt x="154305" y="163762"/>
                        <a:pt x="143828" y="173283"/>
                      </a:cubicBezTo>
                      <a:cubicBezTo>
                        <a:pt x="133350" y="181852"/>
                        <a:pt x="117158" y="186613"/>
                        <a:pt x="97155" y="186613"/>
                      </a:cubicBezTo>
                      <a:lnTo>
                        <a:pt x="0" y="186613"/>
                      </a:lnTo>
                      <a:lnTo>
                        <a:pt x="0" y="0"/>
                      </a:lnTo>
                      <a:lnTo>
                        <a:pt x="95250" y="0"/>
                      </a:lnTo>
                      <a:cubicBezTo>
                        <a:pt x="114300" y="0"/>
                        <a:pt x="128588" y="3808"/>
                        <a:pt x="140018" y="12377"/>
                      </a:cubicBezTo>
                      <a:cubicBezTo>
                        <a:pt x="150495" y="20946"/>
                        <a:pt x="156210" y="32372"/>
                        <a:pt x="156210" y="48557"/>
                      </a:cubicBezTo>
                      <a:cubicBezTo>
                        <a:pt x="156210" y="59030"/>
                        <a:pt x="153353" y="68552"/>
                        <a:pt x="147638" y="76168"/>
                      </a:cubicBezTo>
                      <a:cubicBezTo>
                        <a:pt x="141923" y="83785"/>
                        <a:pt x="134303" y="88546"/>
                        <a:pt x="124778" y="91402"/>
                      </a:cubicBezTo>
                      <a:cubicBezTo>
                        <a:pt x="135255" y="93306"/>
                        <a:pt x="143828" y="98067"/>
                        <a:pt x="150495" y="106636"/>
                      </a:cubicBezTo>
                      <a:close/>
                      <a:moveTo>
                        <a:pt x="58103" y="72360"/>
                      </a:moveTo>
                      <a:lnTo>
                        <a:pt x="80963" y="72360"/>
                      </a:lnTo>
                      <a:cubicBezTo>
                        <a:pt x="86678" y="72360"/>
                        <a:pt x="90488" y="71408"/>
                        <a:pt x="92393" y="69504"/>
                      </a:cubicBezTo>
                      <a:cubicBezTo>
                        <a:pt x="95250" y="67599"/>
                        <a:pt x="96203" y="63791"/>
                        <a:pt x="96203" y="59983"/>
                      </a:cubicBezTo>
                      <a:cubicBezTo>
                        <a:pt x="96203" y="55222"/>
                        <a:pt x="95250" y="52366"/>
                        <a:pt x="92393" y="49509"/>
                      </a:cubicBezTo>
                      <a:cubicBezTo>
                        <a:pt x="89535" y="47605"/>
                        <a:pt x="85725" y="46653"/>
                        <a:pt x="80963" y="46653"/>
                      </a:cubicBezTo>
                      <a:lnTo>
                        <a:pt x="58103" y="46653"/>
                      </a:lnTo>
                      <a:lnTo>
                        <a:pt x="58103" y="72360"/>
                      </a:lnTo>
                      <a:close/>
                      <a:moveTo>
                        <a:pt x="96203" y="136151"/>
                      </a:moveTo>
                      <a:cubicBezTo>
                        <a:pt x="99060" y="134247"/>
                        <a:pt x="100013" y="130438"/>
                        <a:pt x="100013" y="126630"/>
                      </a:cubicBezTo>
                      <a:cubicBezTo>
                        <a:pt x="100013" y="118061"/>
                        <a:pt x="95250" y="113300"/>
                        <a:pt x="84773" y="113300"/>
                      </a:cubicBezTo>
                      <a:lnTo>
                        <a:pt x="58103" y="113300"/>
                      </a:lnTo>
                      <a:lnTo>
                        <a:pt x="58103" y="139959"/>
                      </a:lnTo>
                      <a:lnTo>
                        <a:pt x="84773" y="139959"/>
                      </a:lnTo>
                      <a:cubicBezTo>
                        <a:pt x="89535" y="139007"/>
                        <a:pt x="93345" y="138055"/>
                        <a:pt x="96203" y="136151"/>
                      </a:cubicBezTo>
                      <a:close/>
                    </a:path>
                  </a:pathLst>
                </a:custGeom>
                <a:solidFill>
                  <a:srgbClr val="FFFFFF"/>
                </a:solidFill>
                <a:ln w="952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DAAF524A-5DDB-1879-C10D-5EDA6B9E76D2}"/>
                    </a:ext>
                  </a:extLst>
                </p:cNvPr>
                <p:cNvSpPr/>
                <p:nvPr/>
              </p:nvSpPr>
              <p:spPr>
                <a:xfrm>
                  <a:off x="11162030" y="5219030"/>
                  <a:ext cx="114300" cy="185660"/>
                </a:xfrm>
                <a:custGeom>
                  <a:avLst/>
                  <a:gdLst>
                    <a:gd name="connsiteX0" fmla="*/ 58102 w 114300"/>
                    <a:gd name="connsiteY0" fmla="*/ 141864 h 185660"/>
                    <a:gd name="connsiteX1" fmla="*/ 114300 w 114300"/>
                    <a:gd name="connsiteY1" fmla="*/ 141864 h 185660"/>
                    <a:gd name="connsiteX2" fmla="*/ 114300 w 114300"/>
                    <a:gd name="connsiteY2" fmla="*/ 185660 h 185660"/>
                    <a:gd name="connsiteX3" fmla="*/ 0 w 114300"/>
                    <a:gd name="connsiteY3" fmla="*/ 185660 h 185660"/>
                    <a:gd name="connsiteX4" fmla="*/ 0 w 114300"/>
                    <a:gd name="connsiteY4" fmla="*/ 0 h 185660"/>
                    <a:gd name="connsiteX5" fmla="*/ 58102 w 114300"/>
                    <a:gd name="connsiteY5" fmla="*/ 0 h 185660"/>
                    <a:gd name="connsiteX6" fmla="*/ 58102 w 114300"/>
                    <a:gd name="connsiteY6" fmla="*/ 14186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85660">
                      <a:moveTo>
                        <a:pt x="58102" y="141864"/>
                      </a:moveTo>
                      <a:lnTo>
                        <a:pt x="114300" y="141864"/>
                      </a:lnTo>
                      <a:lnTo>
                        <a:pt x="114300" y="185660"/>
                      </a:lnTo>
                      <a:lnTo>
                        <a:pt x="0" y="185660"/>
                      </a:lnTo>
                      <a:lnTo>
                        <a:pt x="0" y="0"/>
                      </a:lnTo>
                      <a:lnTo>
                        <a:pt x="58102" y="0"/>
                      </a:lnTo>
                      <a:lnTo>
                        <a:pt x="58102" y="141864"/>
                      </a:lnTo>
                      <a:close/>
                    </a:path>
                  </a:pathLst>
                </a:custGeom>
                <a:solidFill>
                  <a:srgbClr val="FFFFFF"/>
                </a:solidFill>
                <a:ln w="952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EF406C6D-8A8A-6BC2-EC3D-02505B9F9D55}"/>
                    </a:ext>
                  </a:extLst>
                </p:cNvPr>
                <p:cNvSpPr/>
                <p:nvPr/>
              </p:nvSpPr>
              <p:spPr>
                <a:xfrm>
                  <a:off x="11288712" y="5214269"/>
                  <a:ext cx="191452" cy="192325"/>
                </a:xfrm>
                <a:custGeom>
                  <a:avLst/>
                  <a:gdLst>
                    <a:gd name="connsiteX0" fmla="*/ 48578 w 191452"/>
                    <a:gd name="connsiteY0" fmla="*/ 179948 h 192325"/>
                    <a:gd name="connsiteX1" fmla="*/ 13335 w 191452"/>
                    <a:gd name="connsiteY1" fmla="*/ 145672 h 192325"/>
                    <a:gd name="connsiteX2" fmla="*/ 0 w 191452"/>
                    <a:gd name="connsiteY2" fmla="*/ 96163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3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2872 w 191452"/>
                    <a:gd name="connsiteY13" fmla="*/ 126630 h 192325"/>
                    <a:gd name="connsiteX14" fmla="*/ 132397 w 191452"/>
                    <a:gd name="connsiteY14" fmla="*/ 96163 h 192325"/>
                    <a:gd name="connsiteX15" fmla="*/ 122872 w 191452"/>
                    <a:gd name="connsiteY15" fmla="*/ 65695 h 192325"/>
                    <a:gd name="connsiteX16" fmla="*/ 96203 w 191452"/>
                    <a:gd name="connsiteY16" fmla="*/ 54270 h 192325"/>
                    <a:gd name="connsiteX17" fmla="*/ 69532 w 191452"/>
                    <a:gd name="connsiteY17" fmla="*/ 65695 h 192325"/>
                    <a:gd name="connsiteX18" fmla="*/ 60007 w 191452"/>
                    <a:gd name="connsiteY18" fmla="*/ 96163 h 192325"/>
                    <a:gd name="connsiteX19" fmla="*/ 69532 w 191452"/>
                    <a:gd name="connsiteY19" fmla="*/ 126630 h 192325"/>
                    <a:gd name="connsiteX20" fmla="*/ 96203 w 191452"/>
                    <a:gd name="connsiteY20" fmla="*/ 138055 h 192325"/>
                    <a:gd name="connsiteX21" fmla="*/ 122872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3"/>
                      </a:cubicBezTo>
                      <a:cubicBezTo>
                        <a:pt x="0" y="78073"/>
                        <a:pt x="4763" y="61887"/>
                        <a:pt x="13335" y="46653"/>
                      </a:cubicBezTo>
                      <a:cubicBezTo>
                        <a:pt x="21907" y="31419"/>
                        <a:pt x="33338" y="20946"/>
                        <a:pt x="48578" y="12377"/>
                      </a:cubicBezTo>
                      <a:cubicBezTo>
                        <a:pt x="62865" y="3808"/>
                        <a:pt x="79057" y="0"/>
                        <a:pt x="97155" y="0"/>
                      </a:cubicBezTo>
                      <a:cubicBezTo>
                        <a:pt x="114300" y="0"/>
                        <a:pt x="130493" y="3808"/>
                        <a:pt x="144780" y="12377"/>
                      </a:cubicBezTo>
                      <a:cubicBezTo>
                        <a:pt x="159068" y="20946"/>
                        <a:pt x="170497" y="31419"/>
                        <a:pt x="179070" y="46653"/>
                      </a:cubicBezTo>
                      <a:cubicBezTo>
                        <a:pt x="187643" y="61887"/>
                        <a:pt x="191453" y="77120"/>
                        <a:pt x="191453" y="96163"/>
                      </a:cubicBezTo>
                      <a:cubicBezTo>
                        <a:pt x="191453" y="114253"/>
                        <a:pt x="187643" y="130438"/>
                        <a:pt x="179070" y="145672"/>
                      </a:cubicBezTo>
                      <a:cubicBezTo>
                        <a:pt x="170497" y="160906"/>
                        <a:pt x="159068" y="171379"/>
                        <a:pt x="144780" y="179948"/>
                      </a:cubicBezTo>
                      <a:cubicBezTo>
                        <a:pt x="130493" y="188517"/>
                        <a:pt x="114300" y="192325"/>
                        <a:pt x="97155" y="192325"/>
                      </a:cubicBezTo>
                      <a:cubicBezTo>
                        <a:pt x="79057" y="192325"/>
                        <a:pt x="62865" y="188517"/>
                        <a:pt x="48578"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3"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3" y="138055"/>
                      </a:cubicBezTo>
                      <a:cubicBezTo>
                        <a:pt x="107632" y="138055"/>
                        <a:pt x="117157" y="134247"/>
                        <a:pt x="122872" y="126630"/>
                      </a:cubicBezTo>
                      <a:close/>
                    </a:path>
                  </a:pathLst>
                </a:custGeom>
                <a:solidFill>
                  <a:srgbClr val="FFFFFF"/>
                </a:solidFill>
                <a:ln w="952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218AA75D-B1F0-C675-17CB-A05E88DC15FC}"/>
                    </a:ext>
                  </a:extLst>
                </p:cNvPr>
                <p:cNvSpPr/>
                <p:nvPr/>
              </p:nvSpPr>
              <p:spPr>
                <a:xfrm>
                  <a:off x="11496357" y="5216174"/>
                  <a:ext cx="182880" cy="192325"/>
                </a:xfrm>
                <a:custGeom>
                  <a:avLst/>
                  <a:gdLst>
                    <a:gd name="connsiteX0" fmla="*/ 11430 w 182880"/>
                    <a:gd name="connsiteY0" fmla="*/ 45701 h 192325"/>
                    <a:gd name="connsiteX1" fmla="*/ 43815 w 182880"/>
                    <a:gd name="connsiteY1" fmla="*/ 12377 h 192325"/>
                    <a:gd name="connsiteX2" fmla="*/ 92393 w 182880"/>
                    <a:gd name="connsiteY2" fmla="*/ 0 h 192325"/>
                    <a:gd name="connsiteX3" fmla="*/ 135255 w 182880"/>
                    <a:gd name="connsiteY3" fmla="*/ 9521 h 192325"/>
                    <a:gd name="connsiteX4" fmla="*/ 166688 w 182880"/>
                    <a:gd name="connsiteY4" fmla="*/ 35228 h 192325"/>
                    <a:gd name="connsiteX5" fmla="*/ 182880 w 182880"/>
                    <a:gd name="connsiteY5" fmla="*/ 74264 h 192325"/>
                    <a:gd name="connsiteX6" fmla="*/ 120968 w 182880"/>
                    <a:gd name="connsiteY6" fmla="*/ 74264 h 192325"/>
                    <a:gd name="connsiteX7" fmla="*/ 108585 w 182880"/>
                    <a:gd name="connsiteY7" fmla="*/ 59983 h 192325"/>
                    <a:gd name="connsiteX8" fmla="*/ 90488 w 182880"/>
                    <a:gd name="connsiteY8" fmla="*/ 55222 h 192325"/>
                    <a:gd name="connsiteX9" fmla="*/ 67628 w 182880"/>
                    <a:gd name="connsiteY9" fmla="*/ 66647 h 192325"/>
                    <a:gd name="connsiteX10" fmla="*/ 59055 w 182880"/>
                    <a:gd name="connsiteY10" fmla="*/ 96163 h 192325"/>
                    <a:gd name="connsiteX11" fmla="*/ 67628 w 182880"/>
                    <a:gd name="connsiteY11" fmla="*/ 125678 h 192325"/>
                    <a:gd name="connsiteX12" fmla="*/ 90488 w 182880"/>
                    <a:gd name="connsiteY12" fmla="*/ 137103 h 192325"/>
                    <a:gd name="connsiteX13" fmla="*/ 108585 w 182880"/>
                    <a:gd name="connsiteY13" fmla="*/ 132343 h 192325"/>
                    <a:gd name="connsiteX14" fmla="*/ 120968 w 182880"/>
                    <a:gd name="connsiteY14" fmla="*/ 118061 h 192325"/>
                    <a:gd name="connsiteX15" fmla="*/ 182880 w 182880"/>
                    <a:gd name="connsiteY15" fmla="*/ 118061 h 192325"/>
                    <a:gd name="connsiteX16" fmla="*/ 166688 w 182880"/>
                    <a:gd name="connsiteY16" fmla="*/ 157097 h 192325"/>
                    <a:gd name="connsiteX17" fmla="*/ 135255 w 182880"/>
                    <a:gd name="connsiteY17" fmla="*/ 182804 h 192325"/>
                    <a:gd name="connsiteX18" fmla="*/ 92393 w 182880"/>
                    <a:gd name="connsiteY18" fmla="*/ 192325 h 192325"/>
                    <a:gd name="connsiteX19" fmla="*/ 43815 w 182880"/>
                    <a:gd name="connsiteY19" fmla="*/ 179948 h 192325"/>
                    <a:gd name="connsiteX20" fmla="*/ 11430 w 182880"/>
                    <a:gd name="connsiteY20" fmla="*/ 146624 h 192325"/>
                    <a:gd name="connsiteX21" fmla="*/ 0 w 182880"/>
                    <a:gd name="connsiteY21" fmla="*/ 97115 h 192325"/>
                    <a:gd name="connsiteX22" fmla="*/ 11430 w 182880"/>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 h="192325">
                      <a:moveTo>
                        <a:pt x="11430" y="45701"/>
                      </a:moveTo>
                      <a:cubicBezTo>
                        <a:pt x="19050" y="31419"/>
                        <a:pt x="29528" y="19994"/>
                        <a:pt x="43815" y="12377"/>
                      </a:cubicBezTo>
                      <a:cubicBezTo>
                        <a:pt x="58103" y="4761"/>
                        <a:pt x="74295" y="0"/>
                        <a:pt x="92393" y="0"/>
                      </a:cubicBezTo>
                      <a:cubicBezTo>
                        <a:pt x="108585" y="0"/>
                        <a:pt x="122873" y="2856"/>
                        <a:pt x="135255" y="9521"/>
                      </a:cubicBezTo>
                      <a:cubicBezTo>
                        <a:pt x="147638" y="15234"/>
                        <a:pt x="158115" y="23803"/>
                        <a:pt x="166688" y="35228"/>
                      </a:cubicBezTo>
                      <a:cubicBezTo>
                        <a:pt x="174308" y="46653"/>
                        <a:pt x="180023" y="59031"/>
                        <a:pt x="182880" y="74264"/>
                      </a:cubicBezTo>
                      <a:lnTo>
                        <a:pt x="120968" y="74264"/>
                      </a:lnTo>
                      <a:cubicBezTo>
                        <a:pt x="118110" y="68552"/>
                        <a:pt x="114300" y="63791"/>
                        <a:pt x="108585" y="59983"/>
                      </a:cubicBezTo>
                      <a:cubicBezTo>
                        <a:pt x="103823" y="56174"/>
                        <a:pt x="97155" y="55222"/>
                        <a:pt x="90488" y="55222"/>
                      </a:cubicBezTo>
                      <a:cubicBezTo>
                        <a:pt x="80963" y="55222"/>
                        <a:pt x="73343" y="59031"/>
                        <a:pt x="67628" y="66647"/>
                      </a:cubicBezTo>
                      <a:cubicBezTo>
                        <a:pt x="61913" y="74264"/>
                        <a:pt x="59055" y="83785"/>
                        <a:pt x="59055" y="96163"/>
                      </a:cubicBezTo>
                      <a:cubicBezTo>
                        <a:pt x="59055" y="108540"/>
                        <a:pt x="61913" y="118061"/>
                        <a:pt x="67628" y="125678"/>
                      </a:cubicBezTo>
                      <a:cubicBezTo>
                        <a:pt x="73343" y="133295"/>
                        <a:pt x="80963" y="137103"/>
                        <a:pt x="90488" y="137103"/>
                      </a:cubicBezTo>
                      <a:cubicBezTo>
                        <a:pt x="97155" y="137103"/>
                        <a:pt x="102870" y="135199"/>
                        <a:pt x="108585" y="132343"/>
                      </a:cubicBezTo>
                      <a:cubicBezTo>
                        <a:pt x="113348" y="128534"/>
                        <a:pt x="118110" y="123774"/>
                        <a:pt x="120968" y="118061"/>
                      </a:cubicBezTo>
                      <a:lnTo>
                        <a:pt x="182880" y="118061"/>
                      </a:lnTo>
                      <a:cubicBezTo>
                        <a:pt x="180023" y="132343"/>
                        <a:pt x="175260" y="145672"/>
                        <a:pt x="166688" y="157097"/>
                      </a:cubicBezTo>
                      <a:cubicBezTo>
                        <a:pt x="159068" y="168522"/>
                        <a:pt x="148590" y="177092"/>
                        <a:pt x="135255" y="182804"/>
                      </a:cubicBezTo>
                      <a:cubicBezTo>
                        <a:pt x="122873" y="188517"/>
                        <a:pt x="108585" y="192325"/>
                        <a:pt x="92393" y="192325"/>
                      </a:cubicBezTo>
                      <a:cubicBezTo>
                        <a:pt x="73343" y="192325"/>
                        <a:pt x="57150" y="188517"/>
                        <a:pt x="43815" y="179948"/>
                      </a:cubicBezTo>
                      <a:cubicBezTo>
                        <a:pt x="29528" y="172331"/>
                        <a:pt x="19050" y="160906"/>
                        <a:pt x="11430" y="146624"/>
                      </a:cubicBezTo>
                      <a:cubicBezTo>
                        <a:pt x="3810" y="132343"/>
                        <a:pt x="0" y="116157"/>
                        <a:pt x="0" y="97115"/>
                      </a:cubicBezTo>
                      <a:cubicBezTo>
                        <a:pt x="0" y="77121"/>
                        <a:pt x="3810" y="60935"/>
                        <a:pt x="11430" y="45701"/>
                      </a:cubicBezTo>
                      <a:close/>
                    </a:path>
                  </a:pathLst>
                </a:custGeom>
                <a:solidFill>
                  <a:srgbClr val="FFFFFF"/>
                </a:solidFill>
                <a:ln w="952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CF90E105-AC27-D620-132B-7ECE86891876}"/>
                    </a:ext>
                  </a:extLst>
                </p:cNvPr>
                <p:cNvSpPr/>
                <p:nvPr/>
              </p:nvSpPr>
              <p:spPr>
                <a:xfrm>
                  <a:off x="11699240" y="5219030"/>
                  <a:ext cx="181927" cy="186612"/>
                </a:xfrm>
                <a:custGeom>
                  <a:avLst/>
                  <a:gdLst>
                    <a:gd name="connsiteX0" fmla="*/ 112395 w 181927"/>
                    <a:gd name="connsiteY0" fmla="*/ 185660 h 186612"/>
                    <a:gd name="connsiteX1" fmla="*/ 58103 w 181927"/>
                    <a:gd name="connsiteY1" fmla="*/ 104732 h 186612"/>
                    <a:gd name="connsiteX2" fmla="*/ 58103 w 181927"/>
                    <a:gd name="connsiteY2" fmla="*/ 185660 h 186612"/>
                    <a:gd name="connsiteX3" fmla="*/ 0 w 181927"/>
                    <a:gd name="connsiteY3" fmla="*/ 185660 h 186612"/>
                    <a:gd name="connsiteX4" fmla="*/ 0 w 181927"/>
                    <a:gd name="connsiteY4" fmla="*/ 0 h 186612"/>
                    <a:gd name="connsiteX5" fmla="*/ 58103 w 181927"/>
                    <a:gd name="connsiteY5" fmla="*/ 0 h 186612"/>
                    <a:gd name="connsiteX6" fmla="*/ 58103 w 181927"/>
                    <a:gd name="connsiteY6" fmla="*/ 78073 h 186612"/>
                    <a:gd name="connsiteX7" fmla="*/ 111442 w 181927"/>
                    <a:gd name="connsiteY7" fmla="*/ 0 h 186612"/>
                    <a:gd name="connsiteX8" fmla="*/ 177165 w 181927"/>
                    <a:gd name="connsiteY8" fmla="*/ 0 h 186612"/>
                    <a:gd name="connsiteX9" fmla="*/ 113347 w 181927"/>
                    <a:gd name="connsiteY9" fmla="*/ 89498 h 186612"/>
                    <a:gd name="connsiteX10" fmla="*/ 181928 w 181927"/>
                    <a:gd name="connsiteY10" fmla="*/ 186613 h 186612"/>
                    <a:gd name="connsiteX11" fmla="*/ 112395 w 181927"/>
                    <a:gd name="connsiteY11" fmla="*/ 186613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 h="186612">
                      <a:moveTo>
                        <a:pt x="112395" y="185660"/>
                      </a:moveTo>
                      <a:lnTo>
                        <a:pt x="58103" y="104732"/>
                      </a:lnTo>
                      <a:lnTo>
                        <a:pt x="58103" y="185660"/>
                      </a:lnTo>
                      <a:lnTo>
                        <a:pt x="0" y="185660"/>
                      </a:lnTo>
                      <a:lnTo>
                        <a:pt x="0" y="0"/>
                      </a:lnTo>
                      <a:lnTo>
                        <a:pt x="58103" y="0"/>
                      </a:lnTo>
                      <a:lnTo>
                        <a:pt x="58103" y="78073"/>
                      </a:lnTo>
                      <a:lnTo>
                        <a:pt x="111442" y="0"/>
                      </a:lnTo>
                      <a:lnTo>
                        <a:pt x="177165" y="0"/>
                      </a:lnTo>
                      <a:lnTo>
                        <a:pt x="113347" y="89498"/>
                      </a:lnTo>
                      <a:lnTo>
                        <a:pt x="181928" y="186613"/>
                      </a:lnTo>
                      <a:lnTo>
                        <a:pt x="112395" y="186613"/>
                      </a:lnTo>
                      <a:close/>
                    </a:path>
                  </a:pathLst>
                </a:custGeom>
                <a:solidFill>
                  <a:srgbClr val="FFFFFF"/>
                </a:solidFill>
                <a:ln w="952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E0FB056C-A7B3-4416-E68A-B8BCC51A4BB7}"/>
                    </a:ext>
                  </a:extLst>
                </p:cNvPr>
                <p:cNvSpPr/>
                <p:nvPr/>
              </p:nvSpPr>
              <p:spPr>
                <a:xfrm>
                  <a:off x="10976292" y="5430397"/>
                  <a:ext cx="181927" cy="192325"/>
                </a:xfrm>
                <a:custGeom>
                  <a:avLst/>
                  <a:gdLst>
                    <a:gd name="connsiteX0" fmla="*/ 11430 w 181927"/>
                    <a:gd name="connsiteY0" fmla="*/ 45701 h 192325"/>
                    <a:gd name="connsiteX1" fmla="*/ 42863 w 181927"/>
                    <a:gd name="connsiteY1" fmla="*/ 12377 h 192325"/>
                    <a:gd name="connsiteX2" fmla="*/ 91440 w 181927"/>
                    <a:gd name="connsiteY2" fmla="*/ 0 h 192325"/>
                    <a:gd name="connsiteX3" fmla="*/ 134302 w 181927"/>
                    <a:gd name="connsiteY3" fmla="*/ 9521 h 192325"/>
                    <a:gd name="connsiteX4" fmla="*/ 165735 w 181927"/>
                    <a:gd name="connsiteY4" fmla="*/ 35228 h 192325"/>
                    <a:gd name="connsiteX5" fmla="*/ 181927 w 181927"/>
                    <a:gd name="connsiteY5" fmla="*/ 74264 h 192325"/>
                    <a:gd name="connsiteX6" fmla="*/ 120015 w 181927"/>
                    <a:gd name="connsiteY6" fmla="*/ 74264 h 192325"/>
                    <a:gd name="connsiteX7" fmla="*/ 107632 w 181927"/>
                    <a:gd name="connsiteY7" fmla="*/ 59983 h 192325"/>
                    <a:gd name="connsiteX8" fmla="*/ 89535 w 181927"/>
                    <a:gd name="connsiteY8" fmla="*/ 55222 h 192325"/>
                    <a:gd name="connsiteX9" fmla="*/ 66675 w 181927"/>
                    <a:gd name="connsiteY9" fmla="*/ 66647 h 192325"/>
                    <a:gd name="connsiteX10" fmla="*/ 58102 w 181927"/>
                    <a:gd name="connsiteY10" fmla="*/ 96163 h 192325"/>
                    <a:gd name="connsiteX11" fmla="*/ 66675 w 181927"/>
                    <a:gd name="connsiteY11" fmla="*/ 125678 h 192325"/>
                    <a:gd name="connsiteX12" fmla="*/ 89535 w 181927"/>
                    <a:gd name="connsiteY12" fmla="*/ 137103 h 192325"/>
                    <a:gd name="connsiteX13" fmla="*/ 107632 w 181927"/>
                    <a:gd name="connsiteY13" fmla="*/ 132343 h 192325"/>
                    <a:gd name="connsiteX14" fmla="*/ 120015 w 181927"/>
                    <a:gd name="connsiteY14" fmla="*/ 118061 h 192325"/>
                    <a:gd name="connsiteX15" fmla="*/ 181927 w 181927"/>
                    <a:gd name="connsiteY15" fmla="*/ 118061 h 192325"/>
                    <a:gd name="connsiteX16" fmla="*/ 165735 w 181927"/>
                    <a:gd name="connsiteY16" fmla="*/ 157097 h 192325"/>
                    <a:gd name="connsiteX17" fmla="*/ 134302 w 181927"/>
                    <a:gd name="connsiteY17" fmla="*/ 182804 h 192325"/>
                    <a:gd name="connsiteX18" fmla="*/ 91440 w 181927"/>
                    <a:gd name="connsiteY18" fmla="*/ 192325 h 192325"/>
                    <a:gd name="connsiteX19" fmla="*/ 42863 w 181927"/>
                    <a:gd name="connsiteY19" fmla="*/ 179948 h 192325"/>
                    <a:gd name="connsiteX20" fmla="*/ 11430 w 181927"/>
                    <a:gd name="connsiteY20" fmla="*/ 146624 h 192325"/>
                    <a:gd name="connsiteX21" fmla="*/ 0 w 181927"/>
                    <a:gd name="connsiteY21" fmla="*/ 97115 h 192325"/>
                    <a:gd name="connsiteX22" fmla="*/ 11430 w 181927"/>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2325">
                      <a:moveTo>
                        <a:pt x="11430" y="45701"/>
                      </a:moveTo>
                      <a:cubicBezTo>
                        <a:pt x="19050" y="31419"/>
                        <a:pt x="29527" y="19994"/>
                        <a:pt x="42863" y="12377"/>
                      </a:cubicBezTo>
                      <a:cubicBezTo>
                        <a:pt x="57150" y="4761"/>
                        <a:pt x="73342" y="0"/>
                        <a:pt x="91440" y="0"/>
                      </a:cubicBezTo>
                      <a:cubicBezTo>
                        <a:pt x="107632" y="0"/>
                        <a:pt x="121920" y="2856"/>
                        <a:pt x="134302" y="9521"/>
                      </a:cubicBezTo>
                      <a:cubicBezTo>
                        <a:pt x="146685" y="15234"/>
                        <a:pt x="157163" y="23803"/>
                        <a:pt x="165735" y="35228"/>
                      </a:cubicBezTo>
                      <a:cubicBezTo>
                        <a:pt x="173355" y="46653"/>
                        <a:pt x="179070" y="59030"/>
                        <a:pt x="181927" y="74264"/>
                      </a:cubicBezTo>
                      <a:lnTo>
                        <a:pt x="120015" y="74264"/>
                      </a:lnTo>
                      <a:cubicBezTo>
                        <a:pt x="117157" y="68552"/>
                        <a:pt x="113347" y="63791"/>
                        <a:pt x="107632" y="59983"/>
                      </a:cubicBezTo>
                      <a:cubicBezTo>
                        <a:pt x="101917" y="56174"/>
                        <a:pt x="96202" y="55222"/>
                        <a:pt x="89535" y="55222"/>
                      </a:cubicBezTo>
                      <a:cubicBezTo>
                        <a:pt x="80010" y="55222"/>
                        <a:pt x="72390" y="59030"/>
                        <a:pt x="66675" y="66647"/>
                      </a:cubicBezTo>
                      <a:cubicBezTo>
                        <a:pt x="60960" y="74264"/>
                        <a:pt x="58102" y="83785"/>
                        <a:pt x="58102" y="96163"/>
                      </a:cubicBezTo>
                      <a:cubicBezTo>
                        <a:pt x="58102" y="108540"/>
                        <a:pt x="60960" y="118061"/>
                        <a:pt x="66675" y="125678"/>
                      </a:cubicBezTo>
                      <a:cubicBezTo>
                        <a:pt x="72390" y="133295"/>
                        <a:pt x="80010" y="137103"/>
                        <a:pt x="89535" y="137103"/>
                      </a:cubicBezTo>
                      <a:cubicBezTo>
                        <a:pt x="96202" y="137103"/>
                        <a:pt x="101917" y="135199"/>
                        <a:pt x="107632" y="132343"/>
                      </a:cubicBezTo>
                      <a:cubicBezTo>
                        <a:pt x="112395" y="128534"/>
                        <a:pt x="117157" y="123774"/>
                        <a:pt x="120015" y="118061"/>
                      </a:cubicBezTo>
                      <a:lnTo>
                        <a:pt x="181927" y="118061"/>
                      </a:lnTo>
                      <a:cubicBezTo>
                        <a:pt x="179070" y="132343"/>
                        <a:pt x="174307" y="145672"/>
                        <a:pt x="165735" y="157097"/>
                      </a:cubicBezTo>
                      <a:cubicBezTo>
                        <a:pt x="158115" y="168522"/>
                        <a:pt x="147638" y="177092"/>
                        <a:pt x="134302" y="182804"/>
                      </a:cubicBezTo>
                      <a:cubicBezTo>
                        <a:pt x="121920" y="188517"/>
                        <a:pt x="107632" y="192325"/>
                        <a:pt x="91440" y="192325"/>
                      </a:cubicBezTo>
                      <a:cubicBezTo>
                        <a:pt x="72390" y="192325"/>
                        <a:pt x="56197" y="188517"/>
                        <a:pt x="42863" y="179948"/>
                      </a:cubicBezTo>
                      <a:cubicBezTo>
                        <a:pt x="28575" y="172331"/>
                        <a:pt x="18097" y="160906"/>
                        <a:pt x="11430" y="146624"/>
                      </a:cubicBezTo>
                      <a:cubicBezTo>
                        <a:pt x="3810" y="132343"/>
                        <a:pt x="0" y="116157"/>
                        <a:pt x="0" y="97115"/>
                      </a:cubicBezTo>
                      <a:cubicBezTo>
                        <a:pt x="0" y="76168"/>
                        <a:pt x="3810" y="59983"/>
                        <a:pt x="11430" y="45701"/>
                      </a:cubicBezTo>
                      <a:close/>
                    </a:path>
                  </a:pathLst>
                </a:custGeom>
                <a:solidFill>
                  <a:srgbClr val="FFFFFF"/>
                </a:solidFill>
                <a:ln w="952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0734F01E-02F9-2649-01A4-47FDF6E16AE4}"/>
                    </a:ext>
                  </a:extLst>
                </p:cNvPr>
                <p:cNvSpPr/>
                <p:nvPr/>
              </p:nvSpPr>
              <p:spPr>
                <a:xfrm>
                  <a:off x="11179175" y="5432301"/>
                  <a:ext cx="172402" cy="186612"/>
                </a:xfrm>
                <a:custGeom>
                  <a:avLst/>
                  <a:gdLst>
                    <a:gd name="connsiteX0" fmla="*/ 172403 w 172402"/>
                    <a:gd name="connsiteY0" fmla="*/ 0 h 186612"/>
                    <a:gd name="connsiteX1" fmla="*/ 172403 w 172402"/>
                    <a:gd name="connsiteY1" fmla="*/ 186613 h 186612"/>
                    <a:gd name="connsiteX2" fmla="*/ 114300 w 172402"/>
                    <a:gd name="connsiteY2" fmla="*/ 186613 h 186612"/>
                    <a:gd name="connsiteX3" fmla="*/ 114300 w 172402"/>
                    <a:gd name="connsiteY3" fmla="*/ 114253 h 186612"/>
                    <a:gd name="connsiteX4" fmla="*/ 59055 w 172402"/>
                    <a:gd name="connsiteY4" fmla="*/ 114253 h 186612"/>
                    <a:gd name="connsiteX5" fmla="*/ 59055 w 172402"/>
                    <a:gd name="connsiteY5" fmla="*/ 186613 h 186612"/>
                    <a:gd name="connsiteX6" fmla="*/ 0 w 172402"/>
                    <a:gd name="connsiteY6" fmla="*/ 186613 h 186612"/>
                    <a:gd name="connsiteX7" fmla="*/ 0 w 172402"/>
                    <a:gd name="connsiteY7" fmla="*/ 952 h 186612"/>
                    <a:gd name="connsiteX8" fmla="*/ 58103 w 172402"/>
                    <a:gd name="connsiteY8" fmla="*/ 952 h 186612"/>
                    <a:gd name="connsiteX9" fmla="*/ 58103 w 172402"/>
                    <a:gd name="connsiteY9" fmla="*/ 67599 h 186612"/>
                    <a:gd name="connsiteX10" fmla="*/ 113347 w 172402"/>
                    <a:gd name="connsiteY10" fmla="*/ 67599 h 186612"/>
                    <a:gd name="connsiteX11" fmla="*/ 113347 w 172402"/>
                    <a:gd name="connsiteY11" fmla="*/ 952 h 186612"/>
                    <a:gd name="connsiteX12" fmla="*/ 172403 w 172402"/>
                    <a:gd name="connsiteY12"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402" h="186612">
                      <a:moveTo>
                        <a:pt x="172403" y="0"/>
                      </a:moveTo>
                      <a:lnTo>
                        <a:pt x="172403" y="186613"/>
                      </a:lnTo>
                      <a:lnTo>
                        <a:pt x="114300" y="186613"/>
                      </a:lnTo>
                      <a:lnTo>
                        <a:pt x="114300" y="114253"/>
                      </a:lnTo>
                      <a:lnTo>
                        <a:pt x="59055" y="114253"/>
                      </a:lnTo>
                      <a:lnTo>
                        <a:pt x="59055" y="186613"/>
                      </a:lnTo>
                      <a:lnTo>
                        <a:pt x="0" y="186613"/>
                      </a:lnTo>
                      <a:lnTo>
                        <a:pt x="0" y="952"/>
                      </a:lnTo>
                      <a:lnTo>
                        <a:pt x="58103" y="952"/>
                      </a:lnTo>
                      <a:lnTo>
                        <a:pt x="58103" y="67599"/>
                      </a:lnTo>
                      <a:lnTo>
                        <a:pt x="113347" y="67599"/>
                      </a:lnTo>
                      <a:lnTo>
                        <a:pt x="113347" y="952"/>
                      </a:lnTo>
                      <a:lnTo>
                        <a:pt x="172403" y="952"/>
                      </a:lnTo>
                      <a:close/>
                    </a:path>
                  </a:pathLst>
                </a:custGeom>
                <a:solidFill>
                  <a:srgbClr val="FFFFFF"/>
                </a:solidFill>
                <a:ln w="952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C9C948E3-EA5F-0E19-4A8C-929C0F9C6727}"/>
                    </a:ext>
                  </a:extLst>
                </p:cNvPr>
                <p:cNvSpPr/>
                <p:nvPr/>
              </p:nvSpPr>
              <p:spPr>
                <a:xfrm>
                  <a:off x="11364912" y="5433253"/>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2 w 202882"/>
                    <a:gd name="connsiteY6" fmla="*/ 185660 h 185660"/>
                    <a:gd name="connsiteX7" fmla="*/ 140970 w 202882"/>
                    <a:gd name="connsiteY7" fmla="*/ 185660 h 185660"/>
                    <a:gd name="connsiteX8" fmla="*/ 132397 w 202882"/>
                    <a:gd name="connsiteY8" fmla="*/ 157097 h 185660"/>
                    <a:gd name="connsiteX9" fmla="*/ 118110 w 202882"/>
                    <a:gd name="connsiteY9" fmla="*/ 113300 h 185660"/>
                    <a:gd name="connsiteX10" fmla="*/ 100965 w 202882"/>
                    <a:gd name="connsiteY10" fmla="*/ 61887 h 185660"/>
                    <a:gd name="connsiteX11" fmla="*/ 83820 w 202882"/>
                    <a:gd name="connsiteY11" fmla="*/ 113300 h 185660"/>
                    <a:gd name="connsiteX12" fmla="*/ 118110 w 202882"/>
                    <a:gd name="connsiteY12" fmla="*/ 11330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2"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w="952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B11006F7-1969-34A2-21F5-42AA5E725902}"/>
                    </a:ext>
                  </a:extLst>
                </p:cNvPr>
                <p:cNvSpPr/>
                <p:nvPr/>
              </p:nvSpPr>
              <p:spPr>
                <a:xfrm>
                  <a:off x="11581130" y="5432301"/>
                  <a:ext cx="58102" cy="186612"/>
                </a:xfrm>
                <a:custGeom>
                  <a:avLst/>
                  <a:gdLst>
                    <a:gd name="connsiteX0" fmla="*/ 58102 w 58102"/>
                    <a:gd name="connsiteY0" fmla="*/ 0 h 186612"/>
                    <a:gd name="connsiteX1" fmla="*/ 58102 w 58102"/>
                    <a:gd name="connsiteY1" fmla="*/ 186613 h 186612"/>
                    <a:gd name="connsiteX2" fmla="*/ 0 w 58102"/>
                    <a:gd name="connsiteY2" fmla="*/ 186613 h 186612"/>
                    <a:gd name="connsiteX3" fmla="*/ 0 w 58102"/>
                    <a:gd name="connsiteY3" fmla="*/ 952 h 186612"/>
                    <a:gd name="connsiteX4" fmla="*/ 58102 w 58102"/>
                    <a:gd name="connsiteY4" fmla="*/ 952 h 18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6612">
                      <a:moveTo>
                        <a:pt x="58102" y="0"/>
                      </a:moveTo>
                      <a:lnTo>
                        <a:pt x="58102" y="186613"/>
                      </a:lnTo>
                      <a:lnTo>
                        <a:pt x="0" y="186613"/>
                      </a:lnTo>
                      <a:lnTo>
                        <a:pt x="0" y="952"/>
                      </a:lnTo>
                      <a:lnTo>
                        <a:pt x="58102" y="952"/>
                      </a:lnTo>
                      <a:close/>
                    </a:path>
                  </a:pathLst>
                </a:custGeom>
                <a:solidFill>
                  <a:srgbClr val="FFFFFF"/>
                </a:solidFill>
                <a:ln w="952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2536366E-3B53-47B6-4D89-77D2A09A9E96}"/>
                    </a:ext>
                  </a:extLst>
                </p:cNvPr>
                <p:cNvSpPr/>
                <p:nvPr/>
              </p:nvSpPr>
              <p:spPr>
                <a:xfrm>
                  <a:off x="11665902" y="5433253"/>
                  <a:ext cx="178117" cy="185660"/>
                </a:xfrm>
                <a:custGeom>
                  <a:avLst/>
                  <a:gdLst>
                    <a:gd name="connsiteX0" fmla="*/ 178117 w 178117"/>
                    <a:gd name="connsiteY0" fmla="*/ 185660 h 185660"/>
                    <a:gd name="connsiteX1" fmla="*/ 120015 w 178117"/>
                    <a:gd name="connsiteY1" fmla="*/ 185660 h 185660"/>
                    <a:gd name="connsiteX2" fmla="*/ 58103 w 178117"/>
                    <a:gd name="connsiteY2" fmla="*/ 92354 h 185660"/>
                    <a:gd name="connsiteX3" fmla="*/ 58103 w 178117"/>
                    <a:gd name="connsiteY3" fmla="*/ 185660 h 185660"/>
                    <a:gd name="connsiteX4" fmla="*/ 0 w 178117"/>
                    <a:gd name="connsiteY4" fmla="*/ 185660 h 185660"/>
                    <a:gd name="connsiteX5" fmla="*/ 0 w 178117"/>
                    <a:gd name="connsiteY5" fmla="*/ 0 h 185660"/>
                    <a:gd name="connsiteX6" fmla="*/ 58103 w 178117"/>
                    <a:gd name="connsiteY6" fmla="*/ 0 h 185660"/>
                    <a:gd name="connsiteX7" fmla="*/ 120015 w 178117"/>
                    <a:gd name="connsiteY7" fmla="*/ 95210 h 185660"/>
                    <a:gd name="connsiteX8" fmla="*/ 120015 w 178117"/>
                    <a:gd name="connsiteY8" fmla="*/ 0 h 185660"/>
                    <a:gd name="connsiteX9" fmla="*/ 178117 w 178117"/>
                    <a:gd name="connsiteY9" fmla="*/ 0 h 185660"/>
                    <a:gd name="connsiteX10" fmla="*/ 178117 w 178117"/>
                    <a:gd name="connsiteY10" fmla="*/ 18566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117" h="185660">
                      <a:moveTo>
                        <a:pt x="178117" y="185660"/>
                      </a:moveTo>
                      <a:lnTo>
                        <a:pt x="120015" y="185660"/>
                      </a:lnTo>
                      <a:lnTo>
                        <a:pt x="58103" y="92354"/>
                      </a:lnTo>
                      <a:lnTo>
                        <a:pt x="58103" y="185660"/>
                      </a:lnTo>
                      <a:lnTo>
                        <a:pt x="0" y="185660"/>
                      </a:lnTo>
                      <a:lnTo>
                        <a:pt x="0" y="0"/>
                      </a:lnTo>
                      <a:lnTo>
                        <a:pt x="58103" y="0"/>
                      </a:lnTo>
                      <a:lnTo>
                        <a:pt x="120015" y="95210"/>
                      </a:lnTo>
                      <a:lnTo>
                        <a:pt x="120015" y="0"/>
                      </a:lnTo>
                      <a:lnTo>
                        <a:pt x="178117" y="0"/>
                      </a:lnTo>
                      <a:lnTo>
                        <a:pt x="178117" y="185660"/>
                      </a:lnTo>
                      <a:close/>
                    </a:path>
                  </a:pathLst>
                </a:custGeom>
                <a:solidFill>
                  <a:srgbClr val="FFFFFF"/>
                </a:solidFill>
                <a:ln w="9525" cap="flat">
                  <a:noFill/>
                  <a:prstDash val="solid"/>
                  <a:miter/>
                </a:ln>
              </p:spPr>
              <p:txBody>
                <a:bodyPr rtlCol="0" anchor="ctr"/>
                <a:lstStyle/>
                <a:p>
                  <a:endParaRPr lang="en-US"/>
                </a:p>
              </p:txBody>
            </p:sp>
          </p:grpSp>
          <p:grpSp>
            <p:nvGrpSpPr>
              <p:cNvPr id="18" name="Graphic 47">
                <a:extLst>
                  <a:ext uri="{FF2B5EF4-FFF2-40B4-BE49-F238E27FC236}">
                    <a16:creationId xmlns:a16="http://schemas.microsoft.com/office/drawing/2014/main" id="{F189C371-8945-6FED-A350-9BD7D700359A}"/>
                  </a:ext>
                </a:extLst>
              </p:cNvPr>
              <p:cNvGrpSpPr/>
              <p:nvPr/>
            </p:nvGrpSpPr>
            <p:grpSpPr>
              <a:xfrm>
                <a:off x="11013440" y="5670327"/>
                <a:ext cx="207644" cy="85689"/>
                <a:chOff x="11013440" y="5670327"/>
                <a:chExt cx="207644" cy="85689"/>
              </a:xfrm>
              <a:solidFill>
                <a:srgbClr val="FFFFFF"/>
              </a:solidFill>
            </p:grpSpPr>
            <p:sp>
              <p:nvSpPr>
                <p:cNvPr id="19" name="Freeform 18">
                  <a:extLst>
                    <a:ext uri="{FF2B5EF4-FFF2-40B4-BE49-F238E27FC236}">
                      <a16:creationId xmlns:a16="http://schemas.microsoft.com/office/drawing/2014/main" id="{B8C3DD5D-5DD1-1AE2-3277-133F32140457}"/>
                    </a:ext>
                  </a:extLst>
                </p:cNvPr>
                <p:cNvSpPr/>
                <p:nvPr/>
              </p:nvSpPr>
              <p:spPr>
                <a:xfrm>
                  <a:off x="11013440" y="5673184"/>
                  <a:ext cx="45719" cy="81881"/>
                </a:xfrm>
                <a:custGeom>
                  <a:avLst/>
                  <a:gdLst>
                    <a:gd name="connsiteX0" fmla="*/ 45720 w 45719"/>
                    <a:gd name="connsiteY0" fmla="*/ 0 h 81881"/>
                    <a:gd name="connsiteX1" fmla="*/ 45720 w 45719"/>
                    <a:gd name="connsiteY1" fmla="*/ 8569 h 81881"/>
                    <a:gd name="connsiteX2" fmla="*/ 10478 w 45719"/>
                    <a:gd name="connsiteY2" fmla="*/ 8569 h 81881"/>
                    <a:gd name="connsiteX3" fmla="*/ 10478 w 45719"/>
                    <a:gd name="connsiteY3" fmla="*/ 36180 h 81881"/>
                    <a:gd name="connsiteX4" fmla="*/ 39053 w 45719"/>
                    <a:gd name="connsiteY4" fmla="*/ 36180 h 81881"/>
                    <a:gd name="connsiteX5" fmla="*/ 39053 w 45719"/>
                    <a:gd name="connsiteY5" fmla="*/ 44749 h 81881"/>
                    <a:gd name="connsiteX6" fmla="*/ 10478 w 45719"/>
                    <a:gd name="connsiteY6" fmla="*/ 44749 h 81881"/>
                    <a:gd name="connsiteX7" fmla="*/ 10478 w 45719"/>
                    <a:gd name="connsiteY7" fmla="*/ 81881 h 81881"/>
                    <a:gd name="connsiteX8" fmla="*/ 0 w 45719"/>
                    <a:gd name="connsiteY8" fmla="*/ 81881 h 81881"/>
                    <a:gd name="connsiteX9" fmla="*/ 0 w 45719"/>
                    <a:gd name="connsiteY9" fmla="*/ 0 h 81881"/>
                    <a:gd name="connsiteX10" fmla="*/ 45720 w 45719"/>
                    <a:gd name="connsiteY10" fmla="*/ 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81881">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w="952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E4CC3600-FB08-6DD3-EB8F-B241FB07DCA0}"/>
                    </a:ext>
                  </a:extLst>
                </p:cNvPr>
                <p:cNvSpPr/>
                <p:nvPr/>
              </p:nvSpPr>
              <p:spPr>
                <a:xfrm>
                  <a:off x="11066780" y="5670327"/>
                  <a:ext cx="83819" cy="85689"/>
                </a:xfrm>
                <a:custGeom>
                  <a:avLst/>
                  <a:gdLst>
                    <a:gd name="connsiteX0" fmla="*/ 20955 w 83819"/>
                    <a:gd name="connsiteY0" fmla="*/ 79977 h 85689"/>
                    <a:gd name="connsiteX1" fmla="*/ 5715 w 83819"/>
                    <a:gd name="connsiteY1" fmla="*/ 64743 h 85689"/>
                    <a:gd name="connsiteX2" fmla="*/ 0 w 83819"/>
                    <a:gd name="connsiteY2" fmla="*/ 42845 h 85689"/>
                    <a:gd name="connsiteX3" fmla="*/ 5715 w 83819"/>
                    <a:gd name="connsiteY3" fmla="*/ 20946 h 85689"/>
                    <a:gd name="connsiteX4" fmla="*/ 20955 w 83819"/>
                    <a:gd name="connsiteY4" fmla="*/ 5713 h 85689"/>
                    <a:gd name="connsiteX5" fmla="*/ 41910 w 83819"/>
                    <a:gd name="connsiteY5" fmla="*/ 0 h 85689"/>
                    <a:gd name="connsiteX6" fmla="*/ 62865 w 83819"/>
                    <a:gd name="connsiteY6" fmla="*/ 5713 h 85689"/>
                    <a:gd name="connsiteX7" fmla="*/ 78105 w 83819"/>
                    <a:gd name="connsiteY7" fmla="*/ 20946 h 85689"/>
                    <a:gd name="connsiteX8" fmla="*/ 83820 w 83819"/>
                    <a:gd name="connsiteY8" fmla="*/ 42845 h 85689"/>
                    <a:gd name="connsiteX9" fmla="*/ 78105 w 83819"/>
                    <a:gd name="connsiteY9" fmla="*/ 64743 h 85689"/>
                    <a:gd name="connsiteX10" fmla="*/ 62865 w 83819"/>
                    <a:gd name="connsiteY10" fmla="*/ 79977 h 85689"/>
                    <a:gd name="connsiteX11" fmla="*/ 41910 w 83819"/>
                    <a:gd name="connsiteY11" fmla="*/ 85689 h 85689"/>
                    <a:gd name="connsiteX12" fmla="*/ 20955 w 83819"/>
                    <a:gd name="connsiteY12" fmla="*/ 79977 h 85689"/>
                    <a:gd name="connsiteX13" fmla="*/ 58102 w 83819"/>
                    <a:gd name="connsiteY13" fmla="*/ 71408 h 85689"/>
                    <a:gd name="connsiteX14" fmla="*/ 68580 w 83819"/>
                    <a:gd name="connsiteY14" fmla="*/ 59983 h 85689"/>
                    <a:gd name="connsiteX15" fmla="*/ 72390 w 83819"/>
                    <a:gd name="connsiteY15" fmla="*/ 42845 h 85689"/>
                    <a:gd name="connsiteX16" fmla="*/ 68580 w 83819"/>
                    <a:gd name="connsiteY16" fmla="*/ 25707 h 85689"/>
                    <a:gd name="connsiteX17" fmla="*/ 58102 w 83819"/>
                    <a:gd name="connsiteY17" fmla="*/ 14282 h 85689"/>
                    <a:gd name="connsiteX18" fmla="*/ 42863 w 83819"/>
                    <a:gd name="connsiteY18" fmla="*/ 10473 h 85689"/>
                    <a:gd name="connsiteX19" fmla="*/ 27622 w 83819"/>
                    <a:gd name="connsiteY19" fmla="*/ 14282 h 85689"/>
                    <a:gd name="connsiteX20" fmla="*/ 17145 w 83819"/>
                    <a:gd name="connsiteY20" fmla="*/ 25707 h 85689"/>
                    <a:gd name="connsiteX21" fmla="*/ 13335 w 83819"/>
                    <a:gd name="connsiteY21" fmla="*/ 42845 h 85689"/>
                    <a:gd name="connsiteX22" fmla="*/ 17145 w 83819"/>
                    <a:gd name="connsiteY22" fmla="*/ 59983 h 85689"/>
                    <a:gd name="connsiteX23" fmla="*/ 27622 w 83819"/>
                    <a:gd name="connsiteY23" fmla="*/ 71408 h 85689"/>
                    <a:gd name="connsiteX24" fmla="*/ 42863 w 83819"/>
                    <a:gd name="connsiteY24" fmla="*/ 75216 h 85689"/>
                    <a:gd name="connsiteX25" fmla="*/ 58102 w 83819"/>
                    <a:gd name="connsiteY25" fmla="*/ 71408 h 8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819" h="85689">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4737"/>
                        <a:pt x="27622" y="82833"/>
                        <a:pt x="20955" y="79977"/>
                      </a:cubicBezTo>
                      <a:close/>
                      <a:moveTo>
                        <a:pt x="58102" y="71408"/>
                      </a:moveTo>
                      <a:cubicBezTo>
                        <a:pt x="62865" y="68552"/>
                        <a:pt x="66675" y="64743"/>
                        <a:pt x="68580" y="59983"/>
                      </a:cubicBezTo>
                      <a:cubicBezTo>
                        <a:pt x="71438" y="55222"/>
                        <a:pt x="72390" y="49510"/>
                        <a:pt x="72390" y="42845"/>
                      </a:cubicBezTo>
                      <a:cubicBezTo>
                        <a:pt x="72390" y="36180"/>
                        <a:pt x="71438" y="30467"/>
                        <a:pt x="68580" y="25707"/>
                      </a:cubicBezTo>
                      <a:cubicBezTo>
                        <a:pt x="65722" y="20946"/>
                        <a:pt x="61913" y="17138"/>
                        <a:pt x="58102" y="14282"/>
                      </a:cubicBezTo>
                      <a:cubicBezTo>
                        <a:pt x="53340" y="11425"/>
                        <a:pt x="48577" y="10473"/>
                        <a:pt x="42863" y="10473"/>
                      </a:cubicBezTo>
                      <a:cubicBezTo>
                        <a:pt x="37147" y="10473"/>
                        <a:pt x="31432" y="11425"/>
                        <a:pt x="27622" y="14282"/>
                      </a:cubicBezTo>
                      <a:cubicBezTo>
                        <a:pt x="22860" y="17138"/>
                        <a:pt x="19050" y="20946"/>
                        <a:pt x="17145" y="25707"/>
                      </a:cubicBezTo>
                      <a:cubicBezTo>
                        <a:pt x="14288" y="30467"/>
                        <a:pt x="13335" y="36180"/>
                        <a:pt x="13335" y="42845"/>
                      </a:cubicBezTo>
                      <a:cubicBezTo>
                        <a:pt x="13335" y="49510"/>
                        <a:pt x="14288" y="55222"/>
                        <a:pt x="17145" y="59983"/>
                      </a:cubicBezTo>
                      <a:cubicBezTo>
                        <a:pt x="20002" y="64743"/>
                        <a:pt x="23813" y="68552"/>
                        <a:pt x="27622" y="71408"/>
                      </a:cubicBezTo>
                      <a:cubicBezTo>
                        <a:pt x="32385" y="74264"/>
                        <a:pt x="37147" y="75216"/>
                        <a:pt x="42863" y="75216"/>
                      </a:cubicBezTo>
                      <a:cubicBezTo>
                        <a:pt x="48577" y="75216"/>
                        <a:pt x="53340" y="74264"/>
                        <a:pt x="58102" y="71408"/>
                      </a:cubicBezTo>
                      <a:close/>
                    </a:path>
                  </a:pathLst>
                </a:custGeom>
                <a:solidFill>
                  <a:srgbClr val="FFFFFF"/>
                </a:solidFill>
                <a:ln w="952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1CD92339-1DB4-A4E5-751B-5D49EA44F48D}"/>
                    </a:ext>
                  </a:extLst>
                </p:cNvPr>
                <p:cNvSpPr/>
                <p:nvPr/>
              </p:nvSpPr>
              <p:spPr>
                <a:xfrm>
                  <a:off x="11164887" y="5672232"/>
                  <a:ext cx="56197" cy="81880"/>
                </a:xfrm>
                <a:custGeom>
                  <a:avLst/>
                  <a:gdLst>
                    <a:gd name="connsiteX0" fmla="*/ 42863 w 56197"/>
                    <a:gd name="connsiteY0" fmla="*/ 81881 h 81880"/>
                    <a:gd name="connsiteX1" fmla="*/ 23813 w 56197"/>
                    <a:gd name="connsiteY1" fmla="*/ 48557 h 81880"/>
                    <a:gd name="connsiteX2" fmla="*/ 10478 w 56197"/>
                    <a:gd name="connsiteY2" fmla="*/ 48557 h 81880"/>
                    <a:gd name="connsiteX3" fmla="*/ 10478 w 56197"/>
                    <a:gd name="connsiteY3" fmla="*/ 81881 h 81880"/>
                    <a:gd name="connsiteX4" fmla="*/ 0 w 56197"/>
                    <a:gd name="connsiteY4" fmla="*/ 81881 h 81880"/>
                    <a:gd name="connsiteX5" fmla="*/ 0 w 56197"/>
                    <a:gd name="connsiteY5" fmla="*/ 0 h 81880"/>
                    <a:gd name="connsiteX6" fmla="*/ 26670 w 56197"/>
                    <a:gd name="connsiteY6" fmla="*/ 0 h 81880"/>
                    <a:gd name="connsiteX7" fmla="*/ 41910 w 56197"/>
                    <a:gd name="connsiteY7" fmla="*/ 2856 h 81880"/>
                    <a:gd name="connsiteX8" fmla="*/ 51435 w 56197"/>
                    <a:gd name="connsiteY8" fmla="*/ 11425 h 81880"/>
                    <a:gd name="connsiteX9" fmla="*/ 54293 w 56197"/>
                    <a:gd name="connsiteY9" fmla="*/ 23803 h 81880"/>
                    <a:gd name="connsiteX10" fmla="*/ 49530 w 56197"/>
                    <a:gd name="connsiteY10" fmla="*/ 39036 h 81880"/>
                    <a:gd name="connsiteX11" fmla="*/ 35243 w 56197"/>
                    <a:gd name="connsiteY11" fmla="*/ 47605 h 81880"/>
                    <a:gd name="connsiteX12" fmla="*/ 56197 w 56197"/>
                    <a:gd name="connsiteY12" fmla="*/ 81881 h 81880"/>
                    <a:gd name="connsiteX13" fmla="*/ 42863 w 56197"/>
                    <a:gd name="connsiteY13" fmla="*/ 81881 h 81880"/>
                    <a:gd name="connsiteX14" fmla="*/ 10478 w 56197"/>
                    <a:gd name="connsiteY14" fmla="*/ 39988 h 81880"/>
                    <a:gd name="connsiteX15" fmla="*/ 26670 w 56197"/>
                    <a:gd name="connsiteY15" fmla="*/ 39988 h 81880"/>
                    <a:gd name="connsiteX16" fmla="*/ 40005 w 56197"/>
                    <a:gd name="connsiteY16" fmla="*/ 36180 h 81880"/>
                    <a:gd name="connsiteX17" fmla="*/ 44768 w 56197"/>
                    <a:gd name="connsiteY17" fmla="*/ 24755 h 81880"/>
                    <a:gd name="connsiteX18" fmla="*/ 40957 w 56197"/>
                    <a:gd name="connsiteY18" fmla="*/ 13329 h 81880"/>
                    <a:gd name="connsiteX19" fmla="*/ 27622 w 56197"/>
                    <a:gd name="connsiteY19" fmla="*/ 9521 h 81880"/>
                    <a:gd name="connsiteX20" fmla="*/ 11430 w 56197"/>
                    <a:gd name="connsiteY20" fmla="*/ 9521 h 81880"/>
                    <a:gd name="connsiteX21" fmla="*/ 11430 w 56197"/>
                    <a:gd name="connsiteY21" fmla="*/ 39988 h 8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197" h="81880">
                      <a:moveTo>
                        <a:pt x="42863" y="81881"/>
                      </a:moveTo>
                      <a:lnTo>
                        <a:pt x="23813" y="48557"/>
                      </a:lnTo>
                      <a:lnTo>
                        <a:pt x="10478" y="48557"/>
                      </a:lnTo>
                      <a:lnTo>
                        <a:pt x="10478" y="81881"/>
                      </a:lnTo>
                      <a:lnTo>
                        <a:pt x="0" y="81881"/>
                      </a:lnTo>
                      <a:lnTo>
                        <a:pt x="0" y="0"/>
                      </a:lnTo>
                      <a:lnTo>
                        <a:pt x="26670" y="0"/>
                      </a:lnTo>
                      <a:cubicBezTo>
                        <a:pt x="32385" y="0"/>
                        <a:pt x="38100" y="952"/>
                        <a:pt x="41910" y="2856"/>
                      </a:cubicBezTo>
                      <a:cubicBezTo>
                        <a:pt x="45720" y="4761"/>
                        <a:pt x="49530" y="7617"/>
                        <a:pt x="51435" y="11425"/>
                      </a:cubicBezTo>
                      <a:cubicBezTo>
                        <a:pt x="53340" y="15234"/>
                        <a:pt x="54293" y="19042"/>
                        <a:pt x="54293" y="23803"/>
                      </a:cubicBezTo>
                      <a:cubicBezTo>
                        <a:pt x="54293" y="29515"/>
                        <a:pt x="52388" y="34276"/>
                        <a:pt x="49530" y="39036"/>
                      </a:cubicBezTo>
                      <a:cubicBezTo>
                        <a:pt x="46672" y="43797"/>
                        <a:pt x="40957" y="46653"/>
                        <a:pt x="35243" y="47605"/>
                      </a:cubicBezTo>
                      <a:lnTo>
                        <a:pt x="56197" y="81881"/>
                      </a:lnTo>
                      <a:lnTo>
                        <a:pt x="42863" y="81881"/>
                      </a:lnTo>
                      <a:close/>
                      <a:moveTo>
                        <a:pt x="10478" y="39988"/>
                      </a:moveTo>
                      <a:lnTo>
                        <a:pt x="26670" y="39988"/>
                      </a:lnTo>
                      <a:cubicBezTo>
                        <a:pt x="32385" y="39988"/>
                        <a:pt x="37147" y="39036"/>
                        <a:pt x="40005" y="36180"/>
                      </a:cubicBezTo>
                      <a:cubicBezTo>
                        <a:pt x="42863" y="33324"/>
                        <a:pt x="44768" y="29515"/>
                        <a:pt x="44768" y="24755"/>
                      </a:cubicBezTo>
                      <a:cubicBezTo>
                        <a:pt x="44768" y="19994"/>
                        <a:pt x="42863" y="16186"/>
                        <a:pt x="40957" y="13329"/>
                      </a:cubicBezTo>
                      <a:cubicBezTo>
                        <a:pt x="38100" y="10473"/>
                        <a:pt x="33338" y="9521"/>
                        <a:pt x="27622" y="9521"/>
                      </a:cubicBezTo>
                      <a:lnTo>
                        <a:pt x="11430" y="9521"/>
                      </a:lnTo>
                      <a:lnTo>
                        <a:pt x="11430" y="39988"/>
                      </a:lnTo>
                      <a:close/>
                    </a:path>
                  </a:pathLst>
                </a:custGeom>
                <a:solidFill>
                  <a:srgbClr val="FFFFFF"/>
                </a:solidFill>
                <a:ln w="9525" cap="flat">
                  <a:noFill/>
                  <a:prstDash val="solid"/>
                  <a:miter/>
                </a:ln>
              </p:spPr>
              <p:txBody>
                <a:bodyPr rtlCol="0" anchor="ctr"/>
                <a:lstStyle/>
                <a:p>
                  <a:endParaRPr lang="en-US"/>
                </a:p>
              </p:txBody>
            </p:sp>
          </p:grpSp>
        </p:grpSp>
      </p:grpSp>
      <p:sp>
        <p:nvSpPr>
          <p:cNvPr id="200" name="Text Placeholder 32">
            <a:extLst>
              <a:ext uri="{FF2B5EF4-FFF2-40B4-BE49-F238E27FC236}">
                <a16:creationId xmlns:a16="http://schemas.microsoft.com/office/drawing/2014/main" id="{F051E687-1A34-CAAD-989D-122ABB88D2EE}"/>
              </a:ext>
            </a:extLst>
          </p:cNvPr>
          <p:cNvSpPr>
            <a:spLocks noGrp="1"/>
          </p:cNvSpPr>
          <p:nvPr>
            <p:ph type="body" sz="quarter" idx="19" hasCustomPrompt="1"/>
          </p:nvPr>
        </p:nvSpPr>
        <p:spPr>
          <a:xfrm>
            <a:off x="926524" y="4210794"/>
            <a:ext cx="3335229" cy="756631"/>
          </a:xfrm>
          <a:prstGeom prst="rect">
            <a:avLst/>
          </a:prstGeom>
          <a:gradFill>
            <a:gsLst>
              <a:gs pos="0">
                <a:srgbClr val="6A9D56"/>
              </a:gs>
              <a:gs pos="56000">
                <a:srgbClr val="2D8784"/>
              </a:gs>
              <a:gs pos="100000">
                <a:srgbClr val="263D94"/>
              </a:gs>
            </a:gsLst>
            <a:lin ang="0" scaled="0"/>
          </a:gradFill>
        </p:spPr>
        <p:txBody>
          <a:bodyPr anchor="ctr">
            <a:noAutofit/>
          </a:bodyPr>
          <a:lstStyle>
            <a:lvl1pPr marL="0" indent="0" algn="l">
              <a:lnSpc>
                <a:spcPct val="100000"/>
              </a:lnSpc>
              <a:spcBef>
                <a:spcPts val="0"/>
              </a:spcBef>
              <a:buNone/>
              <a:defRPr sz="39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202" name="Text Placeholder 32">
            <a:extLst>
              <a:ext uri="{FF2B5EF4-FFF2-40B4-BE49-F238E27FC236}">
                <a16:creationId xmlns:a16="http://schemas.microsoft.com/office/drawing/2014/main" id="{F961FD57-F4AF-47CF-D2F7-BF7FB3131E95}"/>
              </a:ext>
            </a:extLst>
          </p:cNvPr>
          <p:cNvSpPr>
            <a:spLocks noGrp="1"/>
          </p:cNvSpPr>
          <p:nvPr>
            <p:ph type="body" sz="quarter" idx="21" hasCustomPrompt="1"/>
          </p:nvPr>
        </p:nvSpPr>
        <p:spPr>
          <a:xfrm>
            <a:off x="883983" y="5335740"/>
            <a:ext cx="3629734" cy="1038225"/>
          </a:xfrm>
          <a:prstGeom prst="rect">
            <a:avLst/>
          </a:prstGeom>
        </p:spPr>
        <p:txBody>
          <a:bodyPr>
            <a:noAutofit/>
          </a:bodyPr>
          <a:lstStyle>
            <a:lvl1pPr marL="0" indent="0">
              <a:lnSpc>
                <a:spcPts val="3120"/>
              </a:lnSpc>
              <a:spcBef>
                <a:spcPts val="0"/>
              </a:spcBef>
              <a:buNone/>
              <a:defRPr sz="3900" b="1" i="0">
                <a:solidFill>
                  <a:srgbClr val="2626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Blockchain for Agri Food Edu</a:t>
            </a:r>
            <a:endParaRPr lang="en-US" dirty="0"/>
          </a:p>
        </p:txBody>
      </p:sp>
    </p:spTree>
    <p:extLst>
      <p:ext uri="{BB962C8B-B14F-4D97-AF65-F5344CB8AC3E}">
        <p14:creationId xmlns:p14="http://schemas.microsoft.com/office/powerpoint/2010/main" val="424729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2643669" y="1937363"/>
            <a:ext cx="700387" cy="689518"/>
          </a:xfrm>
          <a:prstGeom prst="rect">
            <a:avLst/>
          </a:prstGeom>
          <a:noFill/>
        </p:spPr>
        <p:txBody>
          <a:bodyPr anchor="ctr">
            <a:noAutofit/>
          </a:bodyPr>
          <a:lstStyle>
            <a:lvl1pPr marL="0" indent="0" algn="ctr">
              <a:buNone/>
              <a:defRPr sz="3200" b="1"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3472809" y="1931625"/>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2643669" y="2649153"/>
            <a:ext cx="700387" cy="689518"/>
          </a:xfrm>
          <a:prstGeom prst="rect">
            <a:avLst/>
          </a:prstGeom>
          <a:noFill/>
        </p:spPr>
        <p:txBody>
          <a:bodyPr anchor="ctr">
            <a:noAutofit/>
          </a:bodyPr>
          <a:lstStyle>
            <a:lvl1pPr marL="0" indent="0" algn="ctr">
              <a:buNone/>
              <a:defRPr sz="3200" b="1"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3478966" y="264915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2643669" y="3360940"/>
            <a:ext cx="700387" cy="689518"/>
          </a:xfrm>
          <a:prstGeom prst="rect">
            <a:avLst/>
          </a:prstGeom>
          <a:noFill/>
        </p:spPr>
        <p:txBody>
          <a:bodyPr anchor="ctr">
            <a:noAutofit/>
          </a:bodyPr>
          <a:lstStyle>
            <a:lvl1pPr marL="0" indent="0" algn="ctr">
              <a:buNone/>
              <a:defRPr sz="3200" b="1"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3478966" y="336094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2643669" y="4072732"/>
            <a:ext cx="700387" cy="689518"/>
          </a:xfrm>
          <a:prstGeom prst="rect">
            <a:avLst/>
          </a:prstGeom>
          <a:noFill/>
        </p:spPr>
        <p:txBody>
          <a:bodyPr anchor="ctr">
            <a:noAutofit/>
          </a:bodyPr>
          <a:lstStyle>
            <a:lvl1pPr marL="0" indent="0" algn="ctr">
              <a:buNone/>
              <a:defRPr sz="3200" b="1"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3478966" y="4072732"/>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2643669" y="4767585"/>
            <a:ext cx="700387" cy="689518"/>
          </a:xfrm>
          <a:prstGeom prst="rect">
            <a:avLst/>
          </a:prstGeom>
          <a:noFill/>
        </p:spPr>
        <p:txBody>
          <a:bodyPr anchor="ctr">
            <a:noAutofit/>
          </a:bodyPr>
          <a:lstStyle>
            <a:lvl1pPr marL="0" indent="0" algn="ctr">
              <a:buNone/>
              <a:defRPr sz="3200" b="1"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3478966" y="4767585"/>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2799" y="5619"/>
            <a:ext cx="2185652" cy="6852379"/>
          </a:xfrm>
          <a:prstGeom prst="rect">
            <a:avLst/>
          </a:prstGeom>
          <a:gradFill>
            <a:gsLst>
              <a:gs pos="0">
                <a:srgbClr val="6A9D56"/>
              </a:gs>
              <a:gs pos="60540">
                <a:srgbClr val="2D8784"/>
              </a:gs>
              <a:gs pos="100000">
                <a:srgbClr val="263D9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2654199" y="734017"/>
            <a:ext cx="5041923" cy="720752"/>
          </a:xfrm>
          <a:prstGeom prst="rect">
            <a:avLst/>
          </a:prstGeom>
          <a:noFill/>
        </p:spPr>
        <p:txBody>
          <a:bodyPr anchor="ctr">
            <a:noAutofit/>
          </a:bodyPr>
          <a:lstStyle>
            <a:lvl1pPr marL="0" indent="0" algn="l">
              <a:buNone/>
              <a:defRPr sz="3600" b="1" i="0">
                <a:solidFill>
                  <a:srgbClr val="262626"/>
                </a:solidFill>
                <a:latin typeface="+mn-lt"/>
              </a:defRPr>
            </a:lvl1pPr>
          </a:lstStyle>
          <a:p>
            <a:pPr lvl="0"/>
            <a:r>
              <a:rPr lang="en-US" dirty="0"/>
              <a:t>TABLE OF CONTENTS</a:t>
            </a:r>
          </a:p>
        </p:txBody>
      </p:sp>
      <p:grpSp>
        <p:nvGrpSpPr>
          <p:cNvPr id="2" name="Group 1">
            <a:extLst>
              <a:ext uri="{FF2B5EF4-FFF2-40B4-BE49-F238E27FC236}">
                <a16:creationId xmlns:a16="http://schemas.microsoft.com/office/drawing/2014/main" id="{DD16246E-EAF0-2591-C676-C0CDCD9AA862}"/>
              </a:ext>
            </a:extLst>
          </p:cNvPr>
          <p:cNvGrpSpPr/>
          <p:nvPr userDrawn="1"/>
        </p:nvGrpSpPr>
        <p:grpSpPr>
          <a:xfrm>
            <a:off x="2600040" y="2646874"/>
            <a:ext cx="7753586" cy="2110705"/>
            <a:chOff x="1265109" y="2728756"/>
            <a:chExt cx="4752000" cy="1567084"/>
          </a:xfrm>
          <a:solidFill>
            <a:srgbClr val="6A9D56"/>
          </a:solidFill>
        </p:grpSpPr>
        <p:sp>
          <p:nvSpPr>
            <p:cNvPr id="3" name="Rectangle 2">
              <a:extLst>
                <a:ext uri="{FF2B5EF4-FFF2-40B4-BE49-F238E27FC236}">
                  <a16:creationId xmlns:a16="http://schemas.microsoft.com/office/drawing/2014/main" id="{06231B09-CEB4-43F4-B671-457B6A63A72E}"/>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10101"/>
                </a:solidFill>
                <a:latin typeface="Montserrat" panose="00000500000000000000" pitchFamily="50" charset="0"/>
              </a:endParaRPr>
            </a:p>
          </p:txBody>
        </p:sp>
        <p:sp>
          <p:nvSpPr>
            <p:cNvPr id="4" name="Rectangle 3">
              <a:extLst>
                <a:ext uri="{FF2B5EF4-FFF2-40B4-BE49-F238E27FC236}">
                  <a16:creationId xmlns:a16="http://schemas.microsoft.com/office/drawing/2014/main" id="{212B9FAD-9E74-90E4-3126-18AAD98951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10101"/>
                </a:solidFill>
                <a:latin typeface="Montserrat" panose="00000500000000000000" pitchFamily="50" charset="0"/>
              </a:endParaRPr>
            </a:p>
          </p:txBody>
        </p:sp>
        <p:sp>
          <p:nvSpPr>
            <p:cNvPr id="5" name="Rectangle 4">
              <a:extLst>
                <a:ext uri="{FF2B5EF4-FFF2-40B4-BE49-F238E27FC236}">
                  <a16:creationId xmlns:a16="http://schemas.microsoft.com/office/drawing/2014/main" id="{9FF3C6D7-7B7C-237B-8959-9D6E4B0F8599}"/>
                </a:ext>
              </a:extLst>
            </p:cNvPr>
            <p:cNvSpPr/>
            <p:nvPr userDrawn="1"/>
          </p:nvSpPr>
          <p:spPr>
            <a:xfrm>
              <a:off x="1265109" y="375211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10101"/>
                </a:solidFill>
                <a:latin typeface="Montserrat" panose="00000500000000000000" pitchFamily="50" charset="0"/>
              </a:endParaRPr>
            </a:p>
          </p:txBody>
        </p:sp>
        <p:sp>
          <p:nvSpPr>
            <p:cNvPr id="6" name="Rectangle 5">
              <a:extLst>
                <a:ext uri="{FF2B5EF4-FFF2-40B4-BE49-F238E27FC236}">
                  <a16:creationId xmlns:a16="http://schemas.microsoft.com/office/drawing/2014/main" id="{15DD351C-A634-8CC3-FDB4-B7E2F2171808}"/>
                </a:ext>
              </a:extLst>
            </p:cNvPr>
            <p:cNvSpPr/>
            <p:nvPr userDrawn="1"/>
          </p:nvSpPr>
          <p:spPr>
            <a:xfrm>
              <a:off x="1265109" y="427424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10101"/>
                </a:solidFill>
                <a:latin typeface="Montserrat" panose="00000500000000000000" pitchFamily="50" charset="0"/>
              </a:endParaRPr>
            </a:p>
          </p:txBody>
        </p:sp>
      </p:grpSp>
      <p:grpSp>
        <p:nvGrpSpPr>
          <p:cNvPr id="7" name="Group 6">
            <a:extLst>
              <a:ext uri="{FF2B5EF4-FFF2-40B4-BE49-F238E27FC236}">
                <a16:creationId xmlns:a16="http://schemas.microsoft.com/office/drawing/2014/main" id="{48CC97FC-73AC-A85F-6F4A-D922C317D56F}"/>
              </a:ext>
            </a:extLst>
          </p:cNvPr>
          <p:cNvGrpSpPr/>
          <p:nvPr userDrawn="1"/>
        </p:nvGrpSpPr>
        <p:grpSpPr>
          <a:xfrm>
            <a:off x="343586" y="4825263"/>
            <a:ext cx="1579575" cy="1540900"/>
            <a:chOff x="10968672" y="5214269"/>
            <a:chExt cx="1344930" cy="1312000"/>
          </a:xfrm>
        </p:grpSpPr>
        <p:grpSp>
          <p:nvGrpSpPr>
            <p:cNvPr id="8" name="Graphic 47">
              <a:extLst>
                <a:ext uri="{FF2B5EF4-FFF2-40B4-BE49-F238E27FC236}">
                  <a16:creationId xmlns:a16="http://schemas.microsoft.com/office/drawing/2014/main" id="{09CFD8E2-23DE-836F-0B89-B140F0732425}"/>
                </a:ext>
              </a:extLst>
            </p:cNvPr>
            <p:cNvGrpSpPr/>
            <p:nvPr/>
          </p:nvGrpSpPr>
          <p:grpSpPr>
            <a:xfrm>
              <a:off x="11799728" y="5338043"/>
              <a:ext cx="373379" cy="317050"/>
              <a:chOff x="11799728" y="5338043"/>
              <a:chExt cx="373379" cy="317050"/>
            </a:xfrm>
            <a:solidFill>
              <a:srgbClr val="FFFFFF"/>
            </a:solidFill>
          </p:grpSpPr>
          <p:sp>
            <p:nvSpPr>
              <p:cNvPr id="63" name="Freeform 62">
                <a:extLst>
                  <a:ext uri="{FF2B5EF4-FFF2-40B4-BE49-F238E27FC236}">
                    <a16:creationId xmlns:a16="http://schemas.microsoft.com/office/drawing/2014/main" id="{592324C3-CAF5-408C-43C9-D884862BE512}"/>
                  </a:ext>
                </a:extLst>
              </p:cNvPr>
              <p:cNvSpPr/>
              <p:nvPr/>
            </p:nvSpPr>
            <p:spPr>
              <a:xfrm>
                <a:off x="11896645" y="5489428"/>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9 h 165666"/>
                  <a:gd name="connsiteX4" fmla="*/ 89297 w 275748"/>
                  <a:gd name="connsiteY4" fmla="*/ 0 h 165666"/>
                  <a:gd name="connsiteX5" fmla="*/ 268367 w 275748"/>
                  <a:gd name="connsiteY5" fmla="*/ 0 h 165666"/>
                  <a:gd name="connsiteX6" fmla="*/ 275035 w 275748"/>
                  <a:gd name="connsiteY6" fmla="*/ 3809 h 165666"/>
                  <a:gd name="connsiteX7" fmla="*/ 275035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3107 w 275748"/>
                  <a:gd name="connsiteY12" fmla="*/ 14282 h 165666"/>
                  <a:gd name="connsiteX13" fmla="*/ 18812 w 275748"/>
                  <a:gd name="connsiteY13" fmla="*/ 149481 h 165666"/>
                  <a:gd name="connsiteX14" fmla="*/ 180737 w 275748"/>
                  <a:gd name="connsiteY14" fmla="*/ 149481 h 165666"/>
                  <a:gd name="connsiteX15" fmla="*/ 255032 w 275748"/>
                  <a:gd name="connsiteY15" fmla="*/ 14282 h 165666"/>
                  <a:gd name="connsiteX16" fmla="*/ 93107 w 275748"/>
                  <a:gd name="connsiteY16" fmla="*/ 1428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5" y="3809"/>
                    </a:cubicBezTo>
                    <a:cubicBezTo>
                      <a:pt x="275987" y="5713"/>
                      <a:pt x="275987" y="8569"/>
                      <a:pt x="275035" y="11425"/>
                    </a:cubicBezTo>
                    <a:lnTo>
                      <a:pt x="193120" y="161858"/>
                    </a:lnTo>
                    <a:cubicBezTo>
                      <a:pt x="192167" y="164714"/>
                      <a:pt x="189310" y="165666"/>
                      <a:pt x="186452" y="165666"/>
                    </a:cubicBezTo>
                    <a:lnTo>
                      <a:pt x="7382" y="165666"/>
                    </a:lnTo>
                    <a:cubicBezTo>
                      <a:pt x="5477" y="164714"/>
                      <a:pt x="4524" y="164714"/>
                      <a:pt x="3572" y="164714"/>
                    </a:cubicBezTo>
                    <a:close/>
                    <a:moveTo>
                      <a:pt x="93107" y="14282"/>
                    </a:moveTo>
                    <a:lnTo>
                      <a:pt x="18812" y="149481"/>
                    </a:lnTo>
                    <a:lnTo>
                      <a:pt x="180737" y="149481"/>
                    </a:lnTo>
                    <a:lnTo>
                      <a:pt x="255032" y="14282"/>
                    </a:lnTo>
                    <a:lnTo>
                      <a:pt x="93107" y="14282"/>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A9495B-CF00-4D5F-1C7F-5FC58634A1FD}"/>
                  </a:ext>
                </a:extLst>
              </p:cNvPr>
              <p:cNvSpPr/>
              <p:nvPr/>
            </p:nvSpPr>
            <p:spPr>
              <a:xfrm>
                <a:off x="11799728" y="5338995"/>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7097 h 316098"/>
                  <a:gd name="connsiteX13" fmla="*/ 103346 w 194310"/>
                  <a:gd name="connsiteY13" fmla="*/ 293248 h 316098"/>
                  <a:gd name="connsiteX14" fmla="*/ 177641 w 194310"/>
                  <a:gd name="connsiteY14" fmla="*/ 158049 h 316098"/>
                  <a:gd name="connsiteX15" fmla="*/ 90011 w 194310"/>
                  <a:gd name="connsiteY15" fmla="*/ 21898 h 316098"/>
                  <a:gd name="connsiteX16" fmla="*/ 15716 w 194310"/>
                  <a:gd name="connsiteY16" fmla="*/ 157097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7097"/>
                    </a:moveTo>
                    <a:lnTo>
                      <a:pt x="103346" y="293248"/>
                    </a:lnTo>
                    <a:lnTo>
                      <a:pt x="177641" y="158049"/>
                    </a:lnTo>
                    <a:lnTo>
                      <a:pt x="90011" y="21898"/>
                    </a:lnTo>
                    <a:lnTo>
                      <a:pt x="15716" y="157097"/>
                    </a:ln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CA80518-CBE9-E597-06FA-B069C63037A7}"/>
                  </a:ext>
                </a:extLst>
              </p:cNvPr>
              <p:cNvSpPr/>
              <p:nvPr/>
            </p:nvSpPr>
            <p:spPr>
              <a:xfrm>
                <a:off x="11881643" y="5338043"/>
                <a:ext cx="291464" cy="165666"/>
              </a:xfrm>
              <a:custGeom>
                <a:avLst/>
                <a:gdLst>
                  <a:gd name="connsiteX0" fmla="*/ 100489 w 291464"/>
                  <a:gd name="connsiteY0" fmla="*/ 164714 h 165666"/>
                  <a:gd name="connsiteX1" fmla="*/ 97631 w 291464"/>
                  <a:gd name="connsiteY1" fmla="*/ 161858 h 165666"/>
                  <a:gd name="connsiteX2" fmla="*/ 1429 w 291464"/>
                  <a:gd name="connsiteY2" fmla="*/ 11425 h 165666"/>
                  <a:gd name="connsiteX3" fmla="*/ 1429 w 291464"/>
                  <a:gd name="connsiteY3" fmla="*/ 3808 h 165666"/>
                  <a:gd name="connsiteX4" fmla="*/ 8096 w 291464"/>
                  <a:gd name="connsiteY4" fmla="*/ 0 h 165666"/>
                  <a:gd name="connsiteX5" fmla="*/ 187166 w 291464"/>
                  <a:gd name="connsiteY5" fmla="*/ 0 h 165666"/>
                  <a:gd name="connsiteX6" fmla="*/ 193834 w 291464"/>
                  <a:gd name="connsiteY6" fmla="*/ 3808 h 165666"/>
                  <a:gd name="connsiteX7" fmla="*/ 290036 w 291464"/>
                  <a:gd name="connsiteY7" fmla="*/ 154241 h 165666"/>
                  <a:gd name="connsiteX8" fmla="*/ 290036 w 291464"/>
                  <a:gd name="connsiteY8" fmla="*/ 161858 h 165666"/>
                  <a:gd name="connsiteX9" fmla="*/ 283369 w 291464"/>
                  <a:gd name="connsiteY9" fmla="*/ 165666 h 165666"/>
                  <a:gd name="connsiteX10" fmla="*/ 104299 w 291464"/>
                  <a:gd name="connsiteY10" fmla="*/ 165666 h 165666"/>
                  <a:gd name="connsiteX11" fmla="*/ 100489 w 291464"/>
                  <a:gd name="connsiteY11" fmla="*/ 164714 h 165666"/>
                  <a:gd name="connsiteX12" fmla="*/ 21431 w 291464"/>
                  <a:gd name="connsiteY12" fmla="*/ 16186 h 165666"/>
                  <a:gd name="connsiteX13" fmla="*/ 108109 w 291464"/>
                  <a:gd name="connsiteY13" fmla="*/ 151385 h 165666"/>
                  <a:gd name="connsiteX14" fmla="*/ 269081 w 291464"/>
                  <a:gd name="connsiteY14" fmla="*/ 151385 h 165666"/>
                  <a:gd name="connsiteX15" fmla="*/ 182404 w 291464"/>
                  <a:gd name="connsiteY15" fmla="*/ 16186 h 165666"/>
                  <a:gd name="connsiteX16" fmla="*/ 21431 w 291464"/>
                  <a:gd name="connsiteY16" fmla="*/ 16186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4"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2394" y="165666"/>
                      <a:pt x="101441" y="165666"/>
                      <a:pt x="100489" y="164714"/>
                    </a:cubicBezTo>
                    <a:close/>
                    <a:moveTo>
                      <a:pt x="21431" y="16186"/>
                    </a:moveTo>
                    <a:lnTo>
                      <a:pt x="108109" y="151385"/>
                    </a:lnTo>
                    <a:lnTo>
                      <a:pt x="269081" y="151385"/>
                    </a:lnTo>
                    <a:lnTo>
                      <a:pt x="182404" y="16186"/>
                    </a:lnTo>
                    <a:lnTo>
                      <a:pt x="21431" y="16186"/>
                    </a:lnTo>
                    <a:close/>
                  </a:path>
                </a:pathLst>
              </a:custGeom>
              <a:solidFill>
                <a:srgbClr val="FFFFFF"/>
              </a:solidFill>
              <a:ln w="9525" cap="flat">
                <a:noFill/>
                <a:prstDash val="solid"/>
                <a:miter/>
              </a:ln>
            </p:spPr>
            <p:txBody>
              <a:bodyPr rtlCol="0" anchor="ctr"/>
              <a:lstStyle/>
              <a:p>
                <a:endParaRPr lang="en-US"/>
              </a:p>
            </p:txBody>
          </p:sp>
        </p:grpSp>
        <p:grpSp>
          <p:nvGrpSpPr>
            <p:cNvPr id="9" name="Graphic 47">
              <a:extLst>
                <a:ext uri="{FF2B5EF4-FFF2-40B4-BE49-F238E27FC236}">
                  <a16:creationId xmlns:a16="http://schemas.microsoft.com/office/drawing/2014/main" id="{2CDD3A1D-9DA3-7643-C608-6EB47FCCF61D}"/>
                </a:ext>
              </a:extLst>
            </p:cNvPr>
            <p:cNvGrpSpPr/>
            <p:nvPr/>
          </p:nvGrpSpPr>
          <p:grpSpPr>
            <a:xfrm>
              <a:off x="11553031" y="5790293"/>
              <a:ext cx="373379" cy="316098"/>
              <a:chOff x="11553031" y="5790293"/>
              <a:chExt cx="373379" cy="316098"/>
            </a:xfrm>
            <a:solidFill>
              <a:srgbClr val="FFFFFF"/>
            </a:solidFill>
          </p:grpSpPr>
          <p:sp>
            <p:nvSpPr>
              <p:cNvPr id="58" name="Freeform 57">
                <a:extLst>
                  <a:ext uri="{FF2B5EF4-FFF2-40B4-BE49-F238E27FC236}">
                    <a16:creationId xmlns:a16="http://schemas.microsoft.com/office/drawing/2014/main" id="{F4DD0433-AD0F-BCD8-0395-14E3EBCE087D}"/>
                  </a:ext>
                </a:extLst>
              </p:cNvPr>
              <p:cNvSpPr/>
              <p:nvPr/>
            </p:nvSpPr>
            <p:spPr>
              <a:xfrm>
                <a:off x="11649948" y="5940725"/>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8 h 165666"/>
                  <a:gd name="connsiteX4" fmla="*/ 89297 w 275748"/>
                  <a:gd name="connsiteY4" fmla="*/ 0 h 165666"/>
                  <a:gd name="connsiteX5" fmla="*/ 268367 w 275748"/>
                  <a:gd name="connsiteY5" fmla="*/ 0 h 165666"/>
                  <a:gd name="connsiteX6" fmla="*/ 275034 w 275748"/>
                  <a:gd name="connsiteY6" fmla="*/ 3808 h 165666"/>
                  <a:gd name="connsiteX7" fmla="*/ 275034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4059 w 275748"/>
                  <a:gd name="connsiteY12" fmla="*/ 15234 h 165666"/>
                  <a:gd name="connsiteX13" fmla="*/ 19764 w 275748"/>
                  <a:gd name="connsiteY13" fmla="*/ 150433 h 165666"/>
                  <a:gd name="connsiteX14" fmla="*/ 181689 w 275748"/>
                  <a:gd name="connsiteY14" fmla="*/ 150433 h 165666"/>
                  <a:gd name="connsiteX15" fmla="*/ 255984 w 275748"/>
                  <a:gd name="connsiteY15" fmla="*/ 15234 h 165666"/>
                  <a:gd name="connsiteX16" fmla="*/ 94059 w 275748"/>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20" y="161858"/>
                    </a:lnTo>
                    <a:cubicBezTo>
                      <a:pt x="192167" y="164714"/>
                      <a:pt x="189309" y="165666"/>
                      <a:pt x="186452" y="165666"/>
                    </a:cubicBezTo>
                    <a:lnTo>
                      <a:pt x="7382" y="165666"/>
                    </a:lnTo>
                    <a:cubicBezTo>
                      <a:pt x="6429"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70AC0BB-0DBE-603A-695E-3EF2E0062637}"/>
                  </a:ext>
                </a:extLst>
              </p:cNvPr>
              <p:cNvSpPr/>
              <p:nvPr/>
            </p:nvSpPr>
            <p:spPr>
              <a:xfrm>
                <a:off x="11553031" y="5790293"/>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6669 w 194310"/>
                  <a:gd name="connsiteY12" fmla="*/ 158049 h 316098"/>
                  <a:gd name="connsiteX13" fmla="*/ 104299 w 194310"/>
                  <a:gd name="connsiteY13" fmla="*/ 294200 h 316098"/>
                  <a:gd name="connsiteX14" fmla="*/ 178594 w 194310"/>
                  <a:gd name="connsiteY14" fmla="*/ 159001 h 316098"/>
                  <a:gd name="connsiteX15" fmla="*/ 90964 w 194310"/>
                  <a:gd name="connsiteY15" fmla="*/ 22850 h 316098"/>
                  <a:gd name="connsiteX16" fmla="*/ 16669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0"/>
                    </a:lnTo>
                    <a:lnTo>
                      <a:pt x="16669" y="15804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5B5B243-0B02-5CF9-2579-6C0159B23572}"/>
                  </a:ext>
                </a:extLst>
              </p:cNvPr>
              <p:cNvSpPr/>
              <p:nvPr/>
            </p:nvSpPr>
            <p:spPr>
              <a:xfrm>
                <a:off x="11634946" y="5790293"/>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2394"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a:p>
            </p:txBody>
          </p:sp>
        </p:grpSp>
        <p:grpSp>
          <p:nvGrpSpPr>
            <p:cNvPr id="10" name="Graphic 47">
              <a:extLst>
                <a:ext uri="{FF2B5EF4-FFF2-40B4-BE49-F238E27FC236}">
                  <a16:creationId xmlns:a16="http://schemas.microsoft.com/office/drawing/2014/main" id="{797B3436-C911-5A7D-7B37-5D604DA7E3DB}"/>
                </a:ext>
              </a:extLst>
            </p:cNvPr>
            <p:cNvGrpSpPr/>
            <p:nvPr/>
          </p:nvGrpSpPr>
          <p:grpSpPr>
            <a:xfrm>
              <a:off x="12091193" y="5786484"/>
              <a:ext cx="221456" cy="316098"/>
              <a:chOff x="12091193" y="5786484"/>
              <a:chExt cx="221456" cy="316098"/>
            </a:xfrm>
            <a:solidFill>
              <a:srgbClr val="FFFFFF"/>
            </a:solidFill>
          </p:grpSpPr>
          <p:sp>
            <p:nvSpPr>
              <p:cNvPr id="55" name="Freeform 54">
                <a:extLst>
                  <a:ext uri="{FF2B5EF4-FFF2-40B4-BE49-F238E27FC236}">
                    <a16:creationId xmlns:a16="http://schemas.microsoft.com/office/drawing/2014/main" id="{E5F10092-DE61-C6A4-F49B-E7DE3AD4815B}"/>
                  </a:ext>
                </a:extLst>
              </p:cNvPr>
              <p:cNvSpPr/>
              <p:nvPr/>
            </p:nvSpPr>
            <p:spPr>
              <a:xfrm>
                <a:off x="12091193" y="5786484"/>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8049 h 316098"/>
                  <a:gd name="connsiteX13" fmla="*/ 103346 w 194310"/>
                  <a:gd name="connsiteY13" fmla="*/ 294200 h 316098"/>
                  <a:gd name="connsiteX14" fmla="*/ 177641 w 194310"/>
                  <a:gd name="connsiteY14" fmla="*/ 159001 h 316098"/>
                  <a:gd name="connsiteX15" fmla="*/ 90011 w 194310"/>
                  <a:gd name="connsiteY15" fmla="*/ 22850 h 316098"/>
                  <a:gd name="connsiteX16" fmla="*/ 15716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8049"/>
                    </a:moveTo>
                    <a:lnTo>
                      <a:pt x="103346" y="294200"/>
                    </a:lnTo>
                    <a:lnTo>
                      <a:pt x="177641" y="159001"/>
                    </a:lnTo>
                    <a:lnTo>
                      <a:pt x="90011" y="22850"/>
                    </a:lnTo>
                    <a:lnTo>
                      <a:pt x="15716" y="158049"/>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0B2F215-7011-EEDE-0E8E-09E2982699E9}"/>
                  </a:ext>
                </a:extLst>
              </p:cNvPr>
              <p:cNvSpPr/>
              <p:nvPr/>
            </p:nvSpPr>
            <p:spPr>
              <a:xfrm>
                <a:off x="12187158" y="5936917"/>
                <a:ext cx="125491" cy="165666"/>
              </a:xfrm>
              <a:custGeom>
                <a:avLst/>
                <a:gdLst>
                  <a:gd name="connsiteX0" fmla="*/ 125492 w 125491"/>
                  <a:gd name="connsiteY0" fmla="*/ 150433 h 165666"/>
                  <a:gd name="connsiteX1" fmla="*/ 19764 w 125491"/>
                  <a:gd name="connsiteY1" fmla="*/ 150433 h 165666"/>
                  <a:gd name="connsiteX2" fmla="*/ 94060 w 125491"/>
                  <a:gd name="connsiteY2" fmla="*/ 15234 h 165666"/>
                  <a:gd name="connsiteX3" fmla="*/ 125492 w 125491"/>
                  <a:gd name="connsiteY3" fmla="*/ 15234 h 165666"/>
                  <a:gd name="connsiteX4" fmla="*/ 125492 w 125491"/>
                  <a:gd name="connsiteY4" fmla="*/ 0 h 165666"/>
                  <a:gd name="connsiteX5" fmla="*/ 89297 w 125491"/>
                  <a:gd name="connsiteY5" fmla="*/ 0 h 165666"/>
                  <a:gd name="connsiteX6" fmla="*/ 82629 w 125491"/>
                  <a:gd name="connsiteY6" fmla="*/ 3809 h 165666"/>
                  <a:gd name="connsiteX7" fmla="*/ 714 w 125491"/>
                  <a:gd name="connsiteY7" fmla="*/ 154241 h 165666"/>
                  <a:gd name="connsiteX8" fmla="*/ 714 w 125491"/>
                  <a:gd name="connsiteY8" fmla="*/ 161858 h 165666"/>
                  <a:gd name="connsiteX9" fmla="*/ 3572 w 125491"/>
                  <a:gd name="connsiteY9" fmla="*/ 164714 h 165666"/>
                  <a:gd name="connsiteX10" fmla="*/ 7382 w 125491"/>
                  <a:gd name="connsiteY10" fmla="*/ 165666 h 165666"/>
                  <a:gd name="connsiteX11" fmla="*/ 125492 w 125491"/>
                  <a:gd name="connsiteY11" fmla="*/ 165666 h 165666"/>
                  <a:gd name="connsiteX12" fmla="*/ 125492 w 125491"/>
                  <a:gd name="connsiteY12" fmla="*/ 150433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91" h="165666">
                    <a:moveTo>
                      <a:pt x="125492" y="150433"/>
                    </a:moveTo>
                    <a:lnTo>
                      <a:pt x="19764" y="150433"/>
                    </a:lnTo>
                    <a:lnTo>
                      <a:pt x="94060" y="15234"/>
                    </a:lnTo>
                    <a:lnTo>
                      <a:pt x="125492" y="15234"/>
                    </a:lnTo>
                    <a:lnTo>
                      <a:pt x="125492" y="0"/>
                    </a:lnTo>
                    <a:lnTo>
                      <a:pt x="89297" y="0"/>
                    </a:lnTo>
                    <a:cubicBezTo>
                      <a:pt x="86439" y="0"/>
                      <a:pt x="83582" y="1904"/>
                      <a:pt x="82629" y="3809"/>
                    </a:cubicBezTo>
                    <a:lnTo>
                      <a:pt x="714" y="154241"/>
                    </a:lnTo>
                    <a:cubicBezTo>
                      <a:pt x="-238" y="156145"/>
                      <a:pt x="-238" y="159002"/>
                      <a:pt x="714" y="161858"/>
                    </a:cubicBezTo>
                    <a:cubicBezTo>
                      <a:pt x="1667" y="162810"/>
                      <a:pt x="2620" y="163762"/>
                      <a:pt x="3572" y="164714"/>
                    </a:cubicBezTo>
                    <a:cubicBezTo>
                      <a:pt x="4524" y="165666"/>
                      <a:pt x="5477" y="165666"/>
                      <a:pt x="7382" y="165666"/>
                    </a:cubicBezTo>
                    <a:lnTo>
                      <a:pt x="125492" y="165666"/>
                    </a:lnTo>
                    <a:lnTo>
                      <a:pt x="125492" y="150433"/>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49F9D11-A495-1075-FF08-60D468CBF4F8}"/>
                  </a:ext>
                </a:extLst>
              </p:cNvPr>
              <p:cNvSpPr/>
              <p:nvPr/>
            </p:nvSpPr>
            <p:spPr>
              <a:xfrm>
                <a:off x="12172870" y="5786484"/>
                <a:ext cx="139779" cy="165666"/>
              </a:xfrm>
              <a:custGeom>
                <a:avLst/>
                <a:gdLst>
                  <a:gd name="connsiteX0" fmla="*/ 139779 w 139779"/>
                  <a:gd name="connsiteY0" fmla="*/ 150432 h 165666"/>
                  <a:gd name="connsiteX1" fmla="*/ 107395 w 139779"/>
                  <a:gd name="connsiteY1" fmla="*/ 150432 h 165666"/>
                  <a:gd name="connsiteX2" fmla="*/ 20717 w 139779"/>
                  <a:gd name="connsiteY2" fmla="*/ 15234 h 165666"/>
                  <a:gd name="connsiteX3" fmla="*/ 139779 w 139779"/>
                  <a:gd name="connsiteY3" fmla="*/ 15234 h 165666"/>
                  <a:gd name="connsiteX4" fmla="*/ 139779 w 139779"/>
                  <a:gd name="connsiteY4" fmla="*/ 0 h 165666"/>
                  <a:gd name="connsiteX5" fmla="*/ 7382 w 139779"/>
                  <a:gd name="connsiteY5" fmla="*/ 0 h 165666"/>
                  <a:gd name="connsiteX6" fmla="*/ 714 w 139779"/>
                  <a:gd name="connsiteY6" fmla="*/ 3808 h 165666"/>
                  <a:gd name="connsiteX7" fmla="*/ 714 w 139779"/>
                  <a:gd name="connsiteY7" fmla="*/ 11425 h 165666"/>
                  <a:gd name="connsiteX8" fmla="*/ 96917 w 139779"/>
                  <a:gd name="connsiteY8" fmla="*/ 161858 h 165666"/>
                  <a:gd name="connsiteX9" fmla="*/ 99774 w 139779"/>
                  <a:gd name="connsiteY9" fmla="*/ 164714 h 165666"/>
                  <a:gd name="connsiteX10" fmla="*/ 103585 w 139779"/>
                  <a:gd name="connsiteY10" fmla="*/ 165666 h 165666"/>
                  <a:gd name="connsiteX11" fmla="*/ 139779 w 139779"/>
                  <a:gd name="connsiteY11" fmla="*/ 165666 h 165666"/>
                  <a:gd name="connsiteX12" fmla="*/ 139779 w 139779"/>
                  <a:gd name="connsiteY12" fmla="*/ 15043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79" h="165666">
                    <a:moveTo>
                      <a:pt x="139779" y="150432"/>
                    </a:moveTo>
                    <a:lnTo>
                      <a:pt x="107395" y="150432"/>
                    </a:lnTo>
                    <a:lnTo>
                      <a:pt x="20717" y="15234"/>
                    </a:lnTo>
                    <a:lnTo>
                      <a:pt x="139779" y="15234"/>
                    </a:lnTo>
                    <a:lnTo>
                      <a:pt x="139779" y="0"/>
                    </a:lnTo>
                    <a:lnTo>
                      <a:pt x="7382" y="0"/>
                    </a:lnTo>
                    <a:cubicBezTo>
                      <a:pt x="4524" y="0"/>
                      <a:pt x="1667" y="1904"/>
                      <a:pt x="714" y="3808"/>
                    </a:cubicBezTo>
                    <a:cubicBezTo>
                      <a:pt x="-238" y="6665"/>
                      <a:pt x="-238" y="9521"/>
                      <a:pt x="714" y="11425"/>
                    </a:cubicBezTo>
                    <a:lnTo>
                      <a:pt x="96917" y="161858"/>
                    </a:lnTo>
                    <a:cubicBezTo>
                      <a:pt x="97870" y="162810"/>
                      <a:pt x="98822" y="163762"/>
                      <a:pt x="99774" y="164714"/>
                    </a:cubicBezTo>
                    <a:cubicBezTo>
                      <a:pt x="100727" y="165666"/>
                      <a:pt x="101679" y="165666"/>
                      <a:pt x="103585" y="165666"/>
                    </a:cubicBezTo>
                    <a:lnTo>
                      <a:pt x="139779" y="165666"/>
                    </a:lnTo>
                    <a:lnTo>
                      <a:pt x="139779" y="150432"/>
                    </a:lnTo>
                    <a:close/>
                  </a:path>
                </a:pathLst>
              </a:custGeom>
              <a:solidFill>
                <a:srgbClr val="FFFFFF"/>
              </a:solidFill>
              <a:ln w="9525" cap="flat">
                <a:noFill/>
                <a:prstDash val="solid"/>
                <a:miter/>
              </a:ln>
            </p:spPr>
            <p:txBody>
              <a:bodyPr rtlCol="0" anchor="ctr"/>
              <a:lstStyle/>
              <a:p>
                <a:endParaRPr lang="en-US"/>
              </a:p>
            </p:txBody>
          </p:sp>
        </p:grpSp>
        <p:grpSp>
          <p:nvGrpSpPr>
            <p:cNvPr id="11" name="Graphic 47">
              <a:extLst>
                <a:ext uri="{FF2B5EF4-FFF2-40B4-BE49-F238E27FC236}">
                  <a16:creationId xmlns:a16="http://schemas.microsoft.com/office/drawing/2014/main" id="{4AC094B9-66D3-3E96-986E-CE62FE5BEADB}"/>
                </a:ext>
              </a:extLst>
            </p:cNvPr>
            <p:cNvGrpSpPr/>
            <p:nvPr/>
          </p:nvGrpSpPr>
          <p:grpSpPr>
            <a:xfrm>
              <a:off x="11846163" y="6237782"/>
              <a:ext cx="371713" cy="288487"/>
              <a:chOff x="11846163" y="6237782"/>
              <a:chExt cx="371713" cy="288487"/>
            </a:xfrm>
            <a:solidFill>
              <a:srgbClr val="FFFFFF"/>
            </a:solidFill>
          </p:grpSpPr>
          <p:sp>
            <p:nvSpPr>
              <p:cNvPr id="52" name="Freeform 51">
                <a:extLst>
                  <a:ext uri="{FF2B5EF4-FFF2-40B4-BE49-F238E27FC236}">
                    <a16:creationId xmlns:a16="http://schemas.microsoft.com/office/drawing/2014/main" id="{6138926A-5A7F-71FC-9CB6-142E34C07C15}"/>
                  </a:ext>
                </a:extLst>
              </p:cNvPr>
              <p:cNvSpPr/>
              <p:nvPr/>
            </p:nvSpPr>
            <p:spPr>
              <a:xfrm>
                <a:off x="11846163" y="6238734"/>
                <a:ext cx="192881" cy="287535"/>
              </a:xfrm>
              <a:custGeom>
                <a:avLst/>
                <a:gdLst>
                  <a:gd name="connsiteX0" fmla="*/ 79772 w 192881"/>
                  <a:gd name="connsiteY0" fmla="*/ 286583 h 287535"/>
                  <a:gd name="connsiteX1" fmla="*/ 97869 w 192881"/>
                  <a:gd name="connsiteY1" fmla="*/ 286583 h 287535"/>
                  <a:gd name="connsiteX2" fmla="*/ 15002 w 192881"/>
                  <a:gd name="connsiteY2" fmla="*/ 157097 h 287535"/>
                  <a:gd name="connsiteX3" fmla="*/ 89297 w 192881"/>
                  <a:gd name="connsiteY3" fmla="*/ 21898 h 287535"/>
                  <a:gd name="connsiteX4" fmla="*/ 176927 w 192881"/>
                  <a:gd name="connsiteY4" fmla="*/ 158049 h 287535"/>
                  <a:gd name="connsiteX5" fmla="*/ 106442 w 192881"/>
                  <a:gd name="connsiteY5" fmla="*/ 287536 h 287535"/>
                  <a:gd name="connsiteX6" fmla="*/ 123587 w 192881"/>
                  <a:gd name="connsiteY6" fmla="*/ 287536 h 287535"/>
                  <a:gd name="connsiteX7" fmla="*/ 192167 w 192881"/>
                  <a:gd name="connsiteY7" fmla="*/ 161858 h 287535"/>
                  <a:gd name="connsiteX8" fmla="*/ 192167 w 192881"/>
                  <a:gd name="connsiteY8" fmla="*/ 154241 h 287535"/>
                  <a:gd name="connsiteX9" fmla="*/ 95964 w 192881"/>
                  <a:gd name="connsiteY9" fmla="*/ 3808 h 287535"/>
                  <a:gd name="connsiteX10" fmla="*/ 89297 w 192881"/>
                  <a:gd name="connsiteY10" fmla="*/ 0 h 287535"/>
                  <a:gd name="connsiteX11" fmla="*/ 82629 w 192881"/>
                  <a:gd name="connsiteY11" fmla="*/ 3808 h 287535"/>
                  <a:gd name="connsiteX12" fmla="*/ 714 w 192881"/>
                  <a:gd name="connsiteY12" fmla="*/ 154241 h 287535"/>
                  <a:gd name="connsiteX13" fmla="*/ 714 w 192881"/>
                  <a:gd name="connsiteY13" fmla="*/ 161858 h 287535"/>
                  <a:gd name="connsiteX14" fmla="*/ 79772 w 192881"/>
                  <a:gd name="connsiteY14" fmla="*/ 286583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881" h="287535">
                    <a:moveTo>
                      <a:pt x="79772" y="286583"/>
                    </a:moveTo>
                    <a:lnTo>
                      <a:pt x="97869" y="286583"/>
                    </a:lnTo>
                    <a:lnTo>
                      <a:pt x="15002" y="157097"/>
                    </a:lnTo>
                    <a:lnTo>
                      <a:pt x="89297" y="21898"/>
                    </a:lnTo>
                    <a:lnTo>
                      <a:pt x="176927" y="158049"/>
                    </a:lnTo>
                    <a:lnTo>
                      <a:pt x="106442" y="287536"/>
                    </a:lnTo>
                    <a:lnTo>
                      <a:pt x="123587" y="287536"/>
                    </a:lnTo>
                    <a:lnTo>
                      <a:pt x="192167" y="161858"/>
                    </a:lnTo>
                    <a:cubicBezTo>
                      <a:pt x="193119" y="159001"/>
                      <a:pt x="193119" y="156145"/>
                      <a:pt x="192167" y="154241"/>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79772" y="286583"/>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EAD3D86-263F-5161-820E-A73992C3EB30}"/>
                  </a:ext>
                </a:extLst>
              </p:cNvPr>
              <p:cNvSpPr/>
              <p:nvPr/>
            </p:nvSpPr>
            <p:spPr>
              <a:xfrm>
                <a:off x="11951652" y="6388214"/>
                <a:ext cx="265509" cy="137103"/>
              </a:xfrm>
              <a:custGeom>
                <a:avLst/>
                <a:gdLst>
                  <a:gd name="connsiteX0" fmla="*/ 17145 w 265509"/>
                  <a:gd name="connsiteY0" fmla="*/ 137103 h 137103"/>
                  <a:gd name="connsiteX1" fmla="*/ 83820 w 265509"/>
                  <a:gd name="connsiteY1" fmla="*/ 15234 h 137103"/>
                  <a:gd name="connsiteX2" fmla="*/ 245745 w 265509"/>
                  <a:gd name="connsiteY2" fmla="*/ 15234 h 137103"/>
                  <a:gd name="connsiteX3" fmla="*/ 179070 w 265509"/>
                  <a:gd name="connsiteY3" fmla="*/ 137103 h 137103"/>
                  <a:gd name="connsiteX4" fmla="*/ 196215 w 265509"/>
                  <a:gd name="connsiteY4" fmla="*/ 137103 h 137103"/>
                  <a:gd name="connsiteX5" fmla="*/ 264795 w 265509"/>
                  <a:gd name="connsiteY5" fmla="*/ 11425 h 137103"/>
                  <a:gd name="connsiteX6" fmla="*/ 264795 w 265509"/>
                  <a:gd name="connsiteY6" fmla="*/ 3808 h 137103"/>
                  <a:gd name="connsiteX7" fmla="*/ 258128 w 265509"/>
                  <a:gd name="connsiteY7" fmla="*/ 0 h 137103"/>
                  <a:gd name="connsiteX8" fmla="*/ 79057 w 265509"/>
                  <a:gd name="connsiteY8" fmla="*/ 0 h 137103"/>
                  <a:gd name="connsiteX9" fmla="*/ 72390 w 265509"/>
                  <a:gd name="connsiteY9" fmla="*/ 3808 h 137103"/>
                  <a:gd name="connsiteX10" fmla="*/ 0 w 265509"/>
                  <a:gd name="connsiteY10" fmla="*/ 137103 h 137103"/>
                  <a:gd name="connsiteX11" fmla="*/ 17145 w 265509"/>
                  <a:gd name="connsiteY11" fmla="*/ 137103 h 1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509" h="137103">
                    <a:moveTo>
                      <a:pt x="17145" y="137103"/>
                    </a:moveTo>
                    <a:lnTo>
                      <a:pt x="83820" y="15234"/>
                    </a:lnTo>
                    <a:lnTo>
                      <a:pt x="245745" y="15234"/>
                    </a:lnTo>
                    <a:lnTo>
                      <a:pt x="179070" y="137103"/>
                    </a:lnTo>
                    <a:lnTo>
                      <a:pt x="196215" y="137103"/>
                    </a:lnTo>
                    <a:lnTo>
                      <a:pt x="264795" y="11425"/>
                    </a:lnTo>
                    <a:cubicBezTo>
                      <a:pt x="265747" y="9521"/>
                      <a:pt x="265747" y="6665"/>
                      <a:pt x="264795" y="3808"/>
                    </a:cubicBezTo>
                    <a:cubicBezTo>
                      <a:pt x="263842" y="1904"/>
                      <a:pt x="260985" y="0"/>
                      <a:pt x="258128" y="0"/>
                    </a:cubicBezTo>
                    <a:lnTo>
                      <a:pt x="79057" y="0"/>
                    </a:lnTo>
                    <a:cubicBezTo>
                      <a:pt x="76200" y="0"/>
                      <a:pt x="73342" y="1904"/>
                      <a:pt x="72390" y="3808"/>
                    </a:cubicBezTo>
                    <a:lnTo>
                      <a:pt x="0" y="137103"/>
                    </a:lnTo>
                    <a:lnTo>
                      <a:pt x="17145" y="137103"/>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4868319B-7472-F938-3FD1-BB755B209283}"/>
                  </a:ext>
                </a:extLst>
              </p:cNvPr>
              <p:cNvSpPr/>
              <p:nvPr/>
            </p:nvSpPr>
            <p:spPr>
              <a:xfrm>
                <a:off x="11926411" y="6237782"/>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B618F388-C3D0-A248-42C3-783DEC937ABF}"/>
                </a:ext>
              </a:extLst>
            </p:cNvPr>
            <p:cNvSpPr/>
            <p:nvPr/>
          </p:nvSpPr>
          <p:spPr>
            <a:xfrm>
              <a:off x="12064047" y="6116118"/>
              <a:ext cx="122667" cy="209052"/>
            </a:xfrm>
            <a:custGeom>
              <a:avLst/>
              <a:gdLst>
                <a:gd name="connsiteX0" fmla="*/ 118110 w 122667"/>
                <a:gd name="connsiteY0" fmla="*/ 747 h 209052"/>
                <a:gd name="connsiteX1" fmla="*/ 121920 w 122667"/>
                <a:gd name="connsiteY1" fmla="*/ 12172 h 209052"/>
                <a:gd name="connsiteX2" fmla="*/ 16193 w 122667"/>
                <a:gd name="connsiteY2" fmla="*/ 204497 h 209052"/>
                <a:gd name="connsiteX3" fmla="*/ 4763 w 122667"/>
                <a:gd name="connsiteY3" fmla="*/ 208306 h 209052"/>
                <a:gd name="connsiteX4" fmla="*/ 4763 w 122667"/>
                <a:gd name="connsiteY4" fmla="*/ 208306 h 209052"/>
                <a:gd name="connsiteX5" fmla="*/ 0 w 122667"/>
                <a:gd name="connsiteY5" fmla="*/ 200689 h 209052"/>
                <a:gd name="connsiteX6" fmla="*/ 953 w 122667"/>
                <a:gd name="connsiteY6" fmla="*/ 196880 h 209052"/>
                <a:gd name="connsiteX7" fmla="*/ 106680 w 122667"/>
                <a:gd name="connsiteY7" fmla="*/ 4555 h 209052"/>
                <a:gd name="connsiteX8" fmla="*/ 118110 w 122667"/>
                <a:gd name="connsiteY8" fmla="*/ 747 h 209052"/>
                <a:gd name="connsiteX9" fmla="*/ 118110 w 122667"/>
                <a:gd name="connsiteY9" fmla="*/ 747 h 20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052">
                  <a:moveTo>
                    <a:pt x="118110" y="747"/>
                  </a:moveTo>
                  <a:cubicBezTo>
                    <a:pt x="121920" y="2651"/>
                    <a:pt x="123825" y="8364"/>
                    <a:pt x="121920" y="12172"/>
                  </a:cubicBezTo>
                  <a:lnTo>
                    <a:pt x="16193" y="204497"/>
                  </a:lnTo>
                  <a:cubicBezTo>
                    <a:pt x="14288" y="208306"/>
                    <a:pt x="8572" y="210210"/>
                    <a:pt x="4763" y="208306"/>
                  </a:cubicBezTo>
                  <a:cubicBezTo>
                    <a:pt x="4763" y="208306"/>
                    <a:pt x="4763" y="208306"/>
                    <a:pt x="4763" y="208306"/>
                  </a:cubicBezTo>
                  <a:cubicBezTo>
                    <a:pt x="1905" y="206402"/>
                    <a:pt x="0" y="204497"/>
                    <a:pt x="0" y="200689"/>
                  </a:cubicBezTo>
                  <a:cubicBezTo>
                    <a:pt x="0" y="199737"/>
                    <a:pt x="0" y="197833"/>
                    <a:pt x="953" y="196880"/>
                  </a:cubicBezTo>
                  <a:lnTo>
                    <a:pt x="106680" y="4555"/>
                  </a:lnTo>
                  <a:cubicBezTo>
                    <a:pt x="108585" y="747"/>
                    <a:pt x="113347" y="-1157"/>
                    <a:pt x="118110" y="747"/>
                  </a:cubicBezTo>
                  <a:cubicBezTo>
                    <a:pt x="118110" y="747"/>
                    <a:pt x="118110" y="747"/>
                    <a:pt x="118110" y="747"/>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BF685FE-FFF5-399A-E6AA-F2989C5075F7}"/>
                </a:ext>
              </a:extLst>
            </p:cNvPr>
            <p:cNvSpPr/>
            <p:nvPr/>
          </p:nvSpPr>
          <p:spPr>
            <a:xfrm>
              <a:off x="11770677" y="5674698"/>
              <a:ext cx="122667" cy="209647"/>
            </a:xfrm>
            <a:custGeom>
              <a:avLst/>
              <a:gdLst>
                <a:gd name="connsiteX0" fmla="*/ 118110 w 122667"/>
                <a:gd name="connsiteY0" fmla="*/ 1342 h 209647"/>
                <a:gd name="connsiteX1" fmla="*/ 121920 w 122667"/>
                <a:gd name="connsiteY1" fmla="*/ 12767 h 209647"/>
                <a:gd name="connsiteX2" fmla="*/ 16192 w 122667"/>
                <a:gd name="connsiteY2" fmla="*/ 205092 h 209647"/>
                <a:gd name="connsiteX3" fmla="*/ 4763 w 122667"/>
                <a:gd name="connsiteY3" fmla="*/ 208901 h 209647"/>
                <a:gd name="connsiteX4" fmla="*/ 4763 w 122667"/>
                <a:gd name="connsiteY4" fmla="*/ 208901 h 209647"/>
                <a:gd name="connsiteX5" fmla="*/ 0 w 122667"/>
                <a:gd name="connsiteY5" fmla="*/ 201284 h 209647"/>
                <a:gd name="connsiteX6" fmla="*/ 953 w 122667"/>
                <a:gd name="connsiteY6" fmla="*/ 197476 h 209647"/>
                <a:gd name="connsiteX7" fmla="*/ 106680 w 122667"/>
                <a:gd name="connsiteY7" fmla="*/ 5150 h 209647"/>
                <a:gd name="connsiteX8" fmla="*/ 118110 w 122667"/>
                <a:gd name="connsiteY8" fmla="*/ 1342 h 209647"/>
                <a:gd name="connsiteX9" fmla="*/ 118110 w 122667"/>
                <a:gd name="connsiteY9" fmla="*/ 1342 h 20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647">
                  <a:moveTo>
                    <a:pt x="118110" y="1342"/>
                  </a:moveTo>
                  <a:cubicBezTo>
                    <a:pt x="121920" y="3246"/>
                    <a:pt x="123825" y="8959"/>
                    <a:pt x="121920" y="12767"/>
                  </a:cubicBezTo>
                  <a:lnTo>
                    <a:pt x="16192" y="205092"/>
                  </a:lnTo>
                  <a:cubicBezTo>
                    <a:pt x="14288" y="208901"/>
                    <a:pt x="8572"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8585" y="390"/>
                    <a:pt x="113347" y="-1514"/>
                    <a:pt x="118110" y="1342"/>
                  </a:cubicBezTo>
                  <a:cubicBezTo>
                    <a:pt x="118110" y="1342"/>
                    <a:pt x="118110" y="1342"/>
                    <a:pt x="118110" y="1342"/>
                  </a:cubicBezTo>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FD24180-F1A1-83A4-2F20-8064AD6E7330}"/>
                </a:ext>
              </a:extLst>
            </p:cNvPr>
            <p:cNvSpPr/>
            <p:nvPr/>
          </p:nvSpPr>
          <p:spPr>
            <a:xfrm>
              <a:off x="12188825" y="5489428"/>
              <a:ext cx="124777" cy="19994"/>
            </a:xfrm>
            <a:custGeom>
              <a:avLst/>
              <a:gdLst>
                <a:gd name="connsiteX0" fmla="*/ 123825 w 124777"/>
                <a:gd name="connsiteY0" fmla="*/ 0 h 19994"/>
                <a:gd name="connsiteX1" fmla="*/ 8572 w 124777"/>
                <a:gd name="connsiteY1" fmla="*/ 2856 h 19994"/>
                <a:gd name="connsiteX2" fmla="*/ 0 w 124777"/>
                <a:gd name="connsiteY2" fmla="*/ 11425 h 19994"/>
                <a:gd name="connsiteX3" fmla="*/ 4763 w 124777"/>
                <a:gd name="connsiteY3" fmla="*/ 19042 h 19994"/>
                <a:gd name="connsiteX4" fmla="*/ 8572 w 124777"/>
                <a:gd name="connsiteY4" fmla="*/ 19994 h 19994"/>
                <a:gd name="connsiteX5" fmla="*/ 124778 w 124777"/>
                <a:gd name="connsiteY5" fmla="*/ 17138 h 19994"/>
                <a:gd name="connsiteX6" fmla="*/ 124778 w 124777"/>
                <a:gd name="connsiteY6" fmla="*/ 0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3660163-5EC6-ADF7-98DE-D4C1DDDFDBD4}"/>
                </a:ext>
              </a:extLst>
            </p:cNvPr>
            <p:cNvSpPr/>
            <p:nvPr/>
          </p:nvSpPr>
          <p:spPr>
            <a:xfrm>
              <a:off x="12258357" y="6392023"/>
              <a:ext cx="54292" cy="18090"/>
            </a:xfrm>
            <a:custGeom>
              <a:avLst/>
              <a:gdLst>
                <a:gd name="connsiteX0" fmla="*/ 54293 w 54292"/>
                <a:gd name="connsiteY0" fmla="*/ 0 h 18090"/>
                <a:gd name="connsiteX1" fmla="*/ 8573 w 54292"/>
                <a:gd name="connsiteY1" fmla="*/ 952 h 18090"/>
                <a:gd name="connsiteX2" fmla="*/ 0 w 54292"/>
                <a:gd name="connsiteY2" fmla="*/ 9521 h 18090"/>
                <a:gd name="connsiteX3" fmla="*/ 4763 w 54292"/>
                <a:gd name="connsiteY3" fmla="*/ 17138 h 18090"/>
                <a:gd name="connsiteX4" fmla="*/ 8573 w 54292"/>
                <a:gd name="connsiteY4" fmla="*/ 18090 h 18090"/>
                <a:gd name="connsiteX5" fmla="*/ 54293 w 54292"/>
                <a:gd name="connsiteY5" fmla="*/ 17138 h 18090"/>
                <a:gd name="connsiteX6" fmla="*/ 54293 w 54292"/>
                <a:gd name="connsiteY6" fmla="*/ 0 h 1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90">
                  <a:moveTo>
                    <a:pt x="54293" y="0"/>
                  </a:moveTo>
                  <a:lnTo>
                    <a:pt x="8573" y="952"/>
                  </a:lnTo>
                  <a:cubicBezTo>
                    <a:pt x="3810" y="952"/>
                    <a:pt x="0" y="4761"/>
                    <a:pt x="0" y="9521"/>
                  </a:cubicBezTo>
                  <a:cubicBezTo>
                    <a:pt x="0" y="12377"/>
                    <a:pt x="1905" y="15234"/>
                    <a:pt x="4763" y="17138"/>
                  </a:cubicBezTo>
                  <a:cubicBezTo>
                    <a:pt x="5715" y="18090"/>
                    <a:pt x="7620" y="18090"/>
                    <a:pt x="8573" y="18090"/>
                  </a:cubicBezTo>
                  <a:lnTo>
                    <a:pt x="54293" y="17138"/>
                  </a:lnTo>
                  <a:lnTo>
                    <a:pt x="54293" y="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CE33C3-2134-BC79-1F10-EFF3B6E7B737}"/>
                </a:ext>
              </a:extLst>
            </p:cNvPr>
            <p:cNvSpPr/>
            <p:nvPr/>
          </p:nvSpPr>
          <p:spPr>
            <a:xfrm>
              <a:off x="11787399" y="6011419"/>
              <a:ext cx="132291" cy="204940"/>
            </a:xfrm>
            <a:custGeom>
              <a:avLst/>
              <a:gdLst>
                <a:gd name="connsiteX0" fmla="*/ 12806 w 132291"/>
                <a:gd name="connsiteY0" fmla="*/ 714 h 204940"/>
                <a:gd name="connsiteX1" fmla="*/ 15663 w 132291"/>
                <a:gd name="connsiteY1" fmla="*/ 3570 h 204940"/>
                <a:gd name="connsiteX2" fmla="*/ 130916 w 132291"/>
                <a:gd name="connsiteY2" fmla="*/ 191135 h 204940"/>
                <a:gd name="connsiteX3" fmla="*/ 128058 w 132291"/>
                <a:gd name="connsiteY3" fmla="*/ 203512 h 204940"/>
                <a:gd name="connsiteX4" fmla="*/ 119486 w 132291"/>
                <a:gd name="connsiteY4" fmla="*/ 203512 h 204940"/>
                <a:gd name="connsiteX5" fmla="*/ 116628 w 132291"/>
                <a:gd name="connsiteY5" fmla="*/ 200656 h 204940"/>
                <a:gd name="connsiteX6" fmla="*/ 1376 w 132291"/>
                <a:gd name="connsiteY6" fmla="*/ 13092 h 204940"/>
                <a:gd name="connsiteX7" fmla="*/ 4233 w 132291"/>
                <a:gd name="connsiteY7" fmla="*/ 714 h 204940"/>
                <a:gd name="connsiteX8" fmla="*/ 12806 w 132291"/>
                <a:gd name="connsiteY8" fmla="*/ 714 h 2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4940">
                  <a:moveTo>
                    <a:pt x="12806" y="714"/>
                  </a:moveTo>
                  <a:cubicBezTo>
                    <a:pt x="13758" y="1666"/>
                    <a:pt x="14711" y="2618"/>
                    <a:pt x="15663" y="3570"/>
                  </a:cubicBezTo>
                  <a:lnTo>
                    <a:pt x="130916" y="191135"/>
                  </a:lnTo>
                  <a:cubicBezTo>
                    <a:pt x="133773" y="194943"/>
                    <a:pt x="131868" y="200656"/>
                    <a:pt x="128058" y="203512"/>
                  </a:cubicBezTo>
                  <a:cubicBezTo>
                    <a:pt x="125201" y="205417"/>
                    <a:pt x="122343" y="205417"/>
                    <a:pt x="119486" y="203512"/>
                  </a:cubicBezTo>
                  <a:cubicBezTo>
                    <a:pt x="118533" y="202560"/>
                    <a:pt x="117581" y="201608"/>
                    <a:pt x="116628" y="200656"/>
                  </a:cubicBezTo>
                  <a:lnTo>
                    <a:pt x="1376" y="13092"/>
                  </a:lnTo>
                  <a:cubicBezTo>
                    <a:pt x="-1482" y="9283"/>
                    <a:pt x="423" y="3570"/>
                    <a:pt x="4233" y="714"/>
                  </a:cubicBezTo>
                  <a:cubicBezTo>
                    <a:pt x="7091" y="-238"/>
                    <a:pt x="9948" y="-238"/>
                    <a:pt x="12806" y="714"/>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AE2F0A1-440E-2E86-AEF9-208F6480AD69}"/>
                </a:ext>
              </a:extLst>
            </p:cNvPr>
            <p:cNvSpPr/>
            <p:nvPr/>
          </p:nvSpPr>
          <p:spPr>
            <a:xfrm>
              <a:off x="12031239" y="5564168"/>
              <a:ext cx="132291" cy="205654"/>
            </a:xfrm>
            <a:custGeom>
              <a:avLst/>
              <a:gdLst>
                <a:gd name="connsiteX0" fmla="*/ 12806 w 132291"/>
                <a:gd name="connsiteY0" fmla="*/ 1428 h 205654"/>
                <a:gd name="connsiteX1" fmla="*/ 15663 w 132291"/>
                <a:gd name="connsiteY1" fmla="*/ 4284 h 205654"/>
                <a:gd name="connsiteX2" fmla="*/ 130916 w 132291"/>
                <a:gd name="connsiteY2" fmla="*/ 191849 h 205654"/>
                <a:gd name="connsiteX3" fmla="*/ 128058 w 132291"/>
                <a:gd name="connsiteY3" fmla="*/ 204226 h 205654"/>
                <a:gd name="connsiteX4" fmla="*/ 119486 w 132291"/>
                <a:gd name="connsiteY4" fmla="*/ 204226 h 205654"/>
                <a:gd name="connsiteX5" fmla="*/ 116628 w 132291"/>
                <a:gd name="connsiteY5" fmla="*/ 201370 h 205654"/>
                <a:gd name="connsiteX6" fmla="*/ 1376 w 132291"/>
                <a:gd name="connsiteY6" fmla="*/ 13806 h 205654"/>
                <a:gd name="connsiteX7" fmla="*/ 4233 w 132291"/>
                <a:gd name="connsiteY7" fmla="*/ 1428 h 205654"/>
                <a:gd name="connsiteX8" fmla="*/ 12806 w 132291"/>
                <a:gd name="connsiteY8" fmla="*/ 1428 h 20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5654">
                  <a:moveTo>
                    <a:pt x="12806" y="1428"/>
                  </a:moveTo>
                  <a:cubicBezTo>
                    <a:pt x="13758" y="2380"/>
                    <a:pt x="14711" y="3332"/>
                    <a:pt x="15663" y="4284"/>
                  </a:cubicBezTo>
                  <a:lnTo>
                    <a:pt x="130916" y="191849"/>
                  </a:lnTo>
                  <a:cubicBezTo>
                    <a:pt x="133773" y="195658"/>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9948" y="-476"/>
                    <a:pt x="12806" y="1428"/>
                  </a:cubicBezTo>
                </a:path>
              </a:pathLst>
            </a:custGeom>
            <a:solidFill>
              <a:srgbClr val="FFFFFF"/>
            </a:solidFill>
            <a:ln w="9525" cap="flat">
              <a:noFill/>
              <a:prstDash val="solid"/>
              <a:miter/>
            </a:ln>
          </p:spPr>
          <p:txBody>
            <a:bodyPr rtlCol="0" anchor="ctr"/>
            <a:lstStyle/>
            <a:p>
              <a:endParaRPr lang="en-US"/>
            </a:p>
          </p:txBody>
        </p:sp>
        <p:grpSp>
          <p:nvGrpSpPr>
            <p:cNvPr id="18" name="Graphic 47">
              <a:extLst>
                <a:ext uri="{FF2B5EF4-FFF2-40B4-BE49-F238E27FC236}">
                  <a16:creationId xmlns:a16="http://schemas.microsoft.com/office/drawing/2014/main" id="{2585782C-9F55-7B39-41AF-2BD78FC82D01}"/>
                </a:ext>
              </a:extLst>
            </p:cNvPr>
            <p:cNvGrpSpPr/>
            <p:nvPr/>
          </p:nvGrpSpPr>
          <p:grpSpPr>
            <a:xfrm>
              <a:off x="10968672" y="5214269"/>
              <a:ext cx="912495" cy="1194891"/>
              <a:chOff x="10968672" y="5214269"/>
              <a:chExt cx="912495" cy="1194891"/>
            </a:xfrm>
            <a:solidFill>
              <a:srgbClr val="FFFFFF"/>
            </a:solidFill>
          </p:grpSpPr>
          <p:grpSp>
            <p:nvGrpSpPr>
              <p:cNvPr id="20" name="Graphic 47">
                <a:extLst>
                  <a:ext uri="{FF2B5EF4-FFF2-40B4-BE49-F238E27FC236}">
                    <a16:creationId xmlns:a16="http://schemas.microsoft.com/office/drawing/2014/main" id="{8E140808-1446-31F1-C015-7B3EA9C0AD52}"/>
                  </a:ext>
                </a:extLst>
              </p:cNvPr>
              <p:cNvGrpSpPr/>
              <p:nvPr/>
            </p:nvGrpSpPr>
            <p:grpSpPr>
              <a:xfrm>
                <a:off x="10968672" y="5789340"/>
                <a:ext cx="751522" cy="619820"/>
                <a:chOff x="10968672" y="5789340"/>
                <a:chExt cx="751522" cy="619820"/>
              </a:xfrm>
              <a:solidFill>
                <a:srgbClr val="FFFFFF"/>
              </a:solidFill>
            </p:grpSpPr>
            <p:sp>
              <p:nvSpPr>
                <p:cNvPr id="40" name="Freeform 39">
                  <a:extLst>
                    <a:ext uri="{FF2B5EF4-FFF2-40B4-BE49-F238E27FC236}">
                      <a16:creationId xmlns:a16="http://schemas.microsoft.com/office/drawing/2014/main" id="{BEAD21C3-8BC4-BE46-D595-F2109170F680}"/>
                    </a:ext>
                  </a:extLst>
                </p:cNvPr>
                <p:cNvSpPr/>
                <p:nvPr/>
              </p:nvSpPr>
              <p:spPr>
                <a:xfrm>
                  <a:off x="10968672" y="5794101"/>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3 w 202882"/>
                    <a:gd name="connsiteY6" fmla="*/ 185660 h 185660"/>
                    <a:gd name="connsiteX7" fmla="*/ 140970 w 202882"/>
                    <a:gd name="connsiteY7" fmla="*/ 185660 h 185660"/>
                    <a:gd name="connsiteX8" fmla="*/ 132397 w 202882"/>
                    <a:gd name="connsiteY8" fmla="*/ 157097 h 185660"/>
                    <a:gd name="connsiteX9" fmla="*/ 118110 w 202882"/>
                    <a:gd name="connsiteY9" fmla="*/ 113301 h 185660"/>
                    <a:gd name="connsiteX10" fmla="*/ 100965 w 202882"/>
                    <a:gd name="connsiteY10" fmla="*/ 61887 h 185660"/>
                    <a:gd name="connsiteX11" fmla="*/ 83820 w 202882"/>
                    <a:gd name="connsiteY11" fmla="*/ 113301 h 185660"/>
                    <a:gd name="connsiteX12" fmla="*/ 118110 w 202882"/>
                    <a:gd name="connsiteY12" fmla="*/ 113301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3" y="185660"/>
                      </a:lnTo>
                      <a:lnTo>
                        <a:pt x="140970" y="185660"/>
                      </a:lnTo>
                      <a:lnTo>
                        <a:pt x="132397" y="157097"/>
                      </a:lnTo>
                      <a:close/>
                      <a:moveTo>
                        <a:pt x="118110" y="113301"/>
                      </a:moveTo>
                      <a:lnTo>
                        <a:pt x="100965" y="61887"/>
                      </a:lnTo>
                      <a:lnTo>
                        <a:pt x="83820" y="113301"/>
                      </a:lnTo>
                      <a:lnTo>
                        <a:pt x="118110" y="113301"/>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70E5EE4-04AF-4297-4688-6C9FF82794A7}"/>
                    </a:ext>
                  </a:extLst>
                </p:cNvPr>
                <p:cNvSpPr/>
                <p:nvPr/>
              </p:nvSpPr>
              <p:spPr>
                <a:xfrm>
                  <a:off x="11180127" y="5789340"/>
                  <a:ext cx="181927" cy="190420"/>
                </a:xfrm>
                <a:custGeom>
                  <a:avLst/>
                  <a:gdLst>
                    <a:gd name="connsiteX0" fmla="*/ 119063 w 181927"/>
                    <a:gd name="connsiteY0" fmla="*/ 67599 h 190420"/>
                    <a:gd name="connsiteX1" fmla="*/ 109538 w 181927"/>
                    <a:gd name="connsiteY1" fmla="*/ 59031 h 190420"/>
                    <a:gd name="connsiteX2" fmla="*/ 94297 w 181927"/>
                    <a:gd name="connsiteY2" fmla="*/ 56174 h 190420"/>
                    <a:gd name="connsiteX3" fmla="*/ 68580 w 181927"/>
                    <a:gd name="connsiteY3" fmla="*/ 66647 h 190420"/>
                    <a:gd name="connsiteX4" fmla="*/ 59055 w 181927"/>
                    <a:gd name="connsiteY4" fmla="*/ 96163 h 190420"/>
                    <a:gd name="connsiteX5" fmla="*/ 69532 w 181927"/>
                    <a:gd name="connsiteY5" fmla="*/ 128534 h 190420"/>
                    <a:gd name="connsiteX6" fmla="*/ 100965 w 181927"/>
                    <a:gd name="connsiteY6" fmla="*/ 139007 h 190420"/>
                    <a:gd name="connsiteX7" fmla="*/ 133350 w 181927"/>
                    <a:gd name="connsiteY7" fmla="*/ 122822 h 190420"/>
                    <a:gd name="connsiteX8" fmla="*/ 86678 w 181927"/>
                    <a:gd name="connsiteY8" fmla="*/ 122822 h 190420"/>
                    <a:gd name="connsiteX9" fmla="*/ 86678 w 181927"/>
                    <a:gd name="connsiteY9" fmla="*/ 81881 h 190420"/>
                    <a:gd name="connsiteX10" fmla="*/ 181928 w 181927"/>
                    <a:gd name="connsiteY10" fmla="*/ 81881 h 190420"/>
                    <a:gd name="connsiteX11" fmla="*/ 181928 w 181927"/>
                    <a:gd name="connsiteY11" fmla="*/ 139960 h 190420"/>
                    <a:gd name="connsiteX12" fmla="*/ 148590 w 181927"/>
                    <a:gd name="connsiteY12" fmla="*/ 175187 h 190420"/>
                    <a:gd name="connsiteX13" fmla="*/ 94297 w 181927"/>
                    <a:gd name="connsiteY13" fmla="*/ 190421 h 190420"/>
                    <a:gd name="connsiteX14" fmla="*/ 43815 w 181927"/>
                    <a:gd name="connsiteY14" fmla="*/ 178044 h 190420"/>
                    <a:gd name="connsiteX15" fmla="*/ 11430 w 181927"/>
                    <a:gd name="connsiteY15" fmla="*/ 144720 h 190420"/>
                    <a:gd name="connsiteX16" fmla="*/ 0 w 181927"/>
                    <a:gd name="connsiteY16" fmla="*/ 95210 h 190420"/>
                    <a:gd name="connsiteX17" fmla="*/ 11430 w 181927"/>
                    <a:gd name="connsiteY17" fmla="*/ 45701 h 190420"/>
                    <a:gd name="connsiteX18" fmla="*/ 43815 w 181927"/>
                    <a:gd name="connsiteY18" fmla="*/ 12377 h 190420"/>
                    <a:gd name="connsiteX19" fmla="*/ 93345 w 181927"/>
                    <a:gd name="connsiteY19" fmla="*/ 0 h 190420"/>
                    <a:gd name="connsiteX20" fmla="*/ 152400 w 181927"/>
                    <a:gd name="connsiteY20" fmla="*/ 17138 h 190420"/>
                    <a:gd name="connsiteX21" fmla="*/ 180022 w 181927"/>
                    <a:gd name="connsiteY21" fmla="*/ 64743 h 190420"/>
                    <a:gd name="connsiteX22" fmla="*/ 119063 w 181927"/>
                    <a:gd name="connsiteY22" fmla="*/ 64743 h 19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0420">
                      <a:moveTo>
                        <a:pt x="119063" y="67599"/>
                      </a:moveTo>
                      <a:cubicBezTo>
                        <a:pt x="117157" y="63791"/>
                        <a:pt x="113347" y="60935"/>
                        <a:pt x="109538" y="59031"/>
                      </a:cubicBezTo>
                      <a:cubicBezTo>
                        <a:pt x="105728" y="57126"/>
                        <a:pt x="100013" y="56174"/>
                        <a:pt x="94297" y="56174"/>
                      </a:cubicBezTo>
                      <a:cubicBezTo>
                        <a:pt x="82867" y="56174"/>
                        <a:pt x="74295" y="59983"/>
                        <a:pt x="68580" y="66647"/>
                      </a:cubicBezTo>
                      <a:cubicBezTo>
                        <a:pt x="62865" y="74264"/>
                        <a:pt x="59055" y="83785"/>
                        <a:pt x="59055" y="96163"/>
                      </a:cubicBezTo>
                      <a:cubicBezTo>
                        <a:pt x="59055" y="110444"/>
                        <a:pt x="62865" y="121869"/>
                        <a:pt x="69532" y="128534"/>
                      </a:cubicBezTo>
                      <a:cubicBezTo>
                        <a:pt x="76200" y="136151"/>
                        <a:pt x="86678" y="139007"/>
                        <a:pt x="100965" y="139007"/>
                      </a:cubicBezTo>
                      <a:cubicBezTo>
                        <a:pt x="114300" y="139007"/>
                        <a:pt x="125730" y="133295"/>
                        <a:pt x="133350" y="122822"/>
                      </a:cubicBezTo>
                      <a:lnTo>
                        <a:pt x="86678" y="122822"/>
                      </a:lnTo>
                      <a:lnTo>
                        <a:pt x="86678" y="81881"/>
                      </a:lnTo>
                      <a:lnTo>
                        <a:pt x="181928" y="81881"/>
                      </a:lnTo>
                      <a:lnTo>
                        <a:pt x="181928" y="139960"/>
                      </a:lnTo>
                      <a:cubicBezTo>
                        <a:pt x="174307" y="154241"/>
                        <a:pt x="162878" y="165666"/>
                        <a:pt x="148590" y="175187"/>
                      </a:cubicBezTo>
                      <a:cubicBezTo>
                        <a:pt x="134303" y="184708"/>
                        <a:pt x="116205" y="190421"/>
                        <a:pt x="94297" y="190421"/>
                      </a:cubicBezTo>
                      <a:cubicBezTo>
                        <a:pt x="75247" y="190421"/>
                        <a:pt x="58103" y="186613"/>
                        <a:pt x="43815" y="178044"/>
                      </a:cubicBezTo>
                      <a:cubicBezTo>
                        <a:pt x="29528" y="170427"/>
                        <a:pt x="19050" y="159002"/>
                        <a:pt x="11430" y="144720"/>
                      </a:cubicBezTo>
                      <a:cubicBezTo>
                        <a:pt x="3810" y="130438"/>
                        <a:pt x="0" y="114253"/>
                        <a:pt x="0" y="95210"/>
                      </a:cubicBezTo>
                      <a:cubicBezTo>
                        <a:pt x="0" y="77121"/>
                        <a:pt x="3810" y="60935"/>
                        <a:pt x="11430" y="45701"/>
                      </a:cubicBezTo>
                      <a:cubicBezTo>
                        <a:pt x="19050" y="31419"/>
                        <a:pt x="29528" y="19994"/>
                        <a:pt x="43815" y="12377"/>
                      </a:cubicBezTo>
                      <a:cubicBezTo>
                        <a:pt x="58103" y="4761"/>
                        <a:pt x="74295" y="0"/>
                        <a:pt x="93345" y="0"/>
                      </a:cubicBezTo>
                      <a:cubicBezTo>
                        <a:pt x="118110" y="0"/>
                        <a:pt x="137160" y="5713"/>
                        <a:pt x="152400" y="17138"/>
                      </a:cubicBezTo>
                      <a:cubicBezTo>
                        <a:pt x="167640" y="28563"/>
                        <a:pt x="177165" y="44749"/>
                        <a:pt x="180022" y="64743"/>
                      </a:cubicBezTo>
                      <a:lnTo>
                        <a:pt x="119063" y="64743"/>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168C947-0CA4-9344-00C6-C7EF65AA301E}"/>
                    </a:ext>
                  </a:extLst>
                </p:cNvPr>
                <p:cNvSpPr/>
                <p:nvPr/>
              </p:nvSpPr>
              <p:spPr>
                <a:xfrm>
                  <a:off x="11383009" y="5793149"/>
                  <a:ext cx="157162" cy="186612"/>
                </a:xfrm>
                <a:custGeom>
                  <a:avLst/>
                  <a:gdLst>
                    <a:gd name="connsiteX0" fmla="*/ 93345 w 157162"/>
                    <a:gd name="connsiteY0" fmla="*/ 185660 h 186612"/>
                    <a:gd name="connsiteX1" fmla="*/ 58103 w 157162"/>
                    <a:gd name="connsiteY1" fmla="*/ 119013 h 186612"/>
                    <a:gd name="connsiteX2" fmla="*/ 58103 w 157162"/>
                    <a:gd name="connsiteY2" fmla="*/ 119013 h 186612"/>
                    <a:gd name="connsiteX3" fmla="*/ 58103 w 157162"/>
                    <a:gd name="connsiteY3" fmla="*/ 185660 h 186612"/>
                    <a:gd name="connsiteX4" fmla="*/ 0 w 157162"/>
                    <a:gd name="connsiteY4" fmla="*/ 185660 h 186612"/>
                    <a:gd name="connsiteX5" fmla="*/ 0 w 157162"/>
                    <a:gd name="connsiteY5" fmla="*/ 0 h 186612"/>
                    <a:gd name="connsiteX6" fmla="*/ 86678 w 157162"/>
                    <a:gd name="connsiteY6" fmla="*/ 0 h 186612"/>
                    <a:gd name="connsiteX7" fmla="*/ 125730 w 157162"/>
                    <a:gd name="connsiteY7" fmla="*/ 7617 h 186612"/>
                    <a:gd name="connsiteX8" fmla="*/ 149543 w 157162"/>
                    <a:gd name="connsiteY8" fmla="*/ 29515 h 186612"/>
                    <a:gd name="connsiteX9" fmla="*/ 157163 w 157162"/>
                    <a:gd name="connsiteY9" fmla="*/ 60935 h 186612"/>
                    <a:gd name="connsiteX10" fmla="*/ 146685 w 157162"/>
                    <a:gd name="connsiteY10" fmla="*/ 94258 h 186612"/>
                    <a:gd name="connsiteX11" fmla="*/ 117158 w 157162"/>
                    <a:gd name="connsiteY11" fmla="*/ 115205 h 186612"/>
                    <a:gd name="connsiteX12" fmla="*/ 157163 w 157162"/>
                    <a:gd name="connsiteY12" fmla="*/ 186612 h 186612"/>
                    <a:gd name="connsiteX13" fmla="*/ 93345 w 157162"/>
                    <a:gd name="connsiteY13" fmla="*/ 186612 h 186612"/>
                    <a:gd name="connsiteX14" fmla="*/ 58103 w 157162"/>
                    <a:gd name="connsiteY14" fmla="*/ 79977 h 186612"/>
                    <a:gd name="connsiteX15" fmla="*/ 80963 w 157162"/>
                    <a:gd name="connsiteY15" fmla="*/ 79977 h 186612"/>
                    <a:gd name="connsiteX16" fmla="*/ 93345 w 157162"/>
                    <a:gd name="connsiteY16" fmla="*/ 76168 h 186612"/>
                    <a:gd name="connsiteX17" fmla="*/ 97155 w 157162"/>
                    <a:gd name="connsiteY17" fmla="*/ 63791 h 186612"/>
                    <a:gd name="connsiteX18" fmla="*/ 92393 w 157162"/>
                    <a:gd name="connsiteY18" fmla="*/ 52366 h 186612"/>
                    <a:gd name="connsiteX19" fmla="*/ 80010 w 157162"/>
                    <a:gd name="connsiteY19" fmla="*/ 48557 h 186612"/>
                    <a:gd name="connsiteX20" fmla="*/ 57150 w 157162"/>
                    <a:gd name="connsiteY20" fmla="*/ 48557 h 186612"/>
                    <a:gd name="connsiteX21" fmla="*/ 57150 w 157162"/>
                    <a:gd name="connsiteY21" fmla="*/ 79977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162" h="186612">
                      <a:moveTo>
                        <a:pt x="93345" y="185660"/>
                      </a:moveTo>
                      <a:lnTo>
                        <a:pt x="58103" y="119013"/>
                      </a:lnTo>
                      <a:lnTo>
                        <a:pt x="58103" y="119013"/>
                      </a:lnTo>
                      <a:lnTo>
                        <a:pt x="58103" y="185660"/>
                      </a:lnTo>
                      <a:lnTo>
                        <a:pt x="0" y="185660"/>
                      </a:lnTo>
                      <a:lnTo>
                        <a:pt x="0" y="0"/>
                      </a:lnTo>
                      <a:lnTo>
                        <a:pt x="86678" y="0"/>
                      </a:lnTo>
                      <a:cubicBezTo>
                        <a:pt x="101918" y="0"/>
                        <a:pt x="114300" y="2856"/>
                        <a:pt x="125730" y="7617"/>
                      </a:cubicBezTo>
                      <a:cubicBezTo>
                        <a:pt x="136208" y="13329"/>
                        <a:pt x="144780" y="19994"/>
                        <a:pt x="149543" y="29515"/>
                      </a:cubicBezTo>
                      <a:cubicBezTo>
                        <a:pt x="154305" y="39036"/>
                        <a:pt x="157163" y="49509"/>
                        <a:pt x="157163" y="60935"/>
                      </a:cubicBezTo>
                      <a:cubicBezTo>
                        <a:pt x="157163" y="73312"/>
                        <a:pt x="153353" y="84737"/>
                        <a:pt x="146685" y="94258"/>
                      </a:cubicBezTo>
                      <a:cubicBezTo>
                        <a:pt x="140018" y="103779"/>
                        <a:pt x="129540" y="110444"/>
                        <a:pt x="117158" y="115205"/>
                      </a:cubicBezTo>
                      <a:lnTo>
                        <a:pt x="157163" y="186612"/>
                      </a:lnTo>
                      <a:lnTo>
                        <a:pt x="93345" y="186612"/>
                      </a:lnTo>
                      <a:close/>
                      <a:moveTo>
                        <a:pt x="58103" y="79977"/>
                      </a:moveTo>
                      <a:lnTo>
                        <a:pt x="80963" y="79977"/>
                      </a:lnTo>
                      <a:cubicBezTo>
                        <a:pt x="86678" y="79977"/>
                        <a:pt x="90488" y="79025"/>
                        <a:pt x="93345" y="76168"/>
                      </a:cubicBezTo>
                      <a:cubicBezTo>
                        <a:pt x="96203" y="73312"/>
                        <a:pt x="97155" y="69504"/>
                        <a:pt x="97155" y="63791"/>
                      </a:cubicBezTo>
                      <a:cubicBezTo>
                        <a:pt x="97155" y="59030"/>
                        <a:pt x="95250" y="55222"/>
                        <a:pt x="92393" y="52366"/>
                      </a:cubicBezTo>
                      <a:cubicBezTo>
                        <a:pt x="89535" y="49509"/>
                        <a:pt x="85725" y="48557"/>
                        <a:pt x="80010" y="48557"/>
                      </a:cubicBezTo>
                      <a:lnTo>
                        <a:pt x="57150" y="48557"/>
                      </a:lnTo>
                      <a:lnTo>
                        <a:pt x="57150" y="7997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CEC47CF-D0C2-E545-02C1-D4B14D597574}"/>
                    </a:ext>
                  </a:extLst>
                </p:cNvPr>
                <p:cNvSpPr/>
                <p:nvPr/>
              </p:nvSpPr>
              <p:spPr>
                <a:xfrm>
                  <a:off x="11558269" y="5793149"/>
                  <a:ext cx="58102" cy="185660"/>
                </a:xfrm>
                <a:custGeom>
                  <a:avLst/>
                  <a:gdLst>
                    <a:gd name="connsiteX0" fmla="*/ 58103 w 58102"/>
                    <a:gd name="connsiteY0" fmla="*/ 0 h 185660"/>
                    <a:gd name="connsiteX1" fmla="*/ 58103 w 58102"/>
                    <a:gd name="connsiteY1" fmla="*/ 185660 h 185660"/>
                    <a:gd name="connsiteX2" fmla="*/ 0 w 58102"/>
                    <a:gd name="connsiteY2" fmla="*/ 185660 h 185660"/>
                    <a:gd name="connsiteX3" fmla="*/ 0 w 58102"/>
                    <a:gd name="connsiteY3" fmla="*/ 0 h 185660"/>
                    <a:gd name="connsiteX4" fmla="*/ 58103 w 58102"/>
                    <a:gd name="connsiteY4" fmla="*/ 0 h 18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5660">
                      <a:moveTo>
                        <a:pt x="58103" y="0"/>
                      </a:moveTo>
                      <a:lnTo>
                        <a:pt x="58103" y="185660"/>
                      </a:lnTo>
                      <a:lnTo>
                        <a:pt x="0" y="185660"/>
                      </a:lnTo>
                      <a:lnTo>
                        <a:pt x="0" y="0"/>
                      </a:lnTo>
                      <a:lnTo>
                        <a:pt x="58103" y="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0338FF7-C1D4-75A8-7AB3-3DBFAD76DFDC}"/>
                    </a:ext>
                  </a:extLst>
                </p:cNvPr>
                <p:cNvSpPr/>
                <p:nvPr/>
              </p:nvSpPr>
              <p:spPr>
                <a:xfrm>
                  <a:off x="10982007" y="6007373"/>
                  <a:ext cx="131445" cy="186612"/>
                </a:xfrm>
                <a:custGeom>
                  <a:avLst/>
                  <a:gdLst>
                    <a:gd name="connsiteX0" fmla="*/ 131445 w 131445"/>
                    <a:gd name="connsiteY0" fmla="*/ 0 h 186612"/>
                    <a:gd name="connsiteX1" fmla="*/ 131445 w 131445"/>
                    <a:gd name="connsiteY1" fmla="*/ 46653 h 186612"/>
                    <a:gd name="connsiteX2" fmla="*/ 58103 w 131445"/>
                    <a:gd name="connsiteY2" fmla="*/ 46653 h 186612"/>
                    <a:gd name="connsiteX3" fmla="*/ 58103 w 131445"/>
                    <a:gd name="connsiteY3" fmla="*/ 72360 h 186612"/>
                    <a:gd name="connsiteX4" fmla="*/ 110490 w 131445"/>
                    <a:gd name="connsiteY4" fmla="*/ 72360 h 186612"/>
                    <a:gd name="connsiteX5" fmla="*/ 110490 w 131445"/>
                    <a:gd name="connsiteY5" fmla="*/ 116157 h 186612"/>
                    <a:gd name="connsiteX6" fmla="*/ 58103 w 131445"/>
                    <a:gd name="connsiteY6" fmla="*/ 116157 h 186612"/>
                    <a:gd name="connsiteX7" fmla="*/ 58103 w 131445"/>
                    <a:gd name="connsiteY7" fmla="*/ 186612 h 186612"/>
                    <a:gd name="connsiteX8" fmla="*/ 0 w 131445"/>
                    <a:gd name="connsiteY8" fmla="*/ 186612 h 186612"/>
                    <a:gd name="connsiteX9" fmla="*/ 0 w 131445"/>
                    <a:gd name="connsiteY9" fmla="*/ 952 h 186612"/>
                    <a:gd name="connsiteX10" fmla="*/ 131445 w 131445"/>
                    <a:gd name="connsiteY10"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5" h="186612">
                      <a:moveTo>
                        <a:pt x="131445" y="0"/>
                      </a:moveTo>
                      <a:lnTo>
                        <a:pt x="131445" y="46653"/>
                      </a:lnTo>
                      <a:lnTo>
                        <a:pt x="58103" y="46653"/>
                      </a:lnTo>
                      <a:lnTo>
                        <a:pt x="58103" y="72360"/>
                      </a:lnTo>
                      <a:lnTo>
                        <a:pt x="110490" y="72360"/>
                      </a:lnTo>
                      <a:lnTo>
                        <a:pt x="110490" y="116157"/>
                      </a:lnTo>
                      <a:lnTo>
                        <a:pt x="58103" y="116157"/>
                      </a:lnTo>
                      <a:lnTo>
                        <a:pt x="58103" y="186612"/>
                      </a:lnTo>
                      <a:lnTo>
                        <a:pt x="0" y="186612"/>
                      </a:lnTo>
                      <a:lnTo>
                        <a:pt x="0" y="952"/>
                      </a:lnTo>
                      <a:lnTo>
                        <a:pt x="131445" y="952"/>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E0A9A1-8C8A-2871-FDA4-02D5DFFEA45A}"/>
                    </a:ext>
                  </a:extLst>
                </p:cNvPr>
                <p:cNvSpPr/>
                <p:nvPr/>
              </p:nvSpPr>
              <p:spPr>
                <a:xfrm>
                  <a:off x="11126787" y="6002612"/>
                  <a:ext cx="191452" cy="192325"/>
                </a:xfrm>
                <a:custGeom>
                  <a:avLst/>
                  <a:gdLst>
                    <a:gd name="connsiteX0" fmla="*/ 48578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8" y="12377"/>
                      </a:cubicBezTo>
                      <a:cubicBezTo>
                        <a:pt x="62865" y="3808"/>
                        <a:pt x="79057" y="0"/>
                        <a:pt x="97155" y="0"/>
                      </a:cubicBezTo>
                      <a:cubicBezTo>
                        <a:pt x="115253" y="0"/>
                        <a:pt x="130493" y="3808"/>
                        <a:pt x="144780" y="12377"/>
                      </a:cubicBezTo>
                      <a:cubicBezTo>
                        <a:pt x="159068" y="20946"/>
                        <a:pt x="170497" y="31419"/>
                        <a:pt x="179070" y="46653"/>
                      </a:cubicBezTo>
                      <a:cubicBezTo>
                        <a:pt x="187643" y="60935"/>
                        <a:pt x="191453" y="77120"/>
                        <a:pt x="191453" y="96162"/>
                      </a:cubicBezTo>
                      <a:cubicBezTo>
                        <a:pt x="191453" y="114253"/>
                        <a:pt x="187643" y="130438"/>
                        <a:pt x="179070" y="145672"/>
                      </a:cubicBezTo>
                      <a:cubicBezTo>
                        <a:pt x="170497" y="159954"/>
                        <a:pt x="159068" y="171379"/>
                        <a:pt x="144780" y="179948"/>
                      </a:cubicBezTo>
                      <a:cubicBezTo>
                        <a:pt x="130493" y="188517"/>
                        <a:pt x="114300" y="192325"/>
                        <a:pt x="97155" y="192325"/>
                      </a:cubicBezTo>
                      <a:cubicBezTo>
                        <a:pt x="79057" y="192325"/>
                        <a:pt x="62865" y="188517"/>
                        <a:pt x="48578" y="179948"/>
                      </a:cubicBezTo>
                      <a:close/>
                      <a:moveTo>
                        <a:pt x="123825" y="126630"/>
                      </a:moveTo>
                      <a:cubicBezTo>
                        <a:pt x="130493" y="119013"/>
                        <a:pt x="133350" y="109492"/>
                        <a:pt x="133350" y="96162"/>
                      </a:cubicBezTo>
                      <a:cubicBezTo>
                        <a:pt x="133350" y="83785"/>
                        <a:pt x="130493" y="73312"/>
                        <a:pt x="123825" y="65695"/>
                      </a:cubicBezTo>
                      <a:cubicBezTo>
                        <a:pt x="117157" y="58078"/>
                        <a:pt x="108585" y="54270"/>
                        <a:pt x="97155" y="54270"/>
                      </a:cubicBezTo>
                      <a:cubicBezTo>
                        <a:pt x="85725" y="54270"/>
                        <a:pt x="76200" y="58078"/>
                        <a:pt x="70485" y="65695"/>
                      </a:cubicBezTo>
                      <a:cubicBezTo>
                        <a:pt x="63818" y="73312"/>
                        <a:pt x="60960" y="82833"/>
                        <a:pt x="60960" y="96162"/>
                      </a:cubicBezTo>
                      <a:cubicBezTo>
                        <a:pt x="60960" y="108540"/>
                        <a:pt x="63818" y="119013"/>
                        <a:pt x="70485" y="126630"/>
                      </a:cubicBezTo>
                      <a:cubicBezTo>
                        <a:pt x="77153"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C0CCB59-3B0E-45E9-56DB-7C5E8914BE94}"/>
                    </a:ext>
                  </a:extLst>
                </p:cNvPr>
                <p:cNvSpPr/>
                <p:nvPr/>
              </p:nvSpPr>
              <p:spPr>
                <a:xfrm>
                  <a:off x="11333480" y="6002612"/>
                  <a:ext cx="191452" cy="192325"/>
                </a:xfrm>
                <a:custGeom>
                  <a:avLst/>
                  <a:gdLst>
                    <a:gd name="connsiteX0" fmla="*/ 48577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7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2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7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7"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7" y="12377"/>
                      </a:cubicBezTo>
                      <a:cubicBezTo>
                        <a:pt x="62865" y="3808"/>
                        <a:pt x="79057" y="0"/>
                        <a:pt x="97155" y="0"/>
                      </a:cubicBezTo>
                      <a:cubicBezTo>
                        <a:pt x="115252" y="0"/>
                        <a:pt x="130492" y="3808"/>
                        <a:pt x="144780" y="12377"/>
                      </a:cubicBezTo>
                      <a:cubicBezTo>
                        <a:pt x="159067" y="20946"/>
                        <a:pt x="170497" y="31419"/>
                        <a:pt x="179070" y="46653"/>
                      </a:cubicBezTo>
                      <a:cubicBezTo>
                        <a:pt x="187642" y="60935"/>
                        <a:pt x="191452" y="77120"/>
                        <a:pt x="191452" y="96162"/>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2"/>
                      </a:cubicBezTo>
                      <a:cubicBezTo>
                        <a:pt x="133350" y="83785"/>
                        <a:pt x="130492" y="73312"/>
                        <a:pt x="123825" y="65695"/>
                      </a:cubicBezTo>
                      <a:cubicBezTo>
                        <a:pt x="117157" y="58078"/>
                        <a:pt x="108585" y="54270"/>
                        <a:pt x="97155" y="54270"/>
                      </a:cubicBezTo>
                      <a:cubicBezTo>
                        <a:pt x="85725" y="54270"/>
                        <a:pt x="76200" y="58078"/>
                        <a:pt x="70485" y="65695"/>
                      </a:cubicBezTo>
                      <a:cubicBezTo>
                        <a:pt x="63817" y="73312"/>
                        <a:pt x="60960" y="82833"/>
                        <a:pt x="60960" y="96162"/>
                      </a:cubicBezTo>
                      <a:cubicBezTo>
                        <a:pt x="60960" y="108540"/>
                        <a:pt x="63817" y="119013"/>
                        <a:pt x="70485" y="126630"/>
                      </a:cubicBezTo>
                      <a:cubicBezTo>
                        <a:pt x="77152"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AB0CA80-C455-C88C-2BDA-9E56210086E2}"/>
                    </a:ext>
                  </a:extLst>
                </p:cNvPr>
                <p:cNvSpPr/>
                <p:nvPr/>
              </p:nvSpPr>
              <p:spPr>
                <a:xfrm>
                  <a:off x="11546840" y="6006420"/>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1390"/>
                        <a:pt x="103822" y="123774"/>
                      </a:cubicBez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419C48B-881A-AAF3-7CA9-1E7C93779D7A}"/>
                    </a:ext>
                  </a:extLst>
                </p:cNvPr>
                <p:cNvSpPr/>
                <p:nvPr/>
              </p:nvSpPr>
              <p:spPr>
                <a:xfrm>
                  <a:off x="10982007" y="6221596"/>
                  <a:ext cx="123825" cy="185660"/>
                </a:xfrm>
                <a:custGeom>
                  <a:avLst/>
                  <a:gdLst>
                    <a:gd name="connsiteX0" fmla="*/ 58103 w 123825"/>
                    <a:gd name="connsiteY0" fmla="*/ 45701 h 185660"/>
                    <a:gd name="connsiteX1" fmla="*/ 58103 w 123825"/>
                    <a:gd name="connsiteY1" fmla="*/ 68552 h 185660"/>
                    <a:gd name="connsiteX2" fmla="*/ 116205 w 123825"/>
                    <a:gd name="connsiteY2" fmla="*/ 68552 h 185660"/>
                    <a:gd name="connsiteX3" fmla="*/ 116205 w 123825"/>
                    <a:gd name="connsiteY3" fmla="*/ 112348 h 185660"/>
                    <a:gd name="connsiteX4" fmla="*/ 58103 w 123825"/>
                    <a:gd name="connsiteY4" fmla="*/ 112348 h 185660"/>
                    <a:gd name="connsiteX5" fmla="*/ 58103 w 123825"/>
                    <a:gd name="connsiteY5" fmla="*/ 139007 h 185660"/>
                    <a:gd name="connsiteX6" fmla="*/ 123825 w 123825"/>
                    <a:gd name="connsiteY6" fmla="*/ 139007 h 185660"/>
                    <a:gd name="connsiteX7" fmla="*/ 123825 w 123825"/>
                    <a:gd name="connsiteY7" fmla="*/ 185660 h 185660"/>
                    <a:gd name="connsiteX8" fmla="*/ 0 w 123825"/>
                    <a:gd name="connsiteY8" fmla="*/ 185660 h 185660"/>
                    <a:gd name="connsiteX9" fmla="*/ 0 w 123825"/>
                    <a:gd name="connsiteY9" fmla="*/ 0 h 185660"/>
                    <a:gd name="connsiteX10" fmla="*/ 123825 w 123825"/>
                    <a:gd name="connsiteY10" fmla="*/ 0 h 185660"/>
                    <a:gd name="connsiteX11" fmla="*/ 123825 w 123825"/>
                    <a:gd name="connsiteY11" fmla="*/ 46653 h 185660"/>
                    <a:gd name="connsiteX12" fmla="*/ 58103 w 123825"/>
                    <a:gd name="connsiteY12" fmla="*/ 46653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5" h="185660">
                      <a:moveTo>
                        <a:pt x="58103" y="45701"/>
                      </a:moveTo>
                      <a:lnTo>
                        <a:pt x="58103" y="68552"/>
                      </a:lnTo>
                      <a:lnTo>
                        <a:pt x="116205" y="68552"/>
                      </a:lnTo>
                      <a:lnTo>
                        <a:pt x="116205" y="112348"/>
                      </a:lnTo>
                      <a:lnTo>
                        <a:pt x="58103" y="112348"/>
                      </a:lnTo>
                      <a:lnTo>
                        <a:pt x="58103" y="139007"/>
                      </a:lnTo>
                      <a:lnTo>
                        <a:pt x="123825" y="139007"/>
                      </a:lnTo>
                      <a:lnTo>
                        <a:pt x="123825" y="185660"/>
                      </a:lnTo>
                      <a:lnTo>
                        <a:pt x="0" y="185660"/>
                      </a:lnTo>
                      <a:lnTo>
                        <a:pt x="0" y="0"/>
                      </a:lnTo>
                      <a:lnTo>
                        <a:pt x="123825" y="0"/>
                      </a:lnTo>
                      <a:lnTo>
                        <a:pt x="123825" y="46653"/>
                      </a:lnTo>
                      <a:lnTo>
                        <a:pt x="58103" y="46653"/>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D5EA02B-9366-1E93-D02C-B3C662D761C5}"/>
                    </a:ext>
                  </a:extLst>
                </p:cNvPr>
                <p:cNvSpPr/>
                <p:nvPr/>
              </p:nvSpPr>
              <p:spPr>
                <a:xfrm>
                  <a:off x="11127740" y="6220644"/>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0"/>
                        <a:pt x="114300" y="3809"/>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0438"/>
                        <a:pt x="103822" y="123774"/>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E3410C5-4BF1-EC31-0C04-13FACDFC8217}"/>
                    </a:ext>
                  </a:extLst>
                </p:cNvPr>
                <p:cNvSpPr/>
                <p:nvPr/>
              </p:nvSpPr>
              <p:spPr>
                <a:xfrm>
                  <a:off x="11321097" y="6220644"/>
                  <a:ext cx="165734" cy="188516"/>
                </a:xfrm>
                <a:custGeom>
                  <a:avLst/>
                  <a:gdLst>
                    <a:gd name="connsiteX0" fmla="*/ 59055 w 165734"/>
                    <a:gd name="connsiteY0" fmla="*/ 0 h 188516"/>
                    <a:gd name="connsiteX1" fmla="*/ 59055 w 165734"/>
                    <a:gd name="connsiteY1" fmla="*/ 104732 h 188516"/>
                    <a:gd name="connsiteX2" fmla="*/ 64770 w 165734"/>
                    <a:gd name="connsiteY2" fmla="*/ 124726 h 188516"/>
                    <a:gd name="connsiteX3" fmla="*/ 82868 w 165734"/>
                    <a:gd name="connsiteY3" fmla="*/ 132343 h 188516"/>
                    <a:gd name="connsiteX4" fmla="*/ 101918 w 165734"/>
                    <a:gd name="connsiteY4" fmla="*/ 124726 h 188516"/>
                    <a:gd name="connsiteX5" fmla="*/ 107633 w 165734"/>
                    <a:gd name="connsiteY5" fmla="*/ 104732 h 188516"/>
                    <a:gd name="connsiteX6" fmla="*/ 107633 w 165734"/>
                    <a:gd name="connsiteY6" fmla="*/ 0 h 188516"/>
                    <a:gd name="connsiteX7" fmla="*/ 165735 w 165734"/>
                    <a:gd name="connsiteY7" fmla="*/ 0 h 188516"/>
                    <a:gd name="connsiteX8" fmla="*/ 165735 w 165734"/>
                    <a:gd name="connsiteY8" fmla="*/ 104732 h 188516"/>
                    <a:gd name="connsiteX9" fmla="*/ 154305 w 165734"/>
                    <a:gd name="connsiteY9" fmla="*/ 150433 h 188516"/>
                    <a:gd name="connsiteX10" fmla="*/ 123825 w 165734"/>
                    <a:gd name="connsiteY10" fmla="*/ 178996 h 188516"/>
                    <a:gd name="connsiteX11" fmla="*/ 80963 w 165734"/>
                    <a:gd name="connsiteY11" fmla="*/ 188517 h 188516"/>
                    <a:gd name="connsiteX12" fmla="*/ 39053 w 165734"/>
                    <a:gd name="connsiteY12" fmla="*/ 178996 h 188516"/>
                    <a:gd name="connsiteX13" fmla="*/ 10478 w 165734"/>
                    <a:gd name="connsiteY13" fmla="*/ 150433 h 188516"/>
                    <a:gd name="connsiteX14" fmla="*/ 0 w 165734"/>
                    <a:gd name="connsiteY14" fmla="*/ 104732 h 188516"/>
                    <a:gd name="connsiteX15" fmla="*/ 0 w 165734"/>
                    <a:gd name="connsiteY15" fmla="*/ 0 h 188516"/>
                    <a:gd name="connsiteX16" fmla="*/ 59055 w 165734"/>
                    <a:gd name="connsiteY16" fmla="*/ 0 h 18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734" h="188516">
                      <a:moveTo>
                        <a:pt x="59055" y="0"/>
                      </a:moveTo>
                      <a:lnTo>
                        <a:pt x="59055" y="104732"/>
                      </a:lnTo>
                      <a:cubicBezTo>
                        <a:pt x="59055" y="113301"/>
                        <a:pt x="60960" y="119965"/>
                        <a:pt x="64770" y="124726"/>
                      </a:cubicBezTo>
                      <a:cubicBezTo>
                        <a:pt x="68580" y="129486"/>
                        <a:pt x="74295" y="132343"/>
                        <a:pt x="82868" y="132343"/>
                      </a:cubicBezTo>
                      <a:cubicBezTo>
                        <a:pt x="91440" y="132343"/>
                        <a:pt x="97155" y="129486"/>
                        <a:pt x="101918" y="124726"/>
                      </a:cubicBezTo>
                      <a:cubicBezTo>
                        <a:pt x="105728" y="119965"/>
                        <a:pt x="107633" y="113301"/>
                        <a:pt x="107633" y="104732"/>
                      </a:cubicBezTo>
                      <a:lnTo>
                        <a:pt x="107633" y="0"/>
                      </a:lnTo>
                      <a:lnTo>
                        <a:pt x="165735" y="0"/>
                      </a:lnTo>
                      <a:lnTo>
                        <a:pt x="165735" y="104732"/>
                      </a:lnTo>
                      <a:cubicBezTo>
                        <a:pt x="165735" y="122822"/>
                        <a:pt x="161925" y="137103"/>
                        <a:pt x="154305" y="150433"/>
                      </a:cubicBezTo>
                      <a:cubicBezTo>
                        <a:pt x="146685" y="162810"/>
                        <a:pt x="137160" y="172331"/>
                        <a:pt x="123825" y="178996"/>
                      </a:cubicBezTo>
                      <a:cubicBezTo>
                        <a:pt x="111443" y="185660"/>
                        <a:pt x="97155" y="188517"/>
                        <a:pt x="80963" y="188517"/>
                      </a:cubicBezTo>
                      <a:cubicBezTo>
                        <a:pt x="64770" y="188517"/>
                        <a:pt x="51435" y="185660"/>
                        <a:pt x="39053" y="178996"/>
                      </a:cubicBezTo>
                      <a:cubicBezTo>
                        <a:pt x="26670" y="172331"/>
                        <a:pt x="17145" y="163762"/>
                        <a:pt x="10478" y="150433"/>
                      </a:cubicBezTo>
                      <a:cubicBezTo>
                        <a:pt x="3810" y="138055"/>
                        <a:pt x="0" y="122822"/>
                        <a:pt x="0" y="104732"/>
                      </a:cubicBezTo>
                      <a:lnTo>
                        <a:pt x="0" y="0"/>
                      </a:lnTo>
                      <a:lnTo>
                        <a:pt x="59055" y="0"/>
                      </a:lnTo>
                      <a:close/>
                    </a:path>
                  </a:pathLst>
                </a:custGeom>
                <a:solidFill>
                  <a:srgbClr val="FFFFFF"/>
                </a:solidFill>
                <a:ln w="9525" cap="flat">
                  <a:noFill/>
                  <a:prstDash val="solid"/>
                  <a:miter/>
                </a:ln>
              </p:spPr>
              <p:txBody>
                <a:bodyPr rtlCol="0" anchor="ctr"/>
                <a:lstStyle/>
                <a:p>
                  <a:endParaRPr lang="en-US"/>
                </a:p>
              </p:txBody>
            </p:sp>
          </p:grpSp>
          <p:grpSp>
            <p:nvGrpSpPr>
              <p:cNvPr id="21" name="Graphic 47">
                <a:extLst>
                  <a:ext uri="{FF2B5EF4-FFF2-40B4-BE49-F238E27FC236}">
                    <a16:creationId xmlns:a16="http://schemas.microsoft.com/office/drawing/2014/main" id="{78C8002C-601A-68CF-C5F9-D458A7D81825}"/>
                  </a:ext>
                </a:extLst>
              </p:cNvPr>
              <p:cNvGrpSpPr/>
              <p:nvPr/>
            </p:nvGrpSpPr>
            <p:grpSpPr>
              <a:xfrm>
                <a:off x="10976292" y="5214269"/>
                <a:ext cx="904875" cy="408452"/>
                <a:chOff x="10976292" y="5214269"/>
                <a:chExt cx="904875" cy="408452"/>
              </a:xfrm>
              <a:solidFill>
                <a:srgbClr val="FFFFFF"/>
              </a:solidFill>
            </p:grpSpPr>
            <p:sp>
              <p:nvSpPr>
                <p:cNvPr id="29" name="Freeform 28">
                  <a:extLst>
                    <a:ext uri="{FF2B5EF4-FFF2-40B4-BE49-F238E27FC236}">
                      <a16:creationId xmlns:a16="http://schemas.microsoft.com/office/drawing/2014/main" id="{36B09457-A3E7-5A0D-C36B-8EB93E29F655}"/>
                    </a:ext>
                  </a:extLst>
                </p:cNvPr>
                <p:cNvSpPr/>
                <p:nvPr/>
              </p:nvSpPr>
              <p:spPr>
                <a:xfrm>
                  <a:off x="10982007" y="5219030"/>
                  <a:ext cx="160020" cy="186612"/>
                </a:xfrm>
                <a:custGeom>
                  <a:avLst/>
                  <a:gdLst>
                    <a:gd name="connsiteX0" fmla="*/ 150495 w 160020"/>
                    <a:gd name="connsiteY0" fmla="*/ 106636 h 186612"/>
                    <a:gd name="connsiteX1" fmla="*/ 160020 w 160020"/>
                    <a:gd name="connsiteY1" fmla="*/ 135199 h 186612"/>
                    <a:gd name="connsiteX2" fmla="*/ 143828 w 160020"/>
                    <a:gd name="connsiteY2" fmla="*/ 173283 h 186612"/>
                    <a:gd name="connsiteX3" fmla="*/ 97155 w 160020"/>
                    <a:gd name="connsiteY3" fmla="*/ 186613 h 186612"/>
                    <a:gd name="connsiteX4" fmla="*/ 0 w 160020"/>
                    <a:gd name="connsiteY4" fmla="*/ 186613 h 186612"/>
                    <a:gd name="connsiteX5" fmla="*/ 0 w 160020"/>
                    <a:gd name="connsiteY5" fmla="*/ 0 h 186612"/>
                    <a:gd name="connsiteX6" fmla="*/ 95250 w 160020"/>
                    <a:gd name="connsiteY6" fmla="*/ 0 h 186612"/>
                    <a:gd name="connsiteX7" fmla="*/ 140018 w 160020"/>
                    <a:gd name="connsiteY7" fmla="*/ 12377 h 186612"/>
                    <a:gd name="connsiteX8" fmla="*/ 156210 w 160020"/>
                    <a:gd name="connsiteY8" fmla="*/ 48557 h 186612"/>
                    <a:gd name="connsiteX9" fmla="*/ 147638 w 160020"/>
                    <a:gd name="connsiteY9" fmla="*/ 76168 h 186612"/>
                    <a:gd name="connsiteX10" fmla="*/ 124778 w 160020"/>
                    <a:gd name="connsiteY10" fmla="*/ 91402 h 186612"/>
                    <a:gd name="connsiteX11" fmla="*/ 150495 w 160020"/>
                    <a:gd name="connsiteY11" fmla="*/ 106636 h 186612"/>
                    <a:gd name="connsiteX12" fmla="*/ 58103 w 160020"/>
                    <a:gd name="connsiteY12" fmla="*/ 72360 h 186612"/>
                    <a:gd name="connsiteX13" fmla="*/ 80963 w 160020"/>
                    <a:gd name="connsiteY13" fmla="*/ 72360 h 186612"/>
                    <a:gd name="connsiteX14" fmla="*/ 92393 w 160020"/>
                    <a:gd name="connsiteY14" fmla="*/ 69504 h 186612"/>
                    <a:gd name="connsiteX15" fmla="*/ 96203 w 160020"/>
                    <a:gd name="connsiteY15" fmla="*/ 59983 h 186612"/>
                    <a:gd name="connsiteX16" fmla="*/ 92393 w 160020"/>
                    <a:gd name="connsiteY16" fmla="*/ 49509 h 186612"/>
                    <a:gd name="connsiteX17" fmla="*/ 80963 w 160020"/>
                    <a:gd name="connsiteY17" fmla="*/ 46653 h 186612"/>
                    <a:gd name="connsiteX18" fmla="*/ 58103 w 160020"/>
                    <a:gd name="connsiteY18" fmla="*/ 46653 h 186612"/>
                    <a:gd name="connsiteX19" fmla="*/ 58103 w 160020"/>
                    <a:gd name="connsiteY19" fmla="*/ 72360 h 186612"/>
                    <a:gd name="connsiteX20" fmla="*/ 96203 w 160020"/>
                    <a:gd name="connsiteY20" fmla="*/ 136151 h 186612"/>
                    <a:gd name="connsiteX21" fmla="*/ 100013 w 160020"/>
                    <a:gd name="connsiteY21" fmla="*/ 126630 h 186612"/>
                    <a:gd name="connsiteX22" fmla="*/ 84773 w 160020"/>
                    <a:gd name="connsiteY22" fmla="*/ 113300 h 186612"/>
                    <a:gd name="connsiteX23" fmla="*/ 58103 w 160020"/>
                    <a:gd name="connsiteY23" fmla="*/ 113300 h 186612"/>
                    <a:gd name="connsiteX24" fmla="*/ 58103 w 160020"/>
                    <a:gd name="connsiteY24" fmla="*/ 139959 h 186612"/>
                    <a:gd name="connsiteX25" fmla="*/ 84773 w 160020"/>
                    <a:gd name="connsiteY25" fmla="*/ 139959 h 186612"/>
                    <a:gd name="connsiteX26" fmla="*/ 96203 w 160020"/>
                    <a:gd name="connsiteY26" fmla="*/ 136151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 h="186612">
                      <a:moveTo>
                        <a:pt x="150495" y="106636"/>
                      </a:moveTo>
                      <a:cubicBezTo>
                        <a:pt x="157163" y="115205"/>
                        <a:pt x="160020" y="123774"/>
                        <a:pt x="160020" y="135199"/>
                      </a:cubicBezTo>
                      <a:cubicBezTo>
                        <a:pt x="160020" y="151385"/>
                        <a:pt x="154305" y="163762"/>
                        <a:pt x="143828" y="173283"/>
                      </a:cubicBezTo>
                      <a:cubicBezTo>
                        <a:pt x="133350" y="181852"/>
                        <a:pt x="117158" y="186613"/>
                        <a:pt x="97155" y="186613"/>
                      </a:cubicBezTo>
                      <a:lnTo>
                        <a:pt x="0" y="186613"/>
                      </a:lnTo>
                      <a:lnTo>
                        <a:pt x="0" y="0"/>
                      </a:lnTo>
                      <a:lnTo>
                        <a:pt x="95250" y="0"/>
                      </a:lnTo>
                      <a:cubicBezTo>
                        <a:pt x="114300" y="0"/>
                        <a:pt x="128588" y="3808"/>
                        <a:pt x="140018" y="12377"/>
                      </a:cubicBezTo>
                      <a:cubicBezTo>
                        <a:pt x="150495" y="20946"/>
                        <a:pt x="156210" y="32372"/>
                        <a:pt x="156210" y="48557"/>
                      </a:cubicBezTo>
                      <a:cubicBezTo>
                        <a:pt x="156210" y="59030"/>
                        <a:pt x="153353" y="68552"/>
                        <a:pt x="147638" y="76168"/>
                      </a:cubicBezTo>
                      <a:cubicBezTo>
                        <a:pt x="141923" y="83785"/>
                        <a:pt x="134303" y="88546"/>
                        <a:pt x="124778" y="91402"/>
                      </a:cubicBezTo>
                      <a:cubicBezTo>
                        <a:pt x="135255" y="93306"/>
                        <a:pt x="143828" y="98067"/>
                        <a:pt x="150495" y="106636"/>
                      </a:cubicBezTo>
                      <a:close/>
                      <a:moveTo>
                        <a:pt x="58103" y="72360"/>
                      </a:moveTo>
                      <a:lnTo>
                        <a:pt x="80963" y="72360"/>
                      </a:lnTo>
                      <a:cubicBezTo>
                        <a:pt x="86678" y="72360"/>
                        <a:pt x="90488" y="71408"/>
                        <a:pt x="92393" y="69504"/>
                      </a:cubicBezTo>
                      <a:cubicBezTo>
                        <a:pt x="95250" y="67599"/>
                        <a:pt x="96203" y="63791"/>
                        <a:pt x="96203" y="59983"/>
                      </a:cubicBezTo>
                      <a:cubicBezTo>
                        <a:pt x="96203" y="55222"/>
                        <a:pt x="95250" y="52366"/>
                        <a:pt x="92393" y="49509"/>
                      </a:cubicBezTo>
                      <a:cubicBezTo>
                        <a:pt x="89535" y="47605"/>
                        <a:pt x="85725" y="46653"/>
                        <a:pt x="80963" y="46653"/>
                      </a:cubicBezTo>
                      <a:lnTo>
                        <a:pt x="58103" y="46653"/>
                      </a:lnTo>
                      <a:lnTo>
                        <a:pt x="58103" y="72360"/>
                      </a:lnTo>
                      <a:close/>
                      <a:moveTo>
                        <a:pt x="96203" y="136151"/>
                      </a:moveTo>
                      <a:cubicBezTo>
                        <a:pt x="99060" y="134247"/>
                        <a:pt x="100013" y="130438"/>
                        <a:pt x="100013" y="126630"/>
                      </a:cubicBezTo>
                      <a:cubicBezTo>
                        <a:pt x="100013" y="118061"/>
                        <a:pt x="95250" y="113300"/>
                        <a:pt x="84773" y="113300"/>
                      </a:cubicBezTo>
                      <a:lnTo>
                        <a:pt x="58103" y="113300"/>
                      </a:lnTo>
                      <a:lnTo>
                        <a:pt x="58103" y="139959"/>
                      </a:lnTo>
                      <a:lnTo>
                        <a:pt x="84773" y="139959"/>
                      </a:lnTo>
                      <a:cubicBezTo>
                        <a:pt x="89535" y="139007"/>
                        <a:pt x="93345" y="138055"/>
                        <a:pt x="96203" y="13615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F898054-A1EF-0945-D2F4-A584A471CEEB}"/>
                    </a:ext>
                  </a:extLst>
                </p:cNvPr>
                <p:cNvSpPr/>
                <p:nvPr/>
              </p:nvSpPr>
              <p:spPr>
                <a:xfrm>
                  <a:off x="11162030" y="5219030"/>
                  <a:ext cx="114300" cy="185660"/>
                </a:xfrm>
                <a:custGeom>
                  <a:avLst/>
                  <a:gdLst>
                    <a:gd name="connsiteX0" fmla="*/ 58102 w 114300"/>
                    <a:gd name="connsiteY0" fmla="*/ 141864 h 185660"/>
                    <a:gd name="connsiteX1" fmla="*/ 114300 w 114300"/>
                    <a:gd name="connsiteY1" fmla="*/ 141864 h 185660"/>
                    <a:gd name="connsiteX2" fmla="*/ 114300 w 114300"/>
                    <a:gd name="connsiteY2" fmla="*/ 185660 h 185660"/>
                    <a:gd name="connsiteX3" fmla="*/ 0 w 114300"/>
                    <a:gd name="connsiteY3" fmla="*/ 185660 h 185660"/>
                    <a:gd name="connsiteX4" fmla="*/ 0 w 114300"/>
                    <a:gd name="connsiteY4" fmla="*/ 0 h 185660"/>
                    <a:gd name="connsiteX5" fmla="*/ 58102 w 114300"/>
                    <a:gd name="connsiteY5" fmla="*/ 0 h 185660"/>
                    <a:gd name="connsiteX6" fmla="*/ 58102 w 114300"/>
                    <a:gd name="connsiteY6" fmla="*/ 14186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85660">
                      <a:moveTo>
                        <a:pt x="58102" y="141864"/>
                      </a:moveTo>
                      <a:lnTo>
                        <a:pt x="114300" y="141864"/>
                      </a:lnTo>
                      <a:lnTo>
                        <a:pt x="114300" y="185660"/>
                      </a:lnTo>
                      <a:lnTo>
                        <a:pt x="0" y="185660"/>
                      </a:lnTo>
                      <a:lnTo>
                        <a:pt x="0" y="0"/>
                      </a:lnTo>
                      <a:lnTo>
                        <a:pt x="58102" y="0"/>
                      </a:lnTo>
                      <a:lnTo>
                        <a:pt x="58102" y="141864"/>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0C9C8D0-1F44-6366-7F6A-B55D52DA61AD}"/>
                    </a:ext>
                  </a:extLst>
                </p:cNvPr>
                <p:cNvSpPr/>
                <p:nvPr/>
              </p:nvSpPr>
              <p:spPr>
                <a:xfrm>
                  <a:off x="11288712" y="5214269"/>
                  <a:ext cx="191452" cy="192325"/>
                </a:xfrm>
                <a:custGeom>
                  <a:avLst/>
                  <a:gdLst>
                    <a:gd name="connsiteX0" fmla="*/ 48578 w 191452"/>
                    <a:gd name="connsiteY0" fmla="*/ 179948 h 192325"/>
                    <a:gd name="connsiteX1" fmla="*/ 13335 w 191452"/>
                    <a:gd name="connsiteY1" fmla="*/ 145672 h 192325"/>
                    <a:gd name="connsiteX2" fmla="*/ 0 w 191452"/>
                    <a:gd name="connsiteY2" fmla="*/ 96163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3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2872 w 191452"/>
                    <a:gd name="connsiteY13" fmla="*/ 126630 h 192325"/>
                    <a:gd name="connsiteX14" fmla="*/ 132397 w 191452"/>
                    <a:gd name="connsiteY14" fmla="*/ 96163 h 192325"/>
                    <a:gd name="connsiteX15" fmla="*/ 122872 w 191452"/>
                    <a:gd name="connsiteY15" fmla="*/ 65695 h 192325"/>
                    <a:gd name="connsiteX16" fmla="*/ 96203 w 191452"/>
                    <a:gd name="connsiteY16" fmla="*/ 54270 h 192325"/>
                    <a:gd name="connsiteX17" fmla="*/ 69532 w 191452"/>
                    <a:gd name="connsiteY17" fmla="*/ 65695 h 192325"/>
                    <a:gd name="connsiteX18" fmla="*/ 60007 w 191452"/>
                    <a:gd name="connsiteY18" fmla="*/ 96163 h 192325"/>
                    <a:gd name="connsiteX19" fmla="*/ 69532 w 191452"/>
                    <a:gd name="connsiteY19" fmla="*/ 126630 h 192325"/>
                    <a:gd name="connsiteX20" fmla="*/ 96203 w 191452"/>
                    <a:gd name="connsiteY20" fmla="*/ 138055 h 192325"/>
                    <a:gd name="connsiteX21" fmla="*/ 122872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3"/>
                      </a:cubicBezTo>
                      <a:cubicBezTo>
                        <a:pt x="0" y="78073"/>
                        <a:pt x="4763" y="61887"/>
                        <a:pt x="13335" y="46653"/>
                      </a:cubicBezTo>
                      <a:cubicBezTo>
                        <a:pt x="21907" y="31419"/>
                        <a:pt x="33338" y="20946"/>
                        <a:pt x="48578" y="12377"/>
                      </a:cubicBezTo>
                      <a:cubicBezTo>
                        <a:pt x="62865" y="3808"/>
                        <a:pt x="79057" y="0"/>
                        <a:pt x="97155" y="0"/>
                      </a:cubicBezTo>
                      <a:cubicBezTo>
                        <a:pt x="114300" y="0"/>
                        <a:pt x="130493" y="3808"/>
                        <a:pt x="144780" y="12377"/>
                      </a:cubicBezTo>
                      <a:cubicBezTo>
                        <a:pt x="159068" y="20946"/>
                        <a:pt x="170497" y="31419"/>
                        <a:pt x="179070" y="46653"/>
                      </a:cubicBezTo>
                      <a:cubicBezTo>
                        <a:pt x="187643" y="61887"/>
                        <a:pt x="191453" y="77120"/>
                        <a:pt x="191453" y="96163"/>
                      </a:cubicBezTo>
                      <a:cubicBezTo>
                        <a:pt x="191453" y="114253"/>
                        <a:pt x="187643" y="130438"/>
                        <a:pt x="179070" y="145672"/>
                      </a:cubicBezTo>
                      <a:cubicBezTo>
                        <a:pt x="170497" y="160906"/>
                        <a:pt x="159068" y="171379"/>
                        <a:pt x="144780" y="179948"/>
                      </a:cubicBezTo>
                      <a:cubicBezTo>
                        <a:pt x="130493" y="188517"/>
                        <a:pt x="114300" y="192325"/>
                        <a:pt x="97155" y="192325"/>
                      </a:cubicBezTo>
                      <a:cubicBezTo>
                        <a:pt x="79057" y="192325"/>
                        <a:pt x="62865" y="188517"/>
                        <a:pt x="48578"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3"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3" y="138055"/>
                      </a:cubicBezTo>
                      <a:cubicBezTo>
                        <a:pt x="107632" y="138055"/>
                        <a:pt x="117157" y="134247"/>
                        <a:pt x="122872" y="12663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3100DB5-ECB3-2FCA-67B2-BBD75B3C4105}"/>
                    </a:ext>
                  </a:extLst>
                </p:cNvPr>
                <p:cNvSpPr/>
                <p:nvPr/>
              </p:nvSpPr>
              <p:spPr>
                <a:xfrm>
                  <a:off x="11496357" y="5216174"/>
                  <a:ext cx="182880" cy="192325"/>
                </a:xfrm>
                <a:custGeom>
                  <a:avLst/>
                  <a:gdLst>
                    <a:gd name="connsiteX0" fmla="*/ 11430 w 182880"/>
                    <a:gd name="connsiteY0" fmla="*/ 45701 h 192325"/>
                    <a:gd name="connsiteX1" fmla="*/ 43815 w 182880"/>
                    <a:gd name="connsiteY1" fmla="*/ 12377 h 192325"/>
                    <a:gd name="connsiteX2" fmla="*/ 92393 w 182880"/>
                    <a:gd name="connsiteY2" fmla="*/ 0 h 192325"/>
                    <a:gd name="connsiteX3" fmla="*/ 135255 w 182880"/>
                    <a:gd name="connsiteY3" fmla="*/ 9521 h 192325"/>
                    <a:gd name="connsiteX4" fmla="*/ 166688 w 182880"/>
                    <a:gd name="connsiteY4" fmla="*/ 35228 h 192325"/>
                    <a:gd name="connsiteX5" fmla="*/ 182880 w 182880"/>
                    <a:gd name="connsiteY5" fmla="*/ 74264 h 192325"/>
                    <a:gd name="connsiteX6" fmla="*/ 120968 w 182880"/>
                    <a:gd name="connsiteY6" fmla="*/ 74264 h 192325"/>
                    <a:gd name="connsiteX7" fmla="*/ 108585 w 182880"/>
                    <a:gd name="connsiteY7" fmla="*/ 59983 h 192325"/>
                    <a:gd name="connsiteX8" fmla="*/ 90488 w 182880"/>
                    <a:gd name="connsiteY8" fmla="*/ 55222 h 192325"/>
                    <a:gd name="connsiteX9" fmla="*/ 67628 w 182880"/>
                    <a:gd name="connsiteY9" fmla="*/ 66647 h 192325"/>
                    <a:gd name="connsiteX10" fmla="*/ 59055 w 182880"/>
                    <a:gd name="connsiteY10" fmla="*/ 96163 h 192325"/>
                    <a:gd name="connsiteX11" fmla="*/ 67628 w 182880"/>
                    <a:gd name="connsiteY11" fmla="*/ 125678 h 192325"/>
                    <a:gd name="connsiteX12" fmla="*/ 90488 w 182880"/>
                    <a:gd name="connsiteY12" fmla="*/ 137103 h 192325"/>
                    <a:gd name="connsiteX13" fmla="*/ 108585 w 182880"/>
                    <a:gd name="connsiteY13" fmla="*/ 132343 h 192325"/>
                    <a:gd name="connsiteX14" fmla="*/ 120968 w 182880"/>
                    <a:gd name="connsiteY14" fmla="*/ 118061 h 192325"/>
                    <a:gd name="connsiteX15" fmla="*/ 182880 w 182880"/>
                    <a:gd name="connsiteY15" fmla="*/ 118061 h 192325"/>
                    <a:gd name="connsiteX16" fmla="*/ 166688 w 182880"/>
                    <a:gd name="connsiteY16" fmla="*/ 157097 h 192325"/>
                    <a:gd name="connsiteX17" fmla="*/ 135255 w 182880"/>
                    <a:gd name="connsiteY17" fmla="*/ 182804 h 192325"/>
                    <a:gd name="connsiteX18" fmla="*/ 92393 w 182880"/>
                    <a:gd name="connsiteY18" fmla="*/ 192325 h 192325"/>
                    <a:gd name="connsiteX19" fmla="*/ 43815 w 182880"/>
                    <a:gd name="connsiteY19" fmla="*/ 179948 h 192325"/>
                    <a:gd name="connsiteX20" fmla="*/ 11430 w 182880"/>
                    <a:gd name="connsiteY20" fmla="*/ 146624 h 192325"/>
                    <a:gd name="connsiteX21" fmla="*/ 0 w 182880"/>
                    <a:gd name="connsiteY21" fmla="*/ 97115 h 192325"/>
                    <a:gd name="connsiteX22" fmla="*/ 11430 w 182880"/>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 h="192325">
                      <a:moveTo>
                        <a:pt x="11430" y="45701"/>
                      </a:moveTo>
                      <a:cubicBezTo>
                        <a:pt x="19050" y="31419"/>
                        <a:pt x="29528" y="19994"/>
                        <a:pt x="43815" y="12377"/>
                      </a:cubicBezTo>
                      <a:cubicBezTo>
                        <a:pt x="58103" y="4761"/>
                        <a:pt x="74295" y="0"/>
                        <a:pt x="92393" y="0"/>
                      </a:cubicBezTo>
                      <a:cubicBezTo>
                        <a:pt x="108585" y="0"/>
                        <a:pt x="122873" y="2856"/>
                        <a:pt x="135255" y="9521"/>
                      </a:cubicBezTo>
                      <a:cubicBezTo>
                        <a:pt x="147638" y="15234"/>
                        <a:pt x="158115" y="23803"/>
                        <a:pt x="166688" y="35228"/>
                      </a:cubicBezTo>
                      <a:cubicBezTo>
                        <a:pt x="174308" y="46653"/>
                        <a:pt x="180023" y="59031"/>
                        <a:pt x="182880" y="74264"/>
                      </a:cubicBezTo>
                      <a:lnTo>
                        <a:pt x="120968" y="74264"/>
                      </a:lnTo>
                      <a:cubicBezTo>
                        <a:pt x="118110" y="68552"/>
                        <a:pt x="114300" y="63791"/>
                        <a:pt x="108585" y="59983"/>
                      </a:cubicBezTo>
                      <a:cubicBezTo>
                        <a:pt x="103823" y="56174"/>
                        <a:pt x="97155" y="55222"/>
                        <a:pt x="90488" y="55222"/>
                      </a:cubicBezTo>
                      <a:cubicBezTo>
                        <a:pt x="80963" y="55222"/>
                        <a:pt x="73343" y="59031"/>
                        <a:pt x="67628" y="66647"/>
                      </a:cubicBezTo>
                      <a:cubicBezTo>
                        <a:pt x="61913" y="74264"/>
                        <a:pt x="59055" y="83785"/>
                        <a:pt x="59055" y="96163"/>
                      </a:cubicBezTo>
                      <a:cubicBezTo>
                        <a:pt x="59055" y="108540"/>
                        <a:pt x="61913" y="118061"/>
                        <a:pt x="67628" y="125678"/>
                      </a:cubicBezTo>
                      <a:cubicBezTo>
                        <a:pt x="73343" y="133295"/>
                        <a:pt x="80963" y="137103"/>
                        <a:pt x="90488" y="137103"/>
                      </a:cubicBezTo>
                      <a:cubicBezTo>
                        <a:pt x="97155" y="137103"/>
                        <a:pt x="102870" y="135199"/>
                        <a:pt x="108585" y="132343"/>
                      </a:cubicBezTo>
                      <a:cubicBezTo>
                        <a:pt x="113348" y="128534"/>
                        <a:pt x="118110" y="123774"/>
                        <a:pt x="120968" y="118061"/>
                      </a:cubicBezTo>
                      <a:lnTo>
                        <a:pt x="182880" y="118061"/>
                      </a:lnTo>
                      <a:cubicBezTo>
                        <a:pt x="180023" y="132343"/>
                        <a:pt x="175260" y="145672"/>
                        <a:pt x="166688" y="157097"/>
                      </a:cubicBezTo>
                      <a:cubicBezTo>
                        <a:pt x="159068" y="168522"/>
                        <a:pt x="148590" y="177092"/>
                        <a:pt x="135255" y="182804"/>
                      </a:cubicBezTo>
                      <a:cubicBezTo>
                        <a:pt x="122873" y="188517"/>
                        <a:pt x="108585" y="192325"/>
                        <a:pt x="92393" y="192325"/>
                      </a:cubicBezTo>
                      <a:cubicBezTo>
                        <a:pt x="73343" y="192325"/>
                        <a:pt x="57150" y="188517"/>
                        <a:pt x="43815" y="179948"/>
                      </a:cubicBezTo>
                      <a:cubicBezTo>
                        <a:pt x="29528" y="172331"/>
                        <a:pt x="19050" y="160906"/>
                        <a:pt x="11430" y="146624"/>
                      </a:cubicBezTo>
                      <a:cubicBezTo>
                        <a:pt x="3810" y="132343"/>
                        <a:pt x="0" y="116157"/>
                        <a:pt x="0" y="97115"/>
                      </a:cubicBezTo>
                      <a:cubicBezTo>
                        <a:pt x="0" y="77121"/>
                        <a:pt x="3810" y="60935"/>
                        <a:pt x="11430" y="4570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366484C-81EC-4613-71C1-9E96836B87DD}"/>
                    </a:ext>
                  </a:extLst>
                </p:cNvPr>
                <p:cNvSpPr/>
                <p:nvPr/>
              </p:nvSpPr>
              <p:spPr>
                <a:xfrm>
                  <a:off x="11699240" y="5219030"/>
                  <a:ext cx="181927" cy="186612"/>
                </a:xfrm>
                <a:custGeom>
                  <a:avLst/>
                  <a:gdLst>
                    <a:gd name="connsiteX0" fmla="*/ 112395 w 181927"/>
                    <a:gd name="connsiteY0" fmla="*/ 185660 h 186612"/>
                    <a:gd name="connsiteX1" fmla="*/ 58103 w 181927"/>
                    <a:gd name="connsiteY1" fmla="*/ 104732 h 186612"/>
                    <a:gd name="connsiteX2" fmla="*/ 58103 w 181927"/>
                    <a:gd name="connsiteY2" fmla="*/ 185660 h 186612"/>
                    <a:gd name="connsiteX3" fmla="*/ 0 w 181927"/>
                    <a:gd name="connsiteY3" fmla="*/ 185660 h 186612"/>
                    <a:gd name="connsiteX4" fmla="*/ 0 w 181927"/>
                    <a:gd name="connsiteY4" fmla="*/ 0 h 186612"/>
                    <a:gd name="connsiteX5" fmla="*/ 58103 w 181927"/>
                    <a:gd name="connsiteY5" fmla="*/ 0 h 186612"/>
                    <a:gd name="connsiteX6" fmla="*/ 58103 w 181927"/>
                    <a:gd name="connsiteY6" fmla="*/ 78073 h 186612"/>
                    <a:gd name="connsiteX7" fmla="*/ 111442 w 181927"/>
                    <a:gd name="connsiteY7" fmla="*/ 0 h 186612"/>
                    <a:gd name="connsiteX8" fmla="*/ 177165 w 181927"/>
                    <a:gd name="connsiteY8" fmla="*/ 0 h 186612"/>
                    <a:gd name="connsiteX9" fmla="*/ 113347 w 181927"/>
                    <a:gd name="connsiteY9" fmla="*/ 89498 h 186612"/>
                    <a:gd name="connsiteX10" fmla="*/ 181928 w 181927"/>
                    <a:gd name="connsiteY10" fmla="*/ 186613 h 186612"/>
                    <a:gd name="connsiteX11" fmla="*/ 112395 w 181927"/>
                    <a:gd name="connsiteY11" fmla="*/ 186613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 h="186612">
                      <a:moveTo>
                        <a:pt x="112395" y="185660"/>
                      </a:moveTo>
                      <a:lnTo>
                        <a:pt x="58103" y="104732"/>
                      </a:lnTo>
                      <a:lnTo>
                        <a:pt x="58103" y="185660"/>
                      </a:lnTo>
                      <a:lnTo>
                        <a:pt x="0" y="185660"/>
                      </a:lnTo>
                      <a:lnTo>
                        <a:pt x="0" y="0"/>
                      </a:lnTo>
                      <a:lnTo>
                        <a:pt x="58103" y="0"/>
                      </a:lnTo>
                      <a:lnTo>
                        <a:pt x="58103" y="78073"/>
                      </a:lnTo>
                      <a:lnTo>
                        <a:pt x="111442" y="0"/>
                      </a:lnTo>
                      <a:lnTo>
                        <a:pt x="177165" y="0"/>
                      </a:lnTo>
                      <a:lnTo>
                        <a:pt x="113347" y="89498"/>
                      </a:lnTo>
                      <a:lnTo>
                        <a:pt x="181928" y="186613"/>
                      </a:lnTo>
                      <a:lnTo>
                        <a:pt x="112395" y="186613"/>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3316520-C31B-BBA6-C8DB-58E5AC69D684}"/>
                    </a:ext>
                  </a:extLst>
                </p:cNvPr>
                <p:cNvSpPr/>
                <p:nvPr/>
              </p:nvSpPr>
              <p:spPr>
                <a:xfrm>
                  <a:off x="10976292" y="5430397"/>
                  <a:ext cx="181927" cy="192325"/>
                </a:xfrm>
                <a:custGeom>
                  <a:avLst/>
                  <a:gdLst>
                    <a:gd name="connsiteX0" fmla="*/ 11430 w 181927"/>
                    <a:gd name="connsiteY0" fmla="*/ 45701 h 192325"/>
                    <a:gd name="connsiteX1" fmla="*/ 42863 w 181927"/>
                    <a:gd name="connsiteY1" fmla="*/ 12377 h 192325"/>
                    <a:gd name="connsiteX2" fmla="*/ 91440 w 181927"/>
                    <a:gd name="connsiteY2" fmla="*/ 0 h 192325"/>
                    <a:gd name="connsiteX3" fmla="*/ 134302 w 181927"/>
                    <a:gd name="connsiteY3" fmla="*/ 9521 h 192325"/>
                    <a:gd name="connsiteX4" fmla="*/ 165735 w 181927"/>
                    <a:gd name="connsiteY4" fmla="*/ 35228 h 192325"/>
                    <a:gd name="connsiteX5" fmla="*/ 181927 w 181927"/>
                    <a:gd name="connsiteY5" fmla="*/ 74264 h 192325"/>
                    <a:gd name="connsiteX6" fmla="*/ 120015 w 181927"/>
                    <a:gd name="connsiteY6" fmla="*/ 74264 h 192325"/>
                    <a:gd name="connsiteX7" fmla="*/ 107632 w 181927"/>
                    <a:gd name="connsiteY7" fmla="*/ 59983 h 192325"/>
                    <a:gd name="connsiteX8" fmla="*/ 89535 w 181927"/>
                    <a:gd name="connsiteY8" fmla="*/ 55222 h 192325"/>
                    <a:gd name="connsiteX9" fmla="*/ 66675 w 181927"/>
                    <a:gd name="connsiteY9" fmla="*/ 66647 h 192325"/>
                    <a:gd name="connsiteX10" fmla="*/ 58102 w 181927"/>
                    <a:gd name="connsiteY10" fmla="*/ 96163 h 192325"/>
                    <a:gd name="connsiteX11" fmla="*/ 66675 w 181927"/>
                    <a:gd name="connsiteY11" fmla="*/ 125678 h 192325"/>
                    <a:gd name="connsiteX12" fmla="*/ 89535 w 181927"/>
                    <a:gd name="connsiteY12" fmla="*/ 137103 h 192325"/>
                    <a:gd name="connsiteX13" fmla="*/ 107632 w 181927"/>
                    <a:gd name="connsiteY13" fmla="*/ 132343 h 192325"/>
                    <a:gd name="connsiteX14" fmla="*/ 120015 w 181927"/>
                    <a:gd name="connsiteY14" fmla="*/ 118061 h 192325"/>
                    <a:gd name="connsiteX15" fmla="*/ 181927 w 181927"/>
                    <a:gd name="connsiteY15" fmla="*/ 118061 h 192325"/>
                    <a:gd name="connsiteX16" fmla="*/ 165735 w 181927"/>
                    <a:gd name="connsiteY16" fmla="*/ 157097 h 192325"/>
                    <a:gd name="connsiteX17" fmla="*/ 134302 w 181927"/>
                    <a:gd name="connsiteY17" fmla="*/ 182804 h 192325"/>
                    <a:gd name="connsiteX18" fmla="*/ 91440 w 181927"/>
                    <a:gd name="connsiteY18" fmla="*/ 192325 h 192325"/>
                    <a:gd name="connsiteX19" fmla="*/ 42863 w 181927"/>
                    <a:gd name="connsiteY19" fmla="*/ 179948 h 192325"/>
                    <a:gd name="connsiteX20" fmla="*/ 11430 w 181927"/>
                    <a:gd name="connsiteY20" fmla="*/ 146624 h 192325"/>
                    <a:gd name="connsiteX21" fmla="*/ 0 w 181927"/>
                    <a:gd name="connsiteY21" fmla="*/ 97115 h 192325"/>
                    <a:gd name="connsiteX22" fmla="*/ 11430 w 181927"/>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2325">
                      <a:moveTo>
                        <a:pt x="11430" y="45701"/>
                      </a:moveTo>
                      <a:cubicBezTo>
                        <a:pt x="19050" y="31419"/>
                        <a:pt x="29527" y="19994"/>
                        <a:pt x="42863" y="12377"/>
                      </a:cubicBezTo>
                      <a:cubicBezTo>
                        <a:pt x="57150" y="4761"/>
                        <a:pt x="73342" y="0"/>
                        <a:pt x="91440" y="0"/>
                      </a:cubicBezTo>
                      <a:cubicBezTo>
                        <a:pt x="107632" y="0"/>
                        <a:pt x="121920" y="2856"/>
                        <a:pt x="134302" y="9521"/>
                      </a:cubicBezTo>
                      <a:cubicBezTo>
                        <a:pt x="146685" y="15234"/>
                        <a:pt x="157163" y="23803"/>
                        <a:pt x="165735" y="35228"/>
                      </a:cubicBezTo>
                      <a:cubicBezTo>
                        <a:pt x="173355" y="46653"/>
                        <a:pt x="179070" y="59030"/>
                        <a:pt x="181927" y="74264"/>
                      </a:cubicBezTo>
                      <a:lnTo>
                        <a:pt x="120015" y="74264"/>
                      </a:lnTo>
                      <a:cubicBezTo>
                        <a:pt x="117157" y="68552"/>
                        <a:pt x="113347" y="63791"/>
                        <a:pt x="107632" y="59983"/>
                      </a:cubicBezTo>
                      <a:cubicBezTo>
                        <a:pt x="101917" y="56174"/>
                        <a:pt x="96202" y="55222"/>
                        <a:pt x="89535" y="55222"/>
                      </a:cubicBezTo>
                      <a:cubicBezTo>
                        <a:pt x="80010" y="55222"/>
                        <a:pt x="72390" y="59030"/>
                        <a:pt x="66675" y="66647"/>
                      </a:cubicBezTo>
                      <a:cubicBezTo>
                        <a:pt x="60960" y="74264"/>
                        <a:pt x="58102" y="83785"/>
                        <a:pt x="58102" y="96163"/>
                      </a:cubicBezTo>
                      <a:cubicBezTo>
                        <a:pt x="58102" y="108540"/>
                        <a:pt x="60960" y="118061"/>
                        <a:pt x="66675" y="125678"/>
                      </a:cubicBezTo>
                      <a:cubicBezTo>
                        <a:pt x="72390" y="133295"/>
                        <a:pt x="80010" y="137103"/>
                        <a:pt x="89535" y="137103"/>
                      </a:cubicBezTo>
                      <a:cubicBezTo>
                        <a:pt x="96202" y="137103"/>
                        <a:pt x="101917" y="135199"/>
                        <a:pt x="107632" y="132343"/>
                      </a:cubicBezTo>
                      <a:cubicBezTo>
                        <a:pt x="112395" y="128534"/>
                        <a:pt x="117157" y="123774"/>
                        <a:pt x="120015" y="118061"/>
                      </a:cubicBezTo>
                      <a:lnTo>
                        <a:pt x="181927" y="118061"/>
                      </a:lnTo>
                      <a:cubicBezTo>
                        <a:pt x="179070" y="132343"/>
                        <a:pt x="174307" y="145672"/>
                        <a:pt x="165735" y="157097"/>
                      </a:cubicBezTo>
                      <a:cubicBezTo>
                        <a:pt x="158115" y="168522"/>
                        <a:pt x="147638" y="177092"/>
                        <a:pt x="134302" y="182804"/>
                      </a:cubicBezTo>
                      <a:cubicBezTo>
                        <a:pt x="121920" y="188517"/>
                        <a:pt x="107632" y="192325"/>
                        <a:pt x="91440" y="192325"/>
                      </a:cubicBezTo>
                      <a:cubicBezTo>
                        <a:pt x="72390" y="192325"/>
                        <a:pt x="56197" y="188517"/>
                        <a:pt x="42863" y="179948"/>
                      </a:cubicBezTo>
                      <a:cubicBezTo>
                        <a:pt x="28575" y="172331"/>
                        <a:pt x="18097" y="160906"/>
                        <a:pt x="11430" y="146624"/>
                      </a:cubicBezTo>
                      <a:cubicBezTo>
                        <a:pt x="3810" y="132343"/>
                        <a:pt x="0" y="116157"/>
                        <a:pt x="0" y="97115"/>
                      </a:cubicBezTo>
                      <a:cubicBezTo>
                        <a:pt x="0" y="76168"/>
                        <a:pt x="3810" y="59983"/>
                        <a:pt x="11430" y="4570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F9598DC-C415-0FED-A771-1DD493C5E833}"/>
                    </a:ext>
                  </a:extLst>
                </p:cNvPr>
                <p:cNvSpPr/>
                <p:nvPr/>
              </p:nvSpPr>
              <p:spPr>
                <a:xfrm>
                  <a:off x="11179175" y="5432301"/>
                  <a:ext cx="172402" cy="186612"/>
                </a:xfrm>
                <a:custGeom>
                  <a:avLst/>
                  <a:gdLst>
                    <a:gd name="connsiteX0" fmla="*/ 172403 w 172402"/>
                    <a:gd name="connsiteY0" fmla="*/ 0 h 186612"/>
                    <a:gd name="connsiteX1" fmla="*/ 172403 w 172402"/>
                    <a:gd name="connsiteY1" fmla="*/ 186613 h 186612"/>
                    <a:gd name="connsiteX2" fmla="*/ 114300 w 172402"/>
                    <a:gd name="connsiteY2" fmla="*/ 186613 h 186612"/>
                    <a:gd name="connsiteX3" fmla="*/ 114300 w 172402"/>
                    <a:gd name="connsiteY3" fmla="*/ 114253 h 186612"/>
                    <a:gd name="connsiteX4" fmla="*/ 59055 w 172402"/>
                    <a:gd name="connsiteY4" fmla="*/ 114253 h 186612"/>
                    <a:gd name="connsiteX5" fmla="*/ 59055 w 172402"/>
                    <a:gd name="connsiteY5" fmla="*/ 186613 h 186612"/>
                    <a:gd name="connsiteX6" fmla="*/ 0 w 172402"/>
                    <a:gd name="connsiteY6" fmla="*/ 186613 h 186612"/>
                    <a:gd name="connsiteX7" fmla="*/ 0 w 172402"/>
                    <a:gd name="connsiteY7" fmla="*/ 952 h 186612"/>
                    <a:gd name="connsiteX8" fmla="*/ 58103 w 172402"/>
                    <a:gd name="connsiteY8" fmla="*/ 952 h 186612"/>
                    <a:gd name="connsiteX9" fmla="*/ 58103 w 172402"/>
                    <a:gd name="connsiteY9" fmla="*/ 67599 h 186612"/>
                    <a:gd name="connsiteX10" fmla="*/ 113347 w 172402"/>
                    <a:gd name="connsiteY10" fmla="*/ 67599 h 186612"/>
                    <a:gd name="connsiteX11" fmla="*/ 113347 w 172402"/>
                    <a:gd name="connsiteY11" fmla="*/ 952 h 186612"/>
                    <a:gd name="connsiteX12" fmla="*/ 172403 w 172402"/>
                    <a:gd name="connsiteY12"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402" h="186612">
                      <a:moveTo>
                        <a:pt x="172403" y="0"/>
                      </a:moveTo>
                      <a:lnTo>
                        <a:pt x="172403" y="186613"/>
                      </a:lnTo>
                      <a:lnTo>
                        <a:pt x="114300" y="186613"/>
                      </a:lnTo>
                      <a:lnTo>
                        <a:pt x="114300" y="114253"/>
                      </a:lnTo>
                      <a:lnTo>
                        <a:pt x="59055" y="114253"/>
                      </a:lnTo>
                      <a:lnTo>
                        <a:pt x="59055" y="186613"/>
                      </a:lnTo>
                      <a:lnTo>
                        <a:pt x="0" y="186613"/>
                      </a:lnTo>
                      <a:lnTo>
                        <a:pt x="0" y="952"/>
                      </a:lnTo>
                      <a:lnTo>
                        <a:pt x="58103" y="952"/>
                      </a:lnTo>
                      <a:lnTo>
                        <a:pt x="58103" y="67599"/>
                      </a:lnTo>
                      <a:lnTo>
                        <a:pt x="113347" y="67599"/>
                      </a:lnTo>
                      <a:lnTo>
                        <a:pt x="113347" y="952"/>
                      </a:lnTo>
                      <a:lnTo>
                        <a:pt x="172403" y="952"/>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0C8D55A-2C4A-7E07-2ADB-56FBDBADBC35}"/>
                    </a:ext>
                  </a:extLst>
                </p:cNvPr>
                <p:cNvSpPr/>
                <p:nvPr/>
              </p:nvSpPr>
              <p:spPr>
                <a:xfrm>
                  <a:off x="11364912" y="5433253"/>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2 w 202882"/>
                    <a:gd name="connsiteY6" fmla="*/ 185660 h 185660"/>
                    <a:gd name="connsiteX7" fmla="*/ 140970 w 202882"/>
                    <a:gd name="connsiteY7" fmla="*/ 185660 h 185660"/>
                    <a:gd name="connsiteX8" fmla="*/ 132397 w 202882"/>
                    <a:gd name="connsiteY8" fmla="*/ 157097 h 185660"/>
                    <a:gd name="connsiteX9" fmla="*/ 118110 w 202882"/>
                    <a:gd name="connsiteY9" fmla="*/ 113300 h 185660"/>
                    <a:gd name="connsiteX10" fmla="*/ 100965 w 202882"/>
                    <a:gd name="connsiteY10" fmla="*/ 61887 h 185660"/>
                    <a:gd name="connsiteX11" fmla="*/ 83820 w 202882"/>
                    <a:gd name="connsiteY11" fmla="*/ 113300 h 185660"/>
                    <a:gd name="connsiteX12" fmla="*/ 118110 w 202882"/>
                    <a:gd name="connsiteY12" fmla="*/ 11330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2"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33066FE-ABEE-EDA5-BDCE-8992D88A23C2}"/>
                    </a:ext>
                  </a:extLst>
                </p:cNvPr>
                <p:cNvSpPr/>
                <p:nvPr/>
              </p:nvSpPr>
              <p:spPr>
                <a:xfrm>
                  <a:off x="11581130" y="5432301"/>
                  <a:ext cx="58102" cy="186612"/>
                </a:xfrm>
                <a:custGeom>
                  <a:avLst/>
                  <a:gdLst>
                    <a:gd name="connsiteX0" fmla="*/ 58102 w 58102"/>
                    <a:gd name="connsiteY0" fmla="*/ 0 h 186612"/>
                    <a:gd name="connsiteX1" fmla="*/ 58102 w 58102"/>
                    <a:gd name="connsiteY1" fmla="*/ 186613 h 186612"/>
                    <a:gd name="connsiteX2" fmla="*/ 0 w 58102"/>
                    <a:gd name="connsiteY2" fmla="*/ 186613 h 186612"/>
                    <a:gd name="connsiteX3" fmla="*/ 0 w 58102"/>
                    <a:gd name="connsiteY3" fmla="*/ 952 h 186612"/>
                    <a:gd name="connsiteX4" fmla="*/ 58102 w 58102"/>
                    <a:gd name="connsiteY4" fmla="*/ 952 h 18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6612">
                      <a:moveTo>
                        <a:pt x="58102" y="0"/>
                      </a:moveTo>
                      <a:lnTo>
                        <a:pt x="58102" y="186613"/>
                      </a:lnTo>
                      <a:lnTo>
                        <a:pt x="0" y="186613"/>
                      </a:lnTo>
                      <a:lnTo>
                        <a:pt x="0" y="952"/>
                      </a:lnTo>
                      <a:lnTo>
                        <a:pt x="58102" y="952"/>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198AF9D-68DD-6837-AC5D-786CA9FF248C}"/>
                    </a:ext>
                  </a:extLst>
                </p:cNvPr>
                <p:cNvSpPr/>
                <p:nvPr/>
              </p:nvSpPr>
              <p:spPr>
                <a:xfrm>
                  <a:off x="11665902" y="5433253"/>
                  <a:ext cx="178117" cy="185660"/>
                </a:xfrm>
                <a:custGeom>
                  <a:avLst/>
                  <a:gdLst>
                    <a:gd name="connsiteX0" fmla="*/ 178117 w 178117"/>
                    <a:gd name="connsiteY0" fmla="*/ 185660 h 185660"/>
                    <a:gd name="connsiteX1" fmla="*/ 120015 w 178117"/>
                    <a:gd name="connsiteY1" fmla="*/ 185660 h 185660"/>
                    <a:gd name="connsiteX2" fmla="*/ 58103 w 178117"/>
                    <a:gd name="connsiteY2" fmla="*/ 92354 h 185660"/>
                    <a:gd name="connsiteX3" fmla="*/ 58103 w 178117"/>
                    <a:gd name="connsiteY3" fmla="*/ 185660 h 185660"/>
                    <a:gd name="connsiteX4" fmla="*/ 0 w 178117"/>
                    <a:gd name="connsiteY4" fmla="*/ 185660 h 185660"/>
                    <a:gd name="connsiteX5" fmla="*/ 0 w 178117"/>
                    <a:gd name="connsiteY5" fmla="*/ 0 h 185660"/>
                    <a:gd name="connsiteX6" fmla="*/ 58103 w 178117"/>
                    <a:gd name="connsiteY6" fmla="*/ 0 h 185660"/>
                    <a:gd name="connsiteX7" fmla="*/ 120015 w 178117"/>
                    <a:gd name="connsiteY7" fmla="*/ 95210 h 185660"/>
                    <a:gd name="connsiteX8" fmla="*/ 120015 w 178117"/>
                    <a:gd name="connsiteY8" fmla="*/ 0 h 185660"/>
                    <a:gd name="connsiteX9" fmla="*/ 178117 w 178117"/>
                    <a:gd name="connsiteY9" fmla="*/ 0 h 185660"/>
                    <a:gd name="connsiteX10" fmla="*/ 178117 w 178117"/>
                    <a:gd name="connsiteY10" fmla="*/ 18566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117" h="185660">
                      <a:moveTo>
                        <a:pt x="178117" y="185660"/>
                      </a:moveTo>
                      <a:lnTo>
                        <a:pt x="120015" y="185660"/>
                      </a:lnTo>
                      <a:lnTo>
                        <a:pt x="58103" y="92354"/>
                      </a:lnTo>
                      <a:lnTo>
                        <a:pt x="58103" y="185660"/>
                      </a:lnTo>
                      <a:lnTo>
                        <a:pt x="0" y="185660"/>
                      </a:lnTo>
                      <a:lnTo>
                        <a:pt x="0" y="0"/>
                      </a:lnTo>
                      <a:lnTo>
                        <a:pt x="58103" y="0"/>
                      </a:lnTo>
                      <a:lnTo>
                        <a:pt x="120015" y="95210"/>
                      </a:lnTo>
                      <a:lnTo>
                        <a:pt x="120015" y="0"/>
                      </a:lnTo>
                      <a:lnTo>
                        <a:pt x="178117" y="0"/>
                      </a:lnTo>
                      <a:lnTo>
                        <a:pt x="178117" y="185660"/>
                      </a:lnTo>
                      <a:close/>
                    </a:path>
                  </a:pathLst>
                </a:custGeom>
                <a:solidFill>
                  <a:srgbClr val="FFFFFF"/>
                </a:solidFill>
                <a:ln w="9525" cap="flat">
                  <a:noFill/>
                  <a:prstDash val="solid"/>
                  <a:miter/>
                </a:ln>
              </p:spPr>
              <p:txBody>
                <a:bodyPr rtlCol="0" anchor="ctr"/>
                <a:lstStyle/>
                <a:p>
                  <a:endParaRPr lang="en-US"/>
                </a:p>
              </p:txBody>
            </p:sp>
          </p:grpSp>
          <p:grpSp>
            <p:nvGrpSpPr>
              <p:cNvPr id="22" name="Graphic 47">
                <a:extLst>
                  <a:ext uri="{FF2B5EF4-FFF2-40B4-BE49-F238E27FC236}">
                    <a16:creationId xmlns:a16="http://schemas.microsoft.com/office/drawing/2014/main" id="{6642D038-45AB-4C73-CFCB-1E78DCD1707D}"/>
                  </a:ext>
                </a:extLst>
              </p:cNvPr>
              <p:cNvGrpSpPr/>
              <p:nvPr/>
            </p:nvGrpSpPr>
            <p:grpSpPr>
              <a:xfrm>
                <a:off x="11013440" y="5670327"/>
                <a:ext cx="207644" cy="85689"/>
                <a:chOff x="11013440" y="5670327"/>
                <a:chExt cx="207644" cy="85689"/>
              </a:xfrm>
              <a:solidFill>
                <a:srgbClr val="FFFFFF"/>
              </a:solidFill>
            </p:grpSpPr>
            <p:sp>
              <p:nvSpPr>
                <p:cNvPr id="24" name="Freeform 23">
                  <a:extLst>
                    <a:ext uri="{FF2B5EF4-FFF2-40B4-BE49-F238E27FC236}">
                      <a16:creationId xmlns:a16="http://schemas.microsoft.com/office/drawing/2014/main" id="{0EB28037-11EB-2BBE-FDA5-89758DB3E7A6}"/>
                    </a:ext>
                  </a:extLst>
                </p:cNvPr>
                <p:cNvSpPr/>
                <p:nvPr/>
              </p:nvSpPr>
              <p:spPr>
                <a:xfrm>
                  <a:off x="11013440" y="5673184"/>
                  <a:ext cx="45719" cy="81881"/>
                </a:xfrm>
                <a:custGeom>
                  <a:avLst/>
                  <a:gdLst>
                    <a:gd name="connsiteX0" fmla="*/ 45720 w 45719"/>
                    <a:gd name="connsiteY0" fmla="*/ 0 h 81881"/>
                    <a:gd name="connsiteX1" fmla="*/ 45720 w 45719"/>
                    <a:gd name="connsiteY1" fmla="*/ 8569 h 81881"/>
                    <a:gd name="connsiteX2" fmla="*/ 10478 w 45719"/>
                    <a:gd name="connsiteY2" fmla="*/ 8569 h 81881"/>
                    <a:gd name="connsiteX3" fmla="*/ 10478 w 45719"/>
                    <a:gd name="connsiteY3" fmla="*/ 36180 h 81881"/>
                    <a:gd name="connsiteX4" fmla="*/ 39053 w 45719"/>
                    <a:gd name="connsiteY4" fmla="*/ 36180 h 81881"/>
                    <a:gd name="connsiteX5" fmla="*/ 39053 w 45719"/>
                    <a:gd name="connsiteY5" fmla="*/ 44749 h 81881"/>
                    <a:gd name="connsiteX6" fmla="*/ 10478 w 45719"/>
                    <a:gd name="connsiteY6" fmla="*/ 44749 h 81881"/>
                    <a:gd name="connsiteX7" fmla="*/ 10478 w 45719"/>
                    <a:gd name="connsiteY7" fmla="*/ 81881 h 81881"/>
                    <a:gd name="connsiteX8" fmla="*/ 0 w 45719"/>
                    <a:gd name="connsiteY8" fmla="*/ 81881 h 81881"/>
                    <a:gd name="connsiteX9" fmla="*/ 0 w 45719"/>
                    <a:gd name="connsiteY9" fmla="*/ 0 h 81881"/>
                    <a:gd name="connsiteX10" fmla="*/ 45720 w 45719"/>
                    <a:gd name="connsiteY10" fmla="*/ 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81881">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8DAE2A7-ACFE-EFE3-A967-F3F729C51C31}"/>
                    </a:ext>
                  </a:extLst>
                </p:cNvPr>
                <p:cNvSpPr/>
                <p:nvPr/>
              </p:nvSpPr>
              <p:spPr>
                <a:xfrm>
                  <a:off x="11066780" y="5670327"/>
                  <a:ext cx="83819" cy="85689"/>
                </a:xfrm>
                <a:custGeom>
                  <a:avLst/>
                  <a:gdLst>
                    <a:gd name="connsiteX0" fmla="*/ 20955 w 83819"/>
                    <a:gd name="connsiteY0" fmla="*/ 79977 h 85689"/>
                    <a:gd name="connsiteX1" fmla="*/ 5715 w 83819"/>
                    <a:gd name="connsiteY1" fmla="*/ 64743 h 85689"/>
                    <a:gd name="connsiteX2" fmla="*/ 0 w 83819"/>
                    <a:gd name="connsiteY2" fmla="*/ 42845 h 85689"/>
                    <a:gd name="connsiteX3" fmla="*/ 5715 w 83819"/>
                    <a:gd name="connsiteY3" fmla="*/ 20946 h 85689"/>
                    <a:gd name="connsiteX4" fmla="*/ 20955 w 83819"/>
                    <a:gd name="connsiteY4" fmla="*/ 5713 h 85689"/>
                    <a:gd name="connsiteX5" fmla="*/ 41910 w 83819"/>
                    <a:gd name="connsiteY5" fmla="*/ 0 h 85689"/>
                    <a:gd name="connsiteX6" fmla="*/ 62865 w 83819"/>
                    <a:gd name="connsiteY6" fmla="*/ 5713 h 85689"/>
                    <a:gd name="connsiteX7" fmla="*/ 78105 w 83819"/>
                    <a:gd name="connsiteY7" fmla="*/ 20946 h 85689"/>
                    <a:gd name="connsiteX8" fmla="*/ 83820 w 83819"/>
                    <a:gd name="connsiteY8" fmla="*/ 42845 h 85689"/>
                    <a:gd name="connsiteX9" fmla="*/ 78105 w 83819"/>
                    <a:gd name="connsiteY9" fmla="*/ 64743 h 85689"/>
                    <a:gd name="connsiteX10" fmla="*/ 62865 w 83819"/>
                    <a:gd name="connsiteY10" fmla="*/ 79977 h 85689"/>
                    <a:gd name="connsiteX11" fmla="*/ 41910 w 83819"/>
                    <a:gd name="connsiteY11" fmla="*/ 85689 h 85689"/>
                    <a:gd name="connsiteX12" fmla="*/ 20955 w 83819"/>
                    <a:gd name="connsiteY12" fmla="*/ 79977 h 85689"/>
                    <a:gd name="connsiteX13" fmla="*/ 58102 w 83819"/>
                    <a:gd name="connsiteY13" fmla="*/ 71408 h 85689"/>
                    <a:gd name="connsiteX14" fmla="*/ 68580 w 83819"/>
                    <a:gd name="connsiteY14" fmla="*/ 59983 h 85689"/>
                    <a:gd name="connsiteX15" fmla="*/ 72390 w 83819"/>
                    <a:gd name="connsiteY15" fmla="*/ 42845 h 85689"/>
                    <a:gd name="connsiteX16" fmla="*/ 68580 w 83819"/>
                    <a:gd name="connsiteY16" fmla="*/ 25707 h 85689"/>
                    <a:gd name="connsiteX17" fmla="*/ 58102 w 83819"/>
                    <a:gd name="connsiteY17" fmla="*/ 14282 h 85689"/>
                    <a:gd name="connsiteX18" fmla="*/ 42863 w 83819"/>
                    <a:gd name="connsiteY18" fmla="*/ 10473 h 85689"/>
                    <a:gd name="connsiteX19" fmla="*/ 27622 w 83819"/>
                    <a:gd name="connsiteY19" fmla="*/ 14282 h 85689"/>
                    <a:gd name="connsiteX20" fmla="*/ 17145 w 83819"/>
                    <a:gd name="connsiteY20" fmla="*/ 25707 h 85689"/>
                    <a:gd name="connsiteX21" fmla="*/ 13335 w 83819"/>
                    <a:gd name="connsiteY21" fmla="*/ 42845 h 85689"/>
                    <a:gd name="connsiteX22" fmla="*/ 17145 w 83819"/>
                    <a:gd name="connsiteY22" fmla="*/ 59983 h 85689"/>
                    <a:gd name="connsiteX23" fmla="*/ 27622 w 83819"/>
                    <a:gd name="connsiteY23" fmla="*/ 71408 h 85689"/>
                    <a:gd name="connsiteX24" fmla="*/ 42863 w 83819"/>
                    <a:gd name="connsiteY24" fmla="*/ 75216 h 85689"/>
                    <a:gd name="connsiteX25" fmla="*/ 58102 w 83819"/>
                    <a:gd name="connsiteY25" fmla="*/ 71408 h 8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819" h="85689">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4737"/>
                        <a:pt x="27622" y="82833"/>
                        <a:pt x="20955" y="79977"/>
                      </a:cubicBezTo>
                      <a:close/>
                      <a:moveTo>
                        <a:pt x="58102" y="71408"/>
                      </a:moveTo>
                      <a:cubicBezTo>
                        <a:pt x="62865" y="68552"/>
                        <a:pt x="66675" y="64743"/>
                        <a:pt x="68580" y="59983"/>
                      </a:cubicBezTo>
                      <a:cubicBezTo>
                        <a:pt x="71438" y="55222"/>
                        <a:pt x="72390" y="49510"/>
                        <a:pt x="72390" y="42845"/>
                      </a:cubicBezTo>
                      <a:cubicBezTo>
                        <a:pt x="72390" y="36180"/>
                        <a:pt x="71438" y="30467"/>
                        <a:pt x="68580" y="25707"/>
                      </a:cubicBezTo>
                      <a:cubicBezTo>
                        <a:pt x="65722" y="20946"/>
                        <a:pt x="61913" y="17138"/>
                        <a:pt x="58102" y="14282"/>
                      </a:cubicBezTo>
                      <a:cubicBezTo>
                        <a:pt x="53340" y="11425"/>
                        <a:pt x="48577" y="10473"/>
                        <a:pt x="42863" y="10473"/>
                      </a:cubicBezTo>
                      <a:cubicBezTo>
                        <a:pt x="37147" y="10473"/>
                        <a:pt x="31432" y="11425"/>
                        <a:pt x="27622" y="14282"/>
                      </a:cubicBezTo>
                      <a:cubicBezTo>
                        <a:pt x="22860" y="17138"/>
                        <a:pt x="19050" y="20946"/>
                        <a:pt x="17145" y="25707"/>
                      </a:cubicBezTo>
                      <a:cubicBezTo>
                        <a:pt x="14288" y="30467"/>
                        <a:pt x="13335" y="36180"/>
                        <a:pt x="13335" y="42845"/>
                      </a:cubicBezTo>
                      <a:cubicBezTo>
                        <a:pt x="13335" y="49510"/>
                        <a:pt x="14288" y="55222"/>
                        <a:pt x="17145" y="59983"/>
                      </a:cubicBezTo>
                      <a:cubicBezTo>
                        <a:pt x="20002" y="64743"/>
                        <a:pt x="23813" y="68552"/>
                        <a:pt x="27622" y="71408"/>
                      </a:cubicBezTo>
                      <a:cubicBezTo>
                        <a:pt x="32385" y="74264"/>
                        <a:pt x="37147" y="75216"/>
                        <a:pt x="42863" y="75216"/>
                      </a:cubicBezTo>
                      <a:cubicBezTo>
                        <a:pt x="48577" y="75216"/>
                        <a:pt x="53340" y="74264"/>
                        <a:pt x="58102" y="71408"/>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B47A92F-F7C3-FE7C-1910-704DE2016A89}"/>
                    </a:ext>
                  </a:extLst>
                </p:cNvPr>
                <p:cNvSpPr/>
                <p:nvPr/>
              </p:nvSpPr>
              <p:spPr>
                <a:xfrm>
                  <a:off x="11164887" y="5672232"/>
                  <a:ext cx="56197" cy="81880"/>
                </a:xfrm>
                <a:custGeom>
                  <a:avLst/>
                  <a:gdLst>
                    <a:gd name="connsiteX0" fmla="*/ 42863 w 56197"/>
                    <a:gd name="connsiteY0" fmla="*/ 81881 h 81880"/>
                    <a:gd name="connsiteX1" fmla="*/ 23813 w 56197"/>
                    <a:gd name="connsiteY1" fmla="*/ 48557 h 81880"/>
                    <a:gd name="connsiteX2" fmla="*/ 10478 w 56197"/>
                    <a:gd name="connsiteY2" fmla="*/ 48557 h 81880"/>
                    <a:gd name="connsiteX3" fmla="*/ 10478 w 56197"/>
                    <a:gd name="connsiteY3" fmla="*/ 81881 h 81880"/>
                    <a:gd name="connsiteX4" fmla="*/ 0 w 56197"/>
                    <a:gd name="connsiteY4" fmla="*/ 81881 h 81880"/>
                    <a:gd name="connsiteX5" fmla="*/ 0 w 56197"/>
                    <a:gd name="connsiteY5" fmla="*/ 0 h 81880"/>
                    <a:gd name="connsiteX6" fmla="*/ 26670 w 56197"/>
                    <a:gd name="connsiteY6" fmla="*/ 0 h 81880"/>
                    <a:gd name="connsiteX7" fmla="*/ 41910 w 56197"/>
                    <a:gd name="connsiteY7" fmla="*/ 2856 h 81880"/>
                    <a:gd name="connsiteX8" fmla="*/ 51435 w 56197"/>
                    <a:gd name="connsiteY8" fmla="*/ 11425 h 81880"/>
                    <a:gd name="connsiteX9" fmla="*/ 54293 w 56197"/>
                    <a:gd name="connsiteY9" fmla="*/ 23803 h 81880"/>
                    <a:gd name="connsiteX10" fmla="*/ 49530 w 56197"/>
                    <a:gd name="connsiteY10" fmla="*/ 39036 h 81880"/>
                    <a:gd name="connsiteX11" fmla="*/ 35243 w 56197"/>
                    <a:gd name="connsiteY11" fmla="*/ 47605 h 81880"/>
                    <a:gd name="connsiteX12" fmla="*/ 56197 w 56197"/>
                    <a:gd name="connsiteY12" fmla="*/ 81881 h 81880"/>
                    <a:gd name="connsiteX13" fmla="*/ 42863 w 56197"/>
                    <a:gd name="connsiteY13" fmla="*/ 81881 h 81880"/>
                    <a:gd name="connsiteX14" fmla="*/ 10478 w 56197"/>
                    <a:gd name="connsiteY14" fmla="*/ 39988 h 81880"/>
                    <a:gd name="connsiteX15" fmla="*/ 26670 w 56197"/>
                    <a:gd name="connsiteY15" fmla="*/ 39988 h 81880"/>
                    <a:gd name="connsiteX16" fmla="*/ 40005 w 56197"/>
                    <a:gd name="connsiteY16" fmla="*/ 36180 h 81880"/>
                    <a:gd name="connsiteX17" fmla="*/ 44768 w 56197"/>
                    <a:gd name="connsiteY17" fmla="*/ 24755 h 81880"/>
                    <a:gd name="connsiteX18" fmla="*/ 40957 w 56197"/>
                    <a:gd name="connsiteY18" fmla="*/ 13329 h 81880"/>
                    <a:gd name="connsiteX19" fmla="*/ 27622 w 56197"/>
                    <a:gd name="connsiteY19" fmla="*/ 9521 h 81880"/>
                    <a:gd name="connsiteX20" fmla="*/ 11430 w 56197"/>
                    <a:gd name="connsiteY20" fmla="*/ 9521 h 81880"/>
                    <a:gd name="connsiteX21" fmla="*/ 11430 w 56197"/>
                    <a:gd name="connsiteY21" fmla="*/ 39988 h 8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197" h="81880">
                      <a:moveTo>
                        <a:pt x="42863" y="81881"/>
                      </a:moveTo>
                      <a:lnTo>
                        <a:pt x="23813" y="48557"/>
                      </a:lnTo>
                      <a:lnTo>
                        <a:pt x="10478" y="48557"/>
                      </a:lnTo>
                      <a:lnTo>
                        <a:pt x="10478" y="81881"/>
                      </a:lnTo>
                      <a:lnTo>
                        <a:pt x="0" y="81881"/>
                      </a:lnTo>
                      <a:lnTo>
                        <a:pt x="0" y="0"/>
                      </a:lnTo>
                      <a:lnTo>
                        <a:pt x="26670" y="0"/>
                      </a:lnTo>
                      <a:cubicBezTo>
                        <a:pt x="32385" y="0"/>
                        <a:pt x="38100" y="952"/>
                        <a:pt x="41910" y="2856"/>
                      </a:cubicBezTo>
                      <a:cubicBezTo>
                        <a:pt x="45720" y="4761"/>
                        <a:pt x="49530" y="7617"/>
                        <a:pt x="51435" y="11425"/>
                      </a:cubicBezTo>
                      <a:cubicBezTo>
                        <a:pt x="53340" y="15234"/>
                        <a:pt x="54293" y="19042"/>
                        <a:pt x="54293" y="23803"/>
                      </a:cubicBezTo>
                      <a:cubicBezTo>
                        <a:pt x="54293" y="29515"/>
                        <a:pt x="52388" y="34276"/>
                        <a:pt x="49530" y="39036"/>
                      </a:cubicBezTo>
                      <a:cubicBezTo>
                        <a:pt x="46672" y="43797"/>
                        <a:pt x="40957" y="46653"/>
                        <a:pt x="35243" y="47605"/>
                      </a:cubicBezTo>
                      <a:lnTo>
                        <a:pt x="56197" y="81881"/>
                      </a:lnTo>
                      <a:lnTo>
                        <a:pt x="42863" y="81881"/>
                      </a:lnTo>
                      <a:close/>
                      <a:moveTo>
                        <a:pt x="10478" y="39988"/>
                      </a:moveTo>
                      <a:lnTo>
                        <a:pt x="26670" y="39988"/>
                      </a:lnTo>
                      <a:cubicBezTo>
                        <a:pt x="32385" y="39988"/>
                        <a:pt x="37147" y="39036"/>
                        <a:pt x="40005" y="36180"/>
                      </a:cubicBezTo>
                      <a:cubicBezTo>
                        <a:pt x="42863" y="33324"/>
                        <a:pt x="44768" y="29515"/>
                        <a:pt x="44768" y="24755"/>
                      </a:cubicBezTo>
                      <a:cubicBezTo>
                        <a:pt x="44768" y="19994"/>
                        <a:pt x="42863" y="16186"/>
                        <a:pt x="40957" y="13329"/>
                      </a:cubicBezTo>
                      <a:cubicBezTo>
                        <a:pt x="38100" y="10473"/>
                        <a:pt x="33338" y="9521"/>
                        <a:pt x="27622" y="9521"/>
                      </a:cubicBezTo>
                      <a:lnTo>
                        <a:pt x="11430" y="9521"/>
                      </a:lnTo>
                      <a:lnTo>
                        <a:pt x="11430" y="39988"/>
                      </a:lnTo>
                      <a:close/>
                    </a:path>
                  </a:pathLst>
                </a:custGeom>
                <a:solidFill>
                  <a:srgbClr val="FFFFFF"/>
                </a:solidFill>
                <a:ln w="9525" cap="flat">
                  <a:noFill/>
                  <a:prstDash val="solid"/>
                  <a:miter/>
                </a:ln>
              </p:spPr>
              <p:txBody>
                <a:bodyPr rtlCol="0" anchor="ctr"/>
                <a:lstStyle/>
                <a:p>
                  <a:endParaRPr lang="en-US"/>
                </a:p>
              </p:txBody>
            </p:sp>
          </p:grpSp>
        </p:grpSp>
      </p:grpSp>
      <p:grpSp>
        <p:nvGrpSpPr>
          <p:cNvPr id="66" name="Graphic 231">
            <a:extLst>
              <a:ext uri="{FF2B5EF4-FFF2-40B4-BE49-F238E27FC236}">
                <a16:creationId xmlns:a16="http://schemas.microsoft.com/office/drawing/2014/main" id="{C4593AA1-FD81-B5ED-07E6-1021F20ECC33}"/>
              </a:ext>
            </a:extLst>
          </p:cNvPr>
          <p:cNvGrpSpPr/>
          <p:nvPr userDrawn="1"/>
        </p:nvGrpSpPr>
        <p:grpSpPr>
          <a:xfrm rot="10800000" flipH="1">
            <a:off x="10347469"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73" name="Freeform 72">
              <a:extLst>
                <a:ext uri="{FF2B5EF4-FFF2-40B4-BE49-F238E27FC236}">
                  <a16:creationId xmlns:a16="http://schemas.microsoft.com/office/drawing/2014/main" id="{AC74B207-146A-DE52-689A-C472FEF535E1}"/>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C446C25-03B0-DB52-31A9-BF6DAB0181F7}"/>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CE423EF-9554-A288-CE57-1840E234E050}"/>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80AAEFF-EA3D-E305-F826-24F1B7BCE383}"/>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BEF9D74-862D-BB47-F12F-7E0C5529794A}"/>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B572F2D-DF9F-8EE9-7054-D9F438F7D60A}"/>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7650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0">
                <a:srgbClr val="6A9D56"/>
              </a:gs>
              <a:gs pos="60540">
                <a:srgbClr val="2D8784"/>
              </a:gs>
              <a:gs pos="100000">
                <a:srgbClr val="263D94"/>
              </a:gs>
            </a:gsLst>
            <a:lin ang="5400000" scaled="0"/>
          </a:gradFill>
          <a:ln w="3060" cap="flat">
            <a:noFill/>
            <a:prstDash val="solid"/>
            <a:miter/>
          </a:ln>
        </p:spPr>
        <p:txBody>
          <a:bodyPr rtlCol="0" anchor="ct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62">
            <a:extLst>
              <a:ext uri="{FF2B5EF4-FFF2-40B4-BE49-F238E27FC236}">
                <a16:creationId xmlns:a16="http://schemas.microsoft.com/office/drawing/2014/main" id="{3CDD18F0-3368-4EF8-E033-33F1C2B3C25F}"/>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0">
                <a:srgbClr val="6A9D56"/>
              </a:gs>
              <a:gs pos="56000">
                <a:srgbClr val="2D8784"/>
              </a:gs>
              <a:gs pos="100000">
                <a:srgbClr val="263D94"/>
              </a:gs>
            </a:gsLst>
            <a:lin ang="5400000" scaled="0"/>
          </a:gra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9" name="Text Placeholder 23">
            <a:extLst>
              <a:ext uri="{FF2B5EF4-FFF2-40B4-BE49-F238E27FC236}">
                <a16:creationId xmlns:a16="http://schemas.microsoft.com/office/drawing/2014/main" id="{4954F6C3-99B9-8369-3F2E-981DB8796214}"/>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0">
                <a:srgbClr val="6A9D56"/>
              </a:gs>
              <a:gs pos="56000">
                <a:srgbClr val="2D8784"/>
              </a:gs>
              <a:gs pos="100000">
                <a:srgbClr val="263D94"/>
              </a:gs>
            </a:gsLst>
            <a:lin ang="5400000" scaled="0"/>
          </a:gra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90115" y="846903"/>
            <a:ext cx="6562677" cy="339415"/>
          </a:xfrm>
          <a:prstGeom prst="rect">
            <a:avLst/>
          </a:prstGeom>
        </p:spPr>
        <p:txBody>
          <a:bodyPr>
            <a:noAutofit/>
          </a:bodyPr>
          <a:lstStyle>
            <a:lvl1pPr marL="0" indent="0" algn="r">
              <a:lnSpc>
                <a:spcPct val="100000"/>
              </a:lnSpc>
              <a:buNone/>
              <a:defRPr sz="2400" b="1" i="0">
                <a:solidFill>
                  <a:srgbClr val="26262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90116"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90114" y="2770036"/>
            <a:ext cx="6562677" cy="339415"/>
          </a:xfrm>
          <a:prstGeom prst="rect">
            <a:avLst/>
          </a:prstGeom>
        </p:spPr>
        <p:txBody>
          <a:bodyPr>
            <a:noAutofit/>
          </a:bodyPr>
          <a:lstStyle>
            <a:lvl1pPr marL="0" indent="0" algn="r">
              <a:lnSpc>
                <a:spcPct val="100000"/>
              </a:lnSpc>
              <a:buNone/>
              <a:defRPr sz="2400" b="1" i="0">
                <a:solidFill>
                  <a:srgbClr val="26262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90115"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5005612" y="4633833"/>
            <a:ext cx="6562677" cy="339415"/>
          </a:xfrm>
          <a:prstGeom prst="rect">
            <a:avLst/>
          </a:prstGeom>
        </p:spPr>
        <p:txBody>
          <a:bodyPr>
            <a:noAutofit/>
          </a:bodyPr>
          <a:lstStyle>
            <a:lvl1pPr marL="0" indent="0" algn="r">
              <a:lnSpc>
                <a:spcPct val="100000"/>
              </a:lnSpc>
              <a:buNone/>
              <a:defRPr sz="2400" b="1" i="0">
                <a:solidFill>
                  <a:srgbClr val="26262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5005613" y="513254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22C36F44-39CB-A8B9-6CF6-CDDAC1277DC8}"/>
              </a:ext>
            </a:extLst>
          </p:cNvPr>
          <p:cNvGrpSpPr/>
          <p:nvPr userDrawn="1"/>
        </p:nvGrpSpPr>
        <p:grpSpPr>
          <a:xfrm>
            <a:off x="4125567" y="726071"/>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0">
                <a:srgbClr val="6A9D56"/>
              </a:gs>
              <a:gs pos="56000">
                <a:srgbClr val="2D8784"/>
              </a:gs>
              <a:gs pos="100000">
                <a:srgbClr val="263D94"/>
              </a:gs>
            </a:gsLst>
            <a:lin ang="5400000" scaled="0"/>
          </a:gra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1" name="Text Placeholder 17">
            <a:extLst>
              <a:ext uri="{FF2B5EF4-FFF2-40B4-BE49-F238E27FC236}">
                <a16:creationId xmlns:a16="http://schemas.microsoft.com/office/drawing/2014/main" id="{D6D7A5B5-C505-2517-D6AB-E7398A432FC2}"/>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A3C26F62-43AC-3300-8E12-B64A6150B58A}"/>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262626"/>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974079" y="1623405"/>
            <a:ext cx="9357643" cy="4895927"/>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928488" y="604434"/>
            <a:ext cx="9461245" cy="1018971"/>
          </a:xfrm>
          <a:prstGeom prst="rect">
            <a:avLst/>
          </a:prstGeom>
        </p:spPr>
        <p:txBody>
          <a:bodyPr>
            <a:noAutofit/>
          </a:bodyPr>
          <a:lstStyle>
            <a:lvl1pPr marL="0" indent="0" algn="l">
              <a:buNone/>
              <a:defRPr sz="3600" b="1" i="0">
                <a:solidFill>
                  <a:srgbClr val="262626"/>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aphic 231">
            <a:extLst>
              <a:ext uri="{FF2B5EF4-FFF2-40B4-BE49-F238E27FC236}">
                <a16:creationId xmlns:a16="http://schemas.microsoft.com/office/drawing/2014/main" id="{2C674085-34EA-23E4-E6C3-8A921C568C06}"/>
              </a:ext>
            </a:extLst>
          </p:cNvPr>
          <p:cNvGrpSpPr/>
          <p:nvPr userDrawn="1"/>
        </p:nvGrpSpPr>
        <p:grpSpPr>
          <a:xfrm flipH="1">
            <a:off x="13555" y="4319078"/>
            <a:ext cx="1654535" cy="2577830"/>
            <a:chOff x="12708052" y="5708395"/>
            <a:chExt cx="760809" cy="1185370"/>
          </a:xfrm>
          <a:gradFill>
            <a:gsLst>
              <a:gs pos="0">
                <a:srgbClr val="6A9D56"/>
              </a:gs>
              <a:gs pos="60540">
                <a:srgbClr val="2D8784"/>
              </a:gs>
              <a:gs pos="100000">
                <a:srgbClr val="263D94"/>
              </a:gs>
            </a:gsLst>
            <a:lin ang="5400000" scaled="0"/>
          </a:gradFill>
        </p:grpSpPr>
        <p:sp>
          <p:nvSpPr>
            <p:cNvPr id="4" name="Freeform 3">
              <a:extLst>
                <a:ext uri="{FF2B5EF4-FFF2-40B4-BE49-F238E27FC236}">
                  <a16:creationId xmlns:a16="http://schemas.microsoft.com/office/drawing/2014/main" id="{C463EA82-78CF-A77A-8E58-E94E27168EEE}"/>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BF5346DB-CEA8-749A-1A8A-49E06AD71AA2}"/>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114D44A-ACBB-4410-1ED3-2AE29AD3560A}"/>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A992A76-CD90-6610-EBD9-5245CAC54F76}"/>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4BBB1BCC-2937-52ED-F02A-2B24E43A45F0}"/>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9A74FBC-6585-E874-C8D7-F5DB385E0022}"/>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8060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6A9D56"/>
            </a:solidFill>
            <a:prstDash val="solid"/>
            <a:miter lim="400000"/>
          </a:ln>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08D42670-A269-F633-26D6-D1C24903CEA7}"/>
              </a:ext>
            </a:extLst>
          </p:cNvPr>
          <p:cNvSpPr txBox="1"/>
          <p:nvPr userDrawn="1"/>
        </p:nvSpPr>
        <p:spPr>
          <a:xfrm rot="16200000">
            <a:off x="10556168" y="5125084"/>
            <a:ext cx="2687307" cy="153888"/>
          </a:xfrm>
          <a:prstGeom prst="rect">
            <a:avLst/>
          </a:prstGeom>
          <a:noFill/>
        </p:spPr>
        <p:txBody>
          <a:bodyPr wrap="square" rtlCol="0">
            <a:spAutoFit/>
          </a:bodyPr>
          <a:lstStyle/>
          <a:p>
            <a:r>
              <a:rPr lang="en-US" sz="400" b="0" spc="300" dirty="0">
                <a:solidFill>
                  <a:srgbClr val="010101"/>
                </a:solidFill>
              </a:rPr>
              <a:t>BLOCKCHAIN FOR AGRI FOOD EDU</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42" r:id="rId3"/>
    <p:sldLayoutId id="2147483840" r:id="rId4"/>
    <p:sldLayoutId id="2147483880" r:id="rId5"/>
    <p:sldLayoutId id="2147483877" r:id="rId6"/>
    <p:sldLayoutId id="2147483841" r:id="rId7"/>
    <p:sldLayoutId id="2147483879" r:id="rId8"/>
    <p:sldLayoutId id="2147483878" r:id="rId9"/>
    <p:sldLayoutId id="2147483861" r:id="rId10"/>
    <p:sldLayoutId id="2147483833" r:id="rId11"/>
    <p:sldLayoutId id="2147483847" r:id="rId12"/>
    <p:sldLayoutId id="2147483853" r:id="rId13"/>
    <p:sldLayoutId id="214748388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creativecommons.org/licenses/by-sa/4.0/?ref=chooser-v1"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P2izCyFt_d0" TargetMode="External"/><Relationship Id="rId2" Type="http://schemas.openxmlformats.org/officeDocument/2006/relationships/slideLayout" Target="../slideLayouts/slideLayout8.xml"/><Relationship Id="rId1" Type="http://schemas.openxmlformats.org/officeDocument/2006/relationships/video" Target="https://www.youtube.com/embed/P2izCyFt_d0?feature=oembed" TargetMode="Externa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6ImFBrRuGG0" TargetMode="External"/><Relationship Id="rId2" Type="http://schemas.openxmlformats.org/officeDocument/2006/relationships/slideLayout" Target="../slideLayouts/slideLayout8.xml"/><Relationship Id="rId1" Type="http://schemas.openxmlformats.org/officeDocument/2006/relationships/video" Target="https://www.youtube.com/embed/6ImFBrRuGG0?feature=oembed" TargetMode="Externa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wageningenacademic.com/doi/epdf/10.22434/IFAMR2019.0152?role=tab" TargetMode="External"/><Relationship Id="rId1" Type="http://schemas.openxmlformats.org/officeDocument/2006/relationships/slideLayout" Target="../slideLayouts/slideLayout8.xml"/><Relationship Id="rId4" Type="http://schemas.openxmlformats.org/officeDocument/2006/relationships/hyperlink" Target="https://www.pexels.com/photo/animal-agriculture-farm-chicken-4196/"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hyperlink" Target="https://www.sciencedirect.com/science/article/pii/S0923474822000303" TargetMode="External"/><Relationship Id="rId3" Type="http://schemas.openxmlformats.org/officeDocument/2006/relationships/hyperlink" Target="https://www.ibm.com/topics/blockchain-security" TargetMode="External"/><Relationship Id="rId7" Type="http://schemas.openxmlformats.org/officeDocument/2006/relationships/hyperlink" Target="https://ieeexplore.ieee.org/abstract/document/9410538"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eprints.soton.ac.uk/341800/" TargetMode="External"/><Relationship Id="rId5" Type="http://schemas.openxmlformats.org/officeDocument/2006/relationships/hyperlink" Target="https://link.springer.com/article/10.1007/s10676-021-09581-3" TargetMode="External"/><Relationship Id="rId4" Type="http://schemas.openxmlformats.org/officeDocument/2006/relationships/hyperlink" Target="https://www.sciencedirect.com/science/article/pii/S0160791X20303067"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wageningenacademic.com/doi/epdf/10.22434/IFAMR2019.0152?role=tab"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zora.uzh.ch/id/eprint/190479/1/IEEE_TEM_Design_For_Trust_researchgate.pdf" TargetMode="External"/><Relationship Id="rId5" Type="http://schemas.openxmlformats.org/officeDocument/2006/relationships/hyperlink" Target="https://www.emerald.com/insight/content/doi/10.1108/SCM-05-2021-0227/full/html" TargetMode="External"/><Relationship Id="rId4" Type="http://schemas.openxmlformats.org/officeDocument/2006/relationships/hyperlink" Target="https://www.tandfonline.com/doi/abs/10.1080/07421222.2003.11045777"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7705/1jais.00411"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blockchainforagrifood.eu/"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eprints.soton.ac.uk/341800/" TargetMode="External"/><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AE138943-35EB-F8A4-9BDB-2FC7DEA15CE7}"/>
              </a:ext>
            </a:extLst>
          </p:cNvPr>
          <p:cNvPicPr>
            <a:picLocks noGrp="1" noChangeAspect="1"/>
          </p:cNvPicPr>
          <p:nvPr>
            <p:ph type="pic" sz="quarter" idx="44"/>
          </p:nvPr>
        </p:nvPicPr>
        <p:blipFill>
          <a:blip r:embed="rId3"/>
          <a:srcRect t="19078" b="19078"/>
          <a:stretch>
            <a:fillRect/>
          </a:stretch>
        </p:blipFill>
        <p:spPr/>
      </p:pic>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9"/>
          </p:nvPr>
        </p:nvSpPr>
        <p:spPr>
          <a:prstGeom prst="rect">
            <a:avLst/>
          </a:prstGeom>
        </p:spPr>
        <p:txBody>
          <a:bodyPr/>
          <a:lstStyle/>
          <a:p>
            <a:r>
              <a:rPr lang="en-IE" b="0" dirty="0"/>
              <a:t>Module 5</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21"/>
          </p:nvPr>
        </p:nvSpPr>
        <p:spPr>
          <a:xfrm>
            <a:off x="838809" y="4971530"/>
            <a:ext cx="8562366" cy="1038225"/>
          </a:xfrm>
          <a:prstGeom prst="rect">
            <a:avLst/>
          </a:prstGeom>
        </p:spPr>
        <p:txBody>
          <a:bodyPr/>
          <a:lstStyle/>
          <a:p>
            <a:pPr marL="15968" marR="6387">
              <a:lnSpc>
                <a:spcPct val="109130"/>
              </a:lnSpc>
            </a:pPr>
            <a:r>
              <a:rPr lang="en-GB" sz="2800" dirty="0">
                <a:latin typeface="Open Sans"/>
                <a:ea typeface="Open Sans"/>
                <a:cs typeface="Open Sans"/>
                <a:sym typeface="Open Sans"/>
              </a:rPr>
              <a:t>Trustworthy Blockchain Resources in the Agrifood Sector – Who to Trust?</a:t>
            </a:r>
          </a:p>
        </p:txBody>
      </p:sp>
      <p:sp>
        <p:nvSpPr>
          <p:cNvPr id="2" name="Google Shape;166;p1">
            <a:extLst>
              <a:ext uri="{FF2B5EF4-FFF2-40B4-BE49-F238E27FC236}">
                <a16:creationId xmlns:a16="http://schemas.microsoft.com/office/drawing/2014/main" id="{D185BBF5-0D4D-7A2F-E0AC-BA4240049C77}"/>
              </a:ext>
            </a:extLst>
          </p:cNvPr>
          <p:cNvSpPr txBox="1"/>
          <p:nvPr/>
        </p:nvSpPr>
        <p:spPr>
          <a:xfrm>
            <a:off x="7183577" y="6002801"/>
            <a:ext cx="4610625" cy="70784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000" dirty="0">
                <a:solidFill>
                  <a:schemeClr val="dk1"/>
                </a:solidFill>
                <a:latin typeface="Open Sans"/>
                <a:ea typeface="Open Sans"/>
                <a:cs typeface="Open Sans"/>
                <a:sym typeface="Open Sans"/>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050" dirty="0"/>
          </a:p>
        </p:txBody>
      </p:sp>
      <p:pic>
        <p:nvPicPr>
          <p:cNvPr id="3" name="Picture 2">
            <a:extLst>
              <a:ext uri="{FF2B5EF4-FFF2-40B4-BE49-F238E27FC236}">
                <a16:creationId xmlns:a16="http://schemas.microsoft.com/office/drawing/2014/main" id="{A944689F-8A5A-C215-AE8E-521D95C440B0}"/>
              </a:ext>
            </a:extLst>
          </p:cNvPr>
          <p:cNvPicPr>
            <a:picLocks noChangeAspect="1"/>
          </p:cNvPicPr>
          <p:nvPr/>
        </p:nvPicPr>
        <p:blipFill>
          <a:blip r:embed="rId4"/>
          <a:stretch>
            <a:fillRect/>
          </a:stretch>
        </p:blipFill>
        <p:spPr>
          <a:xfrm>
            <a:off x="10156107" y="5517406"/>
            <a:ext cx="1638095" cy="342857"/>
          </a:xfrm>
          <a:prstGeom prst="rect">
            <a:avLst/>
          </a:prstGeom>
        </p:spPr>
      </p:pic>
      <p:sp>
        <p:nvSpPr>
          <p:cNvPr id="4" name="Rectangle 3">
            <a:extLst>
              <a:ext uri="{FF2B5EF4-FFF2-40B4-BE49-F238E27FC236}">
                <a16:creationId xmlns:a16="http://schemas.microsoft.com/office/drawing/2014/main" id="{636EF80F-7784-029B-8907-9FC3C35083FC}"/>
              </a:ext>
            </a:extLst>
          </p:cNvPr>
          <p:cNvSpPr>
            <a:spLocks noChangeArrowheads="1"/>
          </p:cNvSpPr>
          <p:nvPr/>
        </p:nvSpPr>
        <p:spPr bwMode="auto">
          <a:xfrm>
            <a:off x="926524" y="6088420"/>
            <a:ext cx="3180284" cy="6001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33333"/>
                </a:solidFill>
                <a:effectLst/>
                <a:latin typeface="Source Sans Pro" panose="020B0503030403020204" pitchFamily="34" charset="0"/>
              </a:rPr>
              <a:t>Blockchain for </a:t>
            </a:r>
            <a:r>
              <a:rPr kumimoji="0" lang="en-US" altLang="en-US" sz="1100" b="0" i="0" u="none" strike="noStrike" cap="none" normalizeH="0" baseline="0" dirty="0" err="1">
                <a:ln>
                  <a:noFill/>
                </a:ln>
                <a:solidFill>
                  <a:srgbClr val="333333"/>
                </a:solidFill>
                <a:effectLst/>
                <a:latin typeface="Source Sans Pro" panose="020B0503030403020204" pitchFamily="34" charset="0"/>
              </a:rPr>
              <a:t>AgriFood</a:t>
            </a:r>
            <a:r>
              <a:rPr kumimoji="0" lang="en-US" altLang="en-US" sz="1100" b="0" i="0" u="none" strike="noStrike" cap="none" normalizeH="0" baseline="0" dirty="0">
                <a:ln>
                  <a:noFill/>
                </a:ln>
                <a:solidFill>
                  <a:srgbClr val="333333"/>
                </a:solidFill>
                <a:effectLst/>
                <a:latin typeface="Source Sans Pro" panose="020B0503030403020204" pitchFamily="34" charset="0"/>
              </a:rPr>
              <a:t> Open Educational Resources © 2023/2024 by Blockchain for </a:t>
            </a:r>
            <a:r>
              <a:rPr kumimoji="0" lang="en-US" altLang="en-US" sz="1100" b="0" i="0" u="none" strike="noStrike" cap="none" normalizeH="0" baseline="0" dirty="0" err="1">
                <a:ln>
                  <a:noFill/>
                </a:ln>
                <a:solidFill>
                  <a:srgbClr val="333333"/>
                </a:solidFill>
                <a:effectLst/>
                <a:latin typeface="Source Sans Pro" panose="020B0503030403020204" pitchFamily="34" charset="0"/>
              </a:rPr>
              <a:t>AgriFood</a:t>
            </a:r>
            <a:r>
              <a:rPr kumimoji="0" lang="en-US" altLang="en-US" sz="1100" b="0" i="0" u="none" strike="noStrike" cap="none" normalizeH="0" baseline="0" dirty="0">
                <a:ln>
                  <a:noFill/>
                </a:ln>
                <a:solidFill>
                  <a:srgbClr val="333333"/>
                </a:solidFill>
                <a:effectLst/>
                <a:latin typeface="Source Sans Pro" panose="020B0503030403020204" pitchFamily="34" charset="0"/>
              </a:rPr>
              <a:t> Consortium is licensed under </a:t>
            </a:r>
            <a:r>
              <a:rPr kumimoji="0" lang="en-US" altLang="en-US" sz="1100" b="0" i="0" u="none" strike="noStrike" cap="none" normalizeH="0" baseline="0" dirty="0">
                <a:ln>
                  <a:noFill/>
                </a:ln>
                <a:solidFill>
                  <a:srgbClr val="D14500"/>
                </a:solidFill>
                <a:effectLst/>
                <a:latin typeface="Source Sans Pro" panose="020B0503030403020204" pitchFamily="34" charset="0"/>
                <a:hlinkClick r:id="rId5"/>
              </a:rPr>
              <a:t>CC BY-SA 4.0  </a:t>
            </a:r>
            <a:r>
              <a:rPr kumimoji="0" lang="en-US" altLang="en-US" sz="1100" b="0" i="0" u="none" strike="noStrike" cap="none" normalizeH="0" baseline="0" dirty="0">
                <a:ln>
                  <a:noFill/>
                </a:ln>
                <a:solidFill>
                  <a:srgbClr val="D14500"/>
                </a:solidFill>
                <a:effectLst/>
                <a:latin typeface="Source Sans Pro" panose="020B0503030403020204" pitchFamily="34" charset="0"/>
              </a:rPr>
              <a:t>  </a:t>
            </a:r>
            <a:r>
              <a:rPr kumimoji="0" lang="en-US" altLang="en-US" sz="700" b="0" i="0" u="none" strike="noStrike" cap="none" normalizeH="0" baseline="0" dirty="0">
                <a:ln>
                  <a:noFill/>
                </a:ln>
                <a:solidFill>
                  <a:schemeClr val="tx1"/>
                </a:solidFill>
                <a:effectLst/>
              </a:rPr>
              <a:t>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5" name="Picture 6">
            <a:extLst>
              <a:ext uri="{FF2B5EF4-FFF2-40B4-BE49-F238E27FC236}">
                <a16:creationId xmlns:a16="http://schemas.microsoft.com/office/drawing/2014/main" id="{E678B812-20AF-12D2-0D35-A9024B5175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5190" y="6254433"/>
            <a:ext cx="903881" cy="316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297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7"/>
          <p:cNvPicPr preferRelativeResize="0"/>
          <p:nvPr/>
        </p:nvPicPr>
        <p:blipFill rotWithShape="1">
          <a:blip r:embed="rId3">
            <a:alphaModFix/>
          </a:blip>
          <a:srcRect/>
          <a:stretch/>
        </p:blipFill>
        <p:spPr>
          <a:xfrm>
            <a:off x="0" y="-7358"/>
            <a:ext cx="12192000" cy="1061799"/>
          </a:xfrm>
          <a:prstGeom prst="rect">
            <a:avLst/>
          </a:prstGeom>
          <a:noFill/>
          <a:ln>
            <a:noFill/>
          </a:ln>
        </p:spPr>
      </p:pic>
      <p:pic>
        <p:nvPicPr>
          <p:cNvPr id="2050" name="Picture 2" descr="figure 1">
            <a:extLst>
              <a:ext uri="{FF2B5EF4-FFF2-40B4-BE49-F238E27FC236}">
                <a16:creationId xmlns:a16="http://schemas.microsoft.com/office/drawing/2014/main" id="{20AA7999-808B-9912-EA75-FC50C94F8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127" y="1313998"/>
            <a:ext cx="4221238" cy="52251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B4BBFF-48A0-21C4-29A0-63FF23457A40}"/>
              </a:ext>
            </a:extLst>
          </p:cNvPr>
          <p:cNvSpPr txBox="1"/>
          <p:nvPr/>
        </p:nvSpPr>
        <p:spPr>
          <a:xfrm>
            <a:off x="560070" y="339933"/>
            <a:ext cx="6097088" cy="523220"/>
          </a:xfrm>
          <a:prstGeom prst="rect">
            <a:avLst/>
          </a:prstGeom>
          <a:noFill/>
        </p:spPr>
        <p:txBody>
          <a:bodyPr wrap="square">
            <a:spAutoFit/>
          </a:bodyPr>
          <a:lstStyle/>
          <a:p>
            <a:r>
              <a:rPr lang="en-GB" sz="2800" b="1" i="0" u="none" strike="noStrike" dirty="0">
                <a:solidFill>
                  <a:schemeClr val="bg1"/>
                </a:solidFill>
                <a:effectLst/>
                <a:latin typeface="Open Sans" panose="020B0606030504020204" pitchFamily="34" charset="0"/>
              </a:rPr>
              <a:t>Human-like Trust In Technology</a:t>
            </a:r>
            <a:endParaRPr lang="en-US" sz="4800" b="1" dirty="0">
              <a:solidFill>
                <a:schemeClr val="bg1"/>
              </a:solidFill>
            </a:endParaRPr>
          </a:p>
        </p:txBody>
      </p:sp>
      <p:sp>
        <p:nvSpPr>
          <p:cNvPr id="8" name="Google Shape;209;p7">
            <a:extLst>
              <a:ext uri="{FF2B5EF4-FFF2-40B4-BE49-F238E27FC236}">
                <a16:creationId xmlns:a16="http://schemas.microsoft.com/office/drawing/2014/main" id="{713A264C-0D7F-8AEB-F674-1C9D4A17158B}"/>
              </a:ext>
            </a:extLst>
          </p:cNvPr>
          <p:cNvSpPr txBox="1">
            <a:spLocks/>
          </p:cNvSpPr>
          <p:nvPr/>
        </p:nvSpPr>
        <p:spPr>
          <a:xfrm>
            <a:off x="627459" y="2153368"/>
            <a:ext cx="5228614" cy="177431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0" indent="0" algn="just">
              <a:lnSpc>
                <a:spcPct val="100000"/>
              </a:lnSpc>
              <a:spcBef>
                <a:spcPts val="0"/>
              </a:spcBef>
            </a:pPr>
            <a:r>
              <a:rPr lang="en-US" sz="1800">
                <a:latin typeface="Open Sans"/>
                <a:ea typeface="Open Sans"/>
                <a:cs typeface="Open Sans"/>
                <a:sym typeface="Open Sans"/>
              </a:rPr>
              <a:t>As a result, it could be even harder to build trust with blockchain because users need to trust the technology as well as their business partners and given the fact that it is a new unfamiliar technology, there’s a chance of it being more complicated.</a:t>
            </a:r>
            <a:endParaRPr lang="en-US" sz="1800"/>
          </a:p>
          <a:p>
            <a:pPr indent="-330200">
              <a:lnSpc>
                <a:spcPct val="100000"/>
              </a:lnSpc>
              <a:spcBef>
                <a:spcPts val="0"/>
              </a:spcBef>
              <a:buFont typeface="Open Sans"/>
              <a:buChar char="●"/>
            </a:pPr>
            <a:endParaRPr lang="en-US" sz="1800">
              <a:latin typeface="Open Sans"/>
              <a:ea typeface="Open Sans"/>
              <a:cs typeface="Open Sans"/>
              <a:sym typeface="Open Sans"/>
            </a:endParaRPr>
          </a:p>
        </p:txBody>
      </p:sp>
      <p:pic>
        <p:nvPicPr>
          <p:cNvPr id="10" name="Graphic 5" descr="Chevron arrows with solid fill">
            <a:extLst>
              <a:ext uri="{FF2B5EF4-FFF2-40B4-BE49-F238E27FC236}">
                <a16:creationId xmlns:a16="http://schemas.microsoft.com/office/drawing/2014/main" id="{80B9FB95-B30B-1373-E1F0-D5E6B846FE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4214" y="3927685"/>
            <a:ext cx="914400" cy="914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8AB20F8-388F-B488-7300-3E153C3F4B07}"/>
              </a:ext>
            </a:extLst>
          </p:cNvPr>
          <p:cNvPicPr>
            <a:picLocks noGrp="1" noChangeAspect="1"/>
          </p:cNvPicPr>
          <p:nvPr>
            <p:ph type="pic" sz="quarter" idx="44"/>
          </p:nvPr>
        </p:nvPicPr>
        <p:blipFill>
          <a:blip r:embed="rId2"/>
          <a:srcRect t="7765" b="7765"/>
          <a:stretch>
            <a:fillRect/>
          </a:stretch>
        </p:blipFill>
        <p:spPr/>
      </p:pic>
      <p:sp>
        <p:nvSpPr>
          <p:cNvPr id="4" name="Text Placeholder 3">
            <a:extLst>
              <a:ext uri="{FF2B5EF4-FFF2-40B4-BE49-F238E27FC236}">
                <a16:creationId xmlns:a16="http://schemas.microsoft.com/office/drawing/2014/main" id="{BC2369F1-8EF6-AE46-9816-72DCBDD8F90A}"/>
              </a:ext>
            </a:extLst>
          </p:cNvPr>
          <p:cNvSpPr>
            <a:spLocks noGrp="1"/>
          </p:cNvSpPr>
          <p:nvPr>
            <p:ph type="body" sz="quarter" idx="13"/>
          </p:nvPr>
        </p:nvSpPr>
        <p:spPr>
          <a:xfrm>
            <a:off x="377780" y="2161608"/>
            <a:ext cx="5480760" cy="2743201"/>
          </a:xfrm>
          <a:prstGeom prst="rect">
            <a:avLst/>
          </a:prstGeom>
        </p:spPr>
        <p:txBody>
          <a:bodyPr>
            <a:normAutofit/>
          </a:bodyPr>
          <a:lstStyle/>
          <a:p>
            <a:r>
              <a:rPr lang="en-GB" dirty="0">
                <a:effectLst/>
                <a:latin typeface="Roboto" panose="02000000000000000000" pitchFamily="2" charset="0"/>
              </a:rPr>
              <a:t>A blockchain consists of several features that can induce trust, however not complete trust</a:t>
            </a:r>
          </a:p>
          <a:p>
            <a:endParaRPr lang="en-GB" b="1" i="0" dirty="0">
              <a:latin typeface="Roboto" panose="02000000000000000000" pitchFamily="2" charset="0"/>
            </a:endParaRPr>
          </a:p>
        </p:txBody>
      </p:sp>
      <p:sp>
        <p:nvSpPr>
          <p:cNvPr id="9" name="Text Placeholder 4">
            <a:extLst>
              <a:ext uri="{FF2B5EF4-FFF2-40B4-BE49-F238E27FC236}">
                <a16:creationId xmlns:a16="http://schemas.microsoft.com/office/drawing/2014/main" id="{79A07C7B-8585-6C4C-BE36-FFD487927B0F}"/>
              </a:ext>
            </a:extLst>
          </p:cNvPr>
          <p:cNvSpPr txBox="1">
            <a:spLocks/>
          </p:cNvSpPr>
          <p:nvPr/>
        </p:nvSpPr>
        <p:spPr>
          <a:xfrm>
            <a:off x="0" y="4103398"/>
            <a:ext cx="6095999" cy="153265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p>
        </p:txBody>
      </p:sp>
    </p:spTree>
    <p:extLst>
      <p:ext uri="{BB962C8B-B14F-4D97-AF65-F5344CB8AC3E}">
        <p14:creationId xmlns:p14="http://schemas.microsoft.com/office/powerpoint/2010/main" val="1912611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341760" y="2314301"/>
            <a:ext cx="5150436" cy="2757828"/>
          </a:xfrm>
        </p:spPr>
        <p:txBody>
          <a:bodyPr/>
          <a:lstStyle/>
          <a:p>
            <a:r>
              <a:rPr lang="en-GB" dirty="0"/>
              <a:t>Blockchain Use In The Agrifood Sector</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1070265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75900" y="291161"/>
            <a:ext cx="10595237" cy="803654"/>
          </a:xfrm>
          <a:prstGeom prst="rect">
            <a:avLst/>
          </a:prstGeom>
        </p:spPr>
        <p:txBody>
          <a:bodyPr/>
          <a:lstStyle/>
          <a:p>
            <a:r>
              <a:rPr lang="en-US" dirty="0"/>
              <a:t>Decentralization​</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390578" y="1520785"/>
            <a:ext cx="9604661" cy="4154984"/>
          </a:xfrm>
          <a:prstGeom prst="rect">
            <a:avLst/>
          </a:prstGeom>
          <a:noFill/>
        </p:spPr>
        <p:txBody>
          <a:bodyPr wrap="square" rtlCol="0">
            <a:spAutoFit/>
          </a:bodyPr>
          <a:lstStyle/>
          <a:p>
            <a:pPr algn="l"/>
            <a:r>
              <a:rPr lang="en-GB" sz="2200" b="1" i="0" dirty="0">
                <a:solidFill>
                  <a:srgbClr val="6A9D56"/>
                </a:solidFill>
                <a:effectLst/>
              </a:rPr>
              <a:t>Definition: </a:t>
            </a:r>
            <a:r>
              <a:rPr lang="en-GB" sz="2200" i="0" dirty="0">
                <a:solidFill>
                  <a:srgbClr val="262626"/>
                </a:solidFill>
                <a:effectLst/>
              </a:rPr>
              <a:t>Trust in blockchain in the agrifood sector involves confidence in the decentralized nature of the technology. Participants trust that there is no central authority controlling the entire network, reducing the risk of manipulation or single points of failure.​</a:t>
            </a:r>
          </a:p>
          <a:p>
            <a:pPr algn="l"/>
            <a:endParaRPr lang="en-GB" sz="2200" i="0" dirty="0">
              <a:solidFill>
                <a:srgbClr val="262626"/>
              </a:solidFill>
              <a:effectLst/>
            </a:endParaRPr>
          </a:p>
          <a:p>
            <a:pPr algn="l"/>
            <a:endParaRPr lang="en-GB" sz="2200" i="0" dirty="0">
              <a:solidFill>
                <a:srgbClr val="262626"/>
              </a:solidFill>
              <a:effectLst/>
            </a:endParaRPr>
          </a:p>
          <a:p>
            <a:pPr algn="l"/>
            <a:r>
              <a:rPr lang="en-GB" sz="2200" b="1" i="0" dirty="0">
                <a:solidFill>
                  <a:srgbClr val="6A9D56"/>
                </a:solidFill>
                <a:effectLst/>
              </a:rPr>
              <a:t>Role in Trust</a:t>
            </a:r>
            <a:r>
              <a:rPr lang="en-GB" sz="2200" i="0" dirty="0">
                <a:solidFill>
                  <a:srgbClr val="262626"/>
                </a:solidFill>
                <a:effectLst/>
              </a:rPr>
              <a:t>: Decentralized blockchain networks enhance transparency. All participants have equal access to the distributed ledger, fostering trust in the accuracy and authenticity of information. Decentralization also promotes accountability, as no single party has unchecked control over the entire system.​</a:t>
            </a:r>
          </a:p>
          <a:p>
            <a:pPr algn="l"/>
            <a:endParaRPr lang="en-GB" sz="2200" dirty="0">
              <a:solidFill>
                <a:srgbClr val="262626"/>
              </a:solidFill>
            </a:endParaRPr>
          </a:p>
          <a:p>
            <a:pPr algn="ctr"/>
            <a:r>
              <a:rPr lang="en-GB" sz="2200" b="1" i="1" dirty="0">
                <a:solidFill>
                  <a:srgbClr val="6A9D56"/>
                </a:solidFill>
                <a:effectLst/>
              </a:rPr>
              <a:t>Trust also relies on transparency.</a:t>
            </a:r>
            <a:r>
              <a:rPr lang="en-GB" sz="2200" i="0" dirty="0">
                <a:solidFill>
                  <a:srgbClr val="262626"/>
                </a:solidFill>
                <a:effectLst/>
              </a:rPr>
              <a:t>​</a:t>
            </a:r>
          </a:p>
        </p:txBody>
      </p:sp>
      <p:sp>
        <p:nvSpPr>
          <p:cNvPr id="4" name="AutoShape 2" descr="Connections with solid fill">
            <a:extLst>
              <a:ext uri="{FF2B5EF4-FFF2-40B4-BE49-F238E27FC236}">
                <a16:creationId xmlns:a16="http://schemas.microsoft.com/office/drawing/2014/main" id="{785DFB83-C197-7C8E-21BA-1F9631ABA6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4" name="AutoShape 4" descr="Connections with solid fill">
            <a:extLst>
              <a:ext uri="{FF2B5EF4-FFF2-40B4-BE49-F238E27FC236}">
                <a16:creationId xmlns:a16="http://schemas.microsoft.com/office/drawing/2014/main" id="{1E7DBFF6-5053-1DF4-776A-342D74D6960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7" name="AutoShape 8" descr="Connections with solid fill">
            <a:extLst>
              <a:ext uri="{FF2B5EF4-FFF2-40B4-BE49-F238E27FC236}">
                <a16:creationId xmlns:a16="http://schemas.microsoft.com/office/drawing/2014/main" id="{52FE6642-032B-D07F-960B-95EEAEC4D69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20" name="Picture 19">
            <a:extLst>
              <a:ext uri="{FF2B5EF4-FFF2-40B4-BE49-F238E27FC236}">
                <a16:creationId xmlns:a16="http://schemas.microsoft.com/office/drawing/2014/main" id="{89A5CA22-7B2A-E9B8-7534-615B53B525CD}"/>
              </a:ext>
            </a:extLst>
          </p:cNvPr>
          <p:cNvPicPr>
            <a:picLocks noChangeAspect="1"/>
          </p:cNvPicPr>
          <p:nvPr/>
        </p:nvPicPr>
        <p:blipFill>
          <a:blip r:embed="rId2"/>
          <a:stretch>
            <a:fillRect/>
          </a:stretch>
        </p:blipFill>
        <p:spPr>
          <a:xfrm>
            <a:off x="4091392" y="150411"/>
            <a:ext cx="1166407" cy="1031820"/>
          </a:xfrm>
          <a:prstGeom prst="rect">
            <a:avLst/>
          </a:prstGeom>
        </p:spPr>
      </p:pic>
    </p:spTree>
    <p:extLst>
      <p:ext uri="{BB962C8B-B14F-4D97-AF65-F5344CB8AC3E}">
        <p14:creationId xmlns:p14="http://schemas.microsoft.com/office/powerpoint/2010/main" val="3310116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19489" y="568022"/>
            <a:ext cx="6178800" cy="803654"/>
          </a:xfrm>
          <a:prstGeom prst="rect">
            <a:avLst/>
          </a:prstGeom>
        </p:spPr>
        <p:txBody>
          <a:bodyPr/>
          <a:lstStyle/>
          <a:p>
            <a:r>
              <a:rPr lang="en-GB" dirty="0"/>
              <a:t>Transparency</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6AF56015-9BD2-7647-43E0-A858417FF63F}"/>
              </a:ext>
            </a:extLst>
          </p:cNvPr>
          <p:cNvSpPr txBox="1"/>
          <p:nvPr/>
        </p:nvSpPr>
        <p:spPr>
          <a:xfrm>
            <a:off x="391886" y="1371676"/>
            <a:ext cx="9412014" cy="3785652"/>
          </a:xfrm>
          <a:prstGeom prst="rect">
            <a:avLst/>
          </a:prstGeom>
          <a:noFill/>
        </p:spPr>
        <p:txBody>
          <a:bodyPr wrap="square">
            <a:spAutoFit/>
          </a:bodyPr>
          <a:lstStyle/>
          <a:p>
            <a:r>
              <a:rPr lang="en-GB" sz="2400" b="1" dirty="0">
                <a:solidFill>
                  <a:srgbClr val="6A9D56"/>
                </a:solidFill>
              </a:rPr>
              <a:t>Definition: </a:t>
            </a:r>
            <a:r>
              <a:rPr lang="en-GB" sz="2400" dirty="0">
                <a:solidFill>
                  <a:srgbClr val="262626"/>
                </a:solidFill>
              </a:rPr>
              <a:t>Trust is established through the transparency offered by blockchain. Participants in the network can access a shared, transparent ledger that allows them to trace the journey of agricultural products from the farm to the consumer. This transparency reduces information asymmetry and enhances trust among stakeholders.​</a:t>
            </a:r>
          </a:p>
          <a:p>
            <a:endParaRPr lang="en-GB" sz="2400" dirty="0">
              <a:solidFill>
                <a:srgbClr val="262626"/>
              </a:solidFill>
            </a:endParaRPr>
          </a:p>
          <a:p>
            <a:r>
              <a:rPr lang="en-GB" sz="2400" b="1" dirty="0">
                <a:solidFill>
                  <a:srgbClr val="6A9D56"/>
                </a:solidFill>
              </a:rPr>
              <a:t>Role in Trust: </a:t>
            </a:r>
            <a:r>
              <a:rPr lang="en-GB" sz="2400" dirty="0">
                <a:solidFill>
                  <a:srgbClr val="262626"/>
                </a:solidFill>
              </a:rPr>
              <a:t>Transparent recording and sharing of information across the supply chain build trust among participants. The ability to access and verify data in real-time fosters confidence in the accuracy and authenticity of the information.​</a:t>
            </a:r>
          </a:p>
        </p:txBody>
      </p:sp>
      <p:pic>
        <p:nvPicPr>
          <p:cNvPr id="4098" name="Picture 2">
            <a:extLst>
              <a:ext uri="{FF2B5EF4-FFF2-40B4-BE49-F238E27FC236}">
                <a16:creationId xmlns:a16="http://schemas.microsoft.com/office/drawing/2014/main" id="{9625019B-D81E-C9E8-A51B-15CAA7AEE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520" y="360937"/>
            <a:ext cx="962025"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69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19489" y="568022"/>
            <a:ext cx="8785322" cy="803654"/>
          </a:xfrm>
          <a:prstGeom prst="rect">
            <a:avLst/>
          </a:prstGeom>
        </p:spPr>
        <p:txBody>
          <a:bodyPr/>
          <a:lstStyle/>
          <a:p>
            <a:r>
              <a:rPr lang="en-US" dirty="0"/>
              <a:t>Smart Contracts and Automation</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6AF56015-9BD2-7647-43E0-A858417FF63F}"/>
              </a:ext>
            </a:extLst>
          </p:cNvPr>
          <p:cNvSpPr txBox="1"/>
          <p:nvPr/>
        </p:nvSpPr>
        <p:spPr>
          <a:xfrm>
            <a:off x="391886" y="1580682"/>
            <a:ext cx="9412014" cy="4154984"/>
          </a:xfrm>
          <a:prstGeom prst="rect">
            <a:avLst/>
          </a:prstGeom>
          <a:noFill/>
        </p:spPr>
        <p:txBody>
          <a:bodyPr wrap="square">
            <a:spAutoFit/>
          </a:bodyPr>
          <a:lstStyle/>
          <a:p>
            <a:r>
              <a:rPr lang="en-GB" sz="2400" b="1" dirty="0">
                <a:solidFill>
                  <a:srgbClr val="6A9D56"/>
                </a:solidFill>
              </a:rPr>
              <a:t>Definition: </a:t>
            </a:r>
            <a:r>
              <a:rPr lang="en-GB" sz="2400" dirty="0">
                <a:solidFill>
                  <a:srgbClr val="262626"/>
                </a:solidFill>
              </a:rPr>
              <a:t>Trust is facilitated by the use of smart contracts, self-executing code that automates and enforces predefined rules in agreements, reducing the need for intermediaries. ​</a:t>
            </a:r>
          </a:p>
          <a:p>
            <a:endParaRPr lang="en-GB" sz="2400" dirty="0">
              <a:solidFill>
                <a:srgbClr val="262626"/>
              </a:solidFill>
            </a:endParaRPr>
          </a:p>
          <a:p>
            <a:r>
              <a:rPr lang="en-GB" sz="2400" b="1" dirty="0">
                <a:solidFill>
                  <a:srgbClr val="6A9D56"/>
                </a:solidFill>
              </a:rPr>
              <a:t>​Role in Trust: </a:t>
            </a:r>
            <a:r>
              <a:rPr lang="en-GB" sz="2400" dirty="0">
                <a:solidFill>
                  <a:srgbClr val="262626"/>
                </a:solidFill>
              </a:rPr>
              <a:t>Participants trust that these contracts will execute as programmed, reducing the need for intermediaries and streamlining processes. Trust is built through the execution of predefined rules, ensuring that contractual conditions are met without the possibility of manipulation.​</a:t>
            </a:r>
          </a:p>
          <a:p>
            <a:endParaRPr lang="en-GB" sz="2400" dirty="0">
              <a:solidFill>
                <a:srgbClr val="262626"/>
              </a:solidFill>
            </a:endParaRPr>
          </a:p>
          <a:p>
            <a:r>
              <a:rPr lang="en-GB" sz="2400" dirty="0">
                <a:solidFill>
                  <a:srgbClr val="262626"/>
                </a:solidFill>
              </a:rPr>
              <a:t>​</a:t>
            </a:r>
          </a:p>
        </p:txBody>
      </p:sp>
      <p:pic>
        <p:nvPicPr>
          <p:cNvPr id="4" name="Graphic 9">
            <a:extLst>
              <a:ext uri="{FF2B5EF4-FFF2-40B4-BE49-F238E27FC236}">
                <a16:creationId xmlns:a16="http://schemas.microsoft.com/office/drawing/2014/main" id="{332DC49B-9152-1766-04FE-51BD1A4F9BB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848722" y="161225"/>
            <a:ext cx="1211630" cy="1211630"/>
          </a:xfrm>
          <a:prstGeom prst="rect">
            <a:avLst/>
          </a:prstGeom>
        </p:spPr>
      </p:pic>
    </p:spTree>
    <p:extLst>
      <p:ext uri="{BB962C8B-B14F-4D97-AF65-F5344CB8AC3E}">
        <p14:creationId xmlns:p14="http://schemas.microsoft.com/office/powerpoint/2010/main" val="2549516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8AB20F8-388F-B488-7300-3E153C3F4B07}"/>
              </a:ext>
            </a:extLst>
          </p:cNvPr>
          <p:cNvPicPr>
            <a:picLocks noGrp="1" noChangeAspect="1"/>
          </p:cNvPicPr>
          <p:nvPr>
            <p:ph type="pic" sz="quarter" idx="44"/>
          </p:nvPr>
        </p:nvPicPr>
        <p:blipFill>
          <a:blip r:embed="rId2"/>
          <a:srcRect t="7765" b="7765"/>
          <a:stretch>
            <a:fillRect/>
          </a:stretch>
        </p:blipFill>
        <p:spPr/>
      </p:pic>
      <p:sp>
        <p:nvSpPr>
          <p:cNvPr id="4" name="Text Placeholder 3">
            <a:extLst>
              <a:ext uri="{FF2B5EF4-FFF2-40B4-BE49-F238E27FC236}">
                <a16:creationId xmlns:a16="http://schemas.microsoft.com/office/drawing/2014/main" id="{BC2369F1-8EF6-AE46-9816-72DCBDD8F90A}"/>
              </a:ext>
            </a:extLst>
          </p:cNvPr>
          <p:cNvSpPr>
            <a:spLocks noGrp="1"/>
          </p:cNvSpPr>
          <p:nvPr>
            <p:ph type="body" sz="quarter" idx="13"/>
          </p:nvPr>
        </p:nvSpPr>
        <p:spPr>
          <a:xfrm>
            <a:off x="377780" y="2161608"/>
            <a:ext cx="5480760" cy="2743201"/>
          </a:xfrm>
          <a:prstGeom prst="rect">
            <a:avLst/>
          </a:prstGeom>
        </p:spPr>
        <p:txBody>
          <a:bodyPr>
            <a:normAutofit/>
          </a:bodyPr>
          <a:lstStyle/>
          <a:p>
            <a:r>
              <a:rPr lang="en-GB" dirty="0">
                <a:latin typeface="Roboto" panose="02000000000000000000" pitchFamily="2" charset="0"/>
              </a:rPr>
              <a:t>Blockchains enable good</a:t>
            </a:r>
          </a:p>
          <a:p>
            <a:r>
              <a:rPr lang="en-GB" dirty="0">
                <a:latin typeface="Roboto" panose="02000000000000000000" pitchFamily="2" charset="0"/>
              </a:rPr>
              <a:t> digital risk management.​</a:t>
            </a:r>
          </a:p>
        </p:txBody>
      </p:sp>
      <p:sp>
        <p:nvSpPr>
          <p:cNvPr id="9" name="Text Placeholder 4">
            <a:extLst>
              <a:ext uri="{FF2B5EF4-FFF2-40B4-BE49-F238E27FC236}">
                <a16:creationId xmlns:a16="http://schemas.microsoft.com/office/drawing/2014/main" id="{79A07C7B-8585-6C4C-BE36-FFD487927B0F}"/>
              </a:ext>
            </a:extLst>
          </p:cNvPr>
          <p:cNvSpPr txBox="1">
            <a:spLocks/>
          </p:cNvSpPr>
          <p:nvPr/>
        </p:nvSpPr>
        <p:spPr>
          <a:xfrm>
            <a:off x="0" y="4103398"/>
            <a:ext cx="6095999" cy="153265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p>
        </p:txBody>
      </p:sp>
      <p:sp>
        <p:nvSpPr>
          <p:cNvPr id="5" name="TextBox 4">
            <a:extLst>
              <a:ext uri="{FF2B5EF4-FFF2-40B4-BE49-F238E27FC236}">
                <a16:creationId xmlns:a16="http://schemas.microsoft.com/office/drawing/2014/main" id="{B6847E28-35A9-8328-69BF-A10E369B82F5}"/>
              </a:ext>
            </a:extLst>
          </p:cNvPr>
          <p:cNvSpPr txBox="1"/>
          <p:nvPr/>
        </p:nvSpPr>
        <p:spPr>
          <a:xfrm>
            <a:off x="3048544" y="3105835"/>
            <a:ext cx="6097088" cy="646331"/>
          </a:xfrm>
          <a:prstGeom prst="rect">
            <a:avLst/>
          </a:prstGeom>
          <a:noFill/>
        </p:spPr>
        <p:txBody>
          <a:bodyPr wrap="square">
            <a:spAutoFit/>
          </a:bodyPr>
          <a:lstStyle/>
          <a:p>
            <a:r>
              <a:rPr lang="en-GB" dirty="0">
                <a:latin typeface="Roboto" panose="02000000000000000000" pitchFamily="2" charset="0"/>
              </a:rPr>
              <a:t>Blockchains enable good</a:t>
            </a:r>
          </a:p>
          <a:p>
            <a:r>
              <a:rPr lang="en-GB" dirty="0">
                <a:latin typeface="Roboto" panose="02000000000000000000" pitchFamily="2" charset="0"/>
              </a:rPr>
              <a:t> digital risk management.​</a:t>
            </a:r>
          </a:p>
        </p:txBody>
      </p:sp>
    </p:spTree>
    <p:extLst>
      <p:ext uri="{BB962C8B-B14F-4D97-AF65-F5344CB8AC3E}">
        <p14:creationId xmlns:p14="http://schemas.microsoft.com/office/powerpoint/2010/main" val="2977403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19489" y="568022"/>
            <a:ext cx="8785322" cy="803654"/>
          </a:xfrm>
          <a:prstGeom prst="rect">
            <a:avLst/>
          </a:prstGeom>
        </p:spPr>
        <p:txBody>
          <a:bodyPr/>
          <a:lstStyle/>
          <a:p>
            <a:r>
              <a:rPr lang="en-US" dirty="0"/>
              <a:t>Digital Security</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6AF56015-9BD2-7647-43E0-A858417FF63F}"/>
              </a:ext>
            </a:extLst>
          </p:cNvPr>
          <p:cNvSpPr txBox="1"/>
          <p:nvPr/>
        </p:nvSpPr>
        <p:spPr>
          <a:xfrm>
            <a:off x="391886" y="1580682"/>
            <a:ext cx="9412014" cy="4154984"/>
          </a:xfrm>
          <a:prstGeom prst="rect">
            <a:avLst/>
          </a:prstGeom>
          <a:noFill/>
        </p:spPr>
        <p:txBody>
          <a:bodyPr wrap="square">
            <a:spAutoFit/>
          </a:bodyPr>
          <a:lstStyle/>
          <a:p>
            <a:r>
              <a:rPr lang="en-GB" sz="2400" b="1" dirty="0">
                <a:solidFill>
                  <a:srgbClr val="6A9D56"/>
                </a:solidFill>
              </a:rPr>
              <a:t>A rigid tamper-proof chain : </a:t>
            </a:r>
            <a:r>
              <a:rPr lang="en-GB" sz="2400" dirty="0">
                <a:solidFill>
                  <a:srgbClr val="262626"/>
                </a:solidFill>
              </a:rPr>
              <a:t>Both the content of the blocks within the blockchain and their order are tamper-proof. This relies on the decentralised architecture and the consensus principle. On top of this, there can be a mechanism incentivising positive behaviour, disincentivising negative behaviour, and a cryptographic system supporting strong technical guarantees. ​</a:t>
            </a:r>
          </a:p>
          <a:p>
            <a:endParaRPr lang="en-GB" sz="2400" dirty="0">
              <a:solidFill>
                <a:srgbClr val="262626"/>
              </a:solidFill>
            </a:endParaRPr>
          </a:p>
          <a:p>
            <a:r>
              <a:rPr lang="en-GB" sz="2400" dirty="0">
                <a:solidFill>
                  <a:srgbClr val="262626"/>
                </a:solidFill>
              </a:rPr>
              <a:t>​The </a:t>
            </a:r>
            <a:r>
              <a:rPr lang="en-GB" sz="2400" b="1" dirty="0" err="1">
                <a:solidFill>
                  <a:srgbClr val="6A9D56"/>
                </a:solidFill>
              </a:rPr>
              <a:t>PoW</a:t>
            </a:r>
            <a:r>
              <a:rPr lang="en-GB" sz="2400" dirty="0">
                <a:solidFill>
                  <a:srgbClr val="262626"/>
                </a:solidFill>
              </a:rPr>
              <a:t> relies on consensus and a cryptographic proof that is costly in terms of computing power, while the </a:t>
            </a:r>
            <a:r>
              <a:rPr lang="en-GB" sz="2400" dirty="0" err="1">
                <a:solidFill>
                  <a:srgbClr val="262626"/>
                </a:solidFill>
              </a:rPr>
              <a:t>PoS</a:t>
            </a:r>
            <a:r>
              <a:rPr lang="en-GB" sz="2400" dirty="0">
                <a:solidFill>
                  <a:srgbClr val="262626"/>
                </a:solidFill>
              </a:rPr>
              <a:t> relies on consensus and an incentive structure and has not yet proven it could be trusted at a large scale.​</a:t>
            </a:r>
          </a:p>
        </p:txBody>
      </p:sp>
      <p:pic>
        <p:nvPicPr>
          <p:cNvPr id="5122" name="Picture 2" descr="Shield Tick with solid fill">
            <a:extLst>
              <a:ext uri="{FF2B5EF4-FFF2-40B4-BE49-F238E27FC236}">
                <a16:creationId xmlns:a16="http://schemas.microsoft.com/office/drawing/2014/main" id="{BD38A186-8853-A6B8-2641-4DB807052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0125" y="292452"/>
            <a:ext cx="962025"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358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19489" y="568022"/>
            <a:ext cx="8785322" cy="803654"/>
          </a:xfrm>
          <a:prstGeom prst="rect">
            <a:avLst/>
          </a:prstGeom>
        </p:spPr>
        <p:txBody>
          <a:bodyPr/>
          <a:lstStyle/>
          <a:p>
            <a:r>
              <a:rPr lang="en-US" dirty="0"/>
              <a:t>Risk Management</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6AF56015-9BD2-7647-43E0-A858417FF63F}"/>
              </a:ext>
            </a:extLst>
          </p:cNvPr>
          <p:cNvSpPr txBox="1"/>
          <p:nvPr/>
        </p:nvSpPr>
        <p:spPr>
          <a:xfrm>
            <a:off x="391886" y="1753519"/>
            <a:ext cx="9412014" cy="3416320"/>
          </a:xfrm>
          <a:prstGeom prst="rect">
            <a:avLst/>
          </a:prstGeom>
          <a:noFill/>
        </p:spPr>
        <p:txBody>
          <a:bodyPr wrap="square">
            <a:spAutoFit/>
          </a:bodyPr>
          <a:lstStyle/>
          <a:p>
            <a:r>
              <a:rPr lang="en-GB" sz="2400" b="1" dirty="0">
                <a:solidFill>
                  <a:srgbClr val="6A9D56"/>
                </a:solidFill>
              </a:rPr>
              <a:t>Definition:  </a:t>
            </a:r>
            <a:r>
              <a:rPr lang="en-GB" sz="2400" dirty="0">
                <a:solidFill>
                  <a:srgbClr val="262626"/>
                </a:solidFill>
              </a:rPr>
              <a:t>Trust in the context of risk management involves the confidence that the technology is designed to identify, assess, mitigate, and respond to potential risks effectively.​</a:t>
            </a:r>
          </a:p>
          <a:p>
            <a:endParaRPr lang="en-GB" sz="2400" dirty="0">
              <a:solidFill>
                <a:srgbClr val="262626"/>
              </a:solidFill>
            </a:endParaRPr>
          </a:p>
          <a:p>
            <a:r>
              <a:rPr lang="en-GB" sz="2400" b="1" dirty="0">
                <a:solidFill>
                  <a:srgbClr val="6A9D56"/>
                </a:solidFill>
              </a:rPr>
              <a:t>Role in Trust: </a:t>
            </a:r>
            <a:r>
              <a:rPr lang="en-GB" sz="2400" dirty="0">
                <a:solidFill>
                  <a:srgbClr val="262626"/>
                </a:solidFill>
              </a:rPr>
              <a:t>Effective risk management strategies, including the identification and mitigation of potential risks associated with blockchain implementation, contribute to the overall trustworthiness of the technology. It is integral to building and maintaining trust in blockchain technology within the agrifood sector.​</a:t>
            </a:r>
          </a:p>
        </p:txBody>
      </p:sp>
      <p:pic>
        <p:nvPicPr>
          <p:cNvPr id="4" name="Graphic 9">
            <a:extLst>
              <a:ext uri="{FF2B5EF4-FFF2-40B4-BE49-F238E27FC236}">
                <a16:creationId xmlns:a16="http://schemas.microsoft.com/office/drawing/2014/main" id="{332DC49B-9152-1766-04FE-51BD1A4F9BB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833134">
            <a:off x="4216556" y="273070"/>
            <a:ext cx="1211630" cy="1211630"/>
          </a:xfrm>
          <a:prstGeom prst="rect">
            <a:avLst/>
          </a:prstGeom>
        </p:spPr>
      </p:pic>
    </p:spTree>
    <p:extLst>
      <p:ext uri="{BB962C8B-B14F-4D97-AF65-F5344CB8AC3E}">
        <p14:creationId xmlns:p14="http://schemas.microsoft.com/office/powerpoint/2010/main" val="3239575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19489" y="568022"/>
            <a:ext cx="8785322" cy="803654"/>
          </a:xfrm>
          <a:prstGeom prst="rect">
            <a:avLst/>
          </a:prstGeom>
        </p:spPr>
        <p:txBody>
          <a:bodyPr/>
          <a:lstStyle/>
          <a:p>
            <a:r>
              <a:rPr lang="en-US" dirty="0"/>
              <a:t>Security Measures</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6AF56015-9BD2-7647-43E0-A858417FF63F}"/>
              </a:ext>
            </a:extLst>
          </p:cNvPr>
          <p:cNvSpPr txBox="1"/>
          <p:nvPr/>
        </p:nvSpPr>
        <p:spPr>
          <a:xfrm>
            <a:off x="391886" y="1753519"/>
            <a:ext cx="9412014" cy="2308324"/>
          </a:xfrm>
          <a:prstGeom prst="rect">
            <a:avLst/>
          </a:prstGeom>
          <a:noFill/>
        </p:spPr>
        <p:txBody>
          <a:bodyPr wrap="square">
            <a:spAutoFit/>
          </a:bodyPr>
          <a:lstStyle/>
          <a:p>
            <a:r>
              <a:rPr lang="en-GB" sz="2400" b="1" dirty="0">
                <a:solidFill>
                  <a:srgbClr val="6A9D56"/>
                </a:solidFill>
              </a:rPr>
              <a:t>Definition:  </a:t>
            </a:r>
            <a:r>
              <a:rPr lang="en-GB" sz="2400" dirty="0">
                <a:solidFill>
                  <a:srgbClr val="262626"/>
                </a:solidFill>
              </a:rPr>
              <a:t>Trust in blockchain includes confidence in the security measures implemented, such as cryptographic techniques, encryption, and access controls.​</a:t>
            </a:r>
          </a:p>
          <a:p>
            <a:endParaRPr lang="en-GB" sz="2400" dirty="0">
              <a:solidFill>
                <a:srgbClr val="262626"/>
              </a:solidFill>
            </a:endParaRPr>
          </a:p>
          <a:p>
            <a:r>
              <a:rPr lang="en-GB" sz="2400" b="1" dirty="0">
                <a:solidFill>
                  <a:srgbClr val="6A9D56"/>
                </a:solidFill>
              </a:rPr>
              <a:t>Role in Trust:  </a:t>
            </a:r>
            <a:r>
              <a:rPr lang="en-GB" sz="2400" dirty="0">
                <a:solidFill>
                  <a:srgbClr val="262626"/>
                </a:solidFill>
              </a:rPr>
              <a:t>Participants trust that the technology is designed to protect against unauthorized access, tampering, and data breaches.​</a:t>
            </a:r>
          </a:p>
        </p:txBody>
      </p:sp>
      <p:pic>
        <p:nvPicPr>
          <p:cNvPr id="11" name="Graphic 9" descr="Lock with solid fill">
            <a:extLst>
              <a:ext uri="{FF2B5EF4-FFF2-40B4-BE49-F238E27FC236}">
                <a16:creationId xmlns:a16="http://schemas.microsoft.com/office/drawing/2014/main" id="{332DC49B-9152-1766-04FE-51BD1A4F9BB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187115" y="160046"/>
            <a:ext cx="1211630" cy="1211630"/>
          </a:xfrm>
          <a:prstGeom prst="rect">
            <a:avLst/>
          </a:prstGeom>
        </p:spPr>
      </p:pic>
    </p:spTree>
    <p:extLst>
      <p:ext uri="{BB962C8B-B14F-4D97-AF65-F5344CB8AC3E}">
        <p14:creationId xmlns:p14="http://schemas.microsoft.com/office/powerpoint/2010/main" val="154366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3478966" y="1959634"/>
            <a:ext cx="6874660" cy="689519"/>
          </a:xfrm>
        </p:spPr>
        <p:txBody>
          <a:bodyPr/>
          <a:lstStyle/>
          <a:p>
            <a:r>
              <a:rPr lang="en-US" dirty="0"/>
              <a:t>Module 5  Introduction</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3478966" y="2641170"/>
            <a:ext cx="6874660" cy="689519"/>
          </a:xfrm>
        </p:spPr>
        <p:txBody>
          <a:bodyPr/>
          <a:lstStyle/>
          <a:p>
            <a:r>
              <a:rPr lang="en-US" dirty="0"/>
              <a:t>Key terms </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GB" dirty="0"/>
              <a:t>Blockchain Use In The Agrifood Sector</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3478966" y="4285383"/>
            <a:ext cx="6874660" cy="689519"/>
          </a:xfrm>
        </p:spPr>
        <p:txBody>
          <a:bodyPr/>
          <a:lstStyle/>
          <a:p>
            <a:r>
              <a:rPr lang="en-IE" i="0" dirty="0">
                <a:solidFill>
                  <a:srgbClr val="27262B"/>
                </a:solidFill>
                <a:effectLst/>
                <a:latin typeface="var(--font-headings)"/>
              </a:rPr>
              <a:t>Exercises and Case Studies</a:t>
            </a:r>
          </a:p>
          <a:p>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3344056" y="5457104"/>
            <a:ext cx="6874660" cy="689519"/>
          </a:xfrm>
        </p:spPr>
        <p:txBody>
          <a:bodyPr/>
          <a:lstStyle/>
          <a:p>
            <a:r>
              <a:rPr lang="en-US" dirty="0"/>
              <a:t>Conclusions  </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prstGeom prst="rect">
            <a:avLst/>
          </a:prstGeom>
        </p:spPr>
        <p:txBody>
          <a:bodyPr/>
          <a:lstStyle/>
          <a:p>
            <a:r>
              <a:rPr lang="en-US" dirty="0"/>
              <a:t>contents</a:t>
            </a:r>
          </a:p>
        </p:txBody>
      </p:sp>
      <p:sp>
        <p:nvSpPr>
          <p:cNvPr id="2" name="Text Placeholder 23">
            <a:extLst>
              <a:ext uri="{FF2B5EF4-FFF2-40B4-BE49-F238E27FC236}">
                <a16:creationId xmlns:a16="http://schemas.microsoft.com/office/drawing/2014/main" id="{D9CD5A97-42B0-838C-A4F3-52B3E41800E6}"/>
              </a:ext>
            </a:extLst>
          </p:cNvPr>
          <p:cNvSpPr txBox="1">
            <a:spLocks/>
          </p:cNvSpPr>
          <p:nvPr/>
        </p:nvSpPr>
        <p:spPr>
          <a:xfrm>
            <a:off x="3478966" y="4937460"/>
            <a:ext cx="6874660"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3D9A4E98-1A40-D6B5-8EC0-F23255391204}"/>
              </a:ext>
            </a:extLst>
          </p:cNvPr>
          <p:cNvSpPr txBox="1"/>
          <p:nvPr/>
        </p:nvSpPr>
        <p:spPr>
          <a:xfrm>
            <a:off x="3344056" y="4912887"/>
            <a:ext cx="6096000" cy="461665"/>
          </a:xfrm>
          <a:prstGeom prst="rect">
            <a:avLst/>
          </a:prstGeom>
          <a:noFill/>
        </p:spPr>
        <p:txBody>
          <a:bodyPr wrap="square">
            <a:spAutoFit/>
          </a:bodyPr>
          <a:lstStyle/>
          <a:p>
            <a:r>
              <a:rPr lang="en-GB" sz="2200" dirty="0">
                <a:solidFill>
                  <a:srgbClr val="262626"/>
                </a:solidFill>
              </a:rPr>
              <a:t>What Are The Current Limits Of Blockchain</a:t>
            </a:r>
            <a:r>
              <a:rPr lang="en-GB" sz="2400" dirty="0">
                <a:solidFill>
                  <a:srgbClr val="262626"/>
                </a:solidFill>
              </a:rPr>
              <a:t>?</a:t>
            </a:r>
          </a:p>
        </p:txBody>
      </p:sp>
      <p:sp>
        <p:nvSpPr>
          <p:cNvPr id="5" name="Text Placeholder 24">
            <a:extLst>
              <a:ext uri="{FF2B5EF4-FFF2-40B4-BE49-F238E27FC236}">
                <a16:creationId xmlns:a16="http://schemas.microsoft.com/office/drawing/2014/main" id="{146EBEAA-3F43-464D-5CB2-E1A5BACA1FF1}"/>
              </a:ext>
            </a:extLst>
          </p:cNvPr>
          <p:cNvSpPr txBox="1">
            <a:spLocks/>
          </p:cNvSpPr>
          <p:nvPr/>
        </p:nvSpPr>
        <p:spPr>
          <a:xfrm>
            <a:off x="2654199" y="5462823"/>
            <a:ext cx="700387"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06</a:t>
            </a:r>
          </a:p>
        </p:txBody>
      </p:sp>
      <p:cxnSp>
        <p:nvCxnSpPr>
          <p:cNvPr id="6" name="Straight Connector 5">
            <a:extLst>
              <a:ext uri="{FF2B5EF4-FFF2-40B4-BE49-F238E27FC236}">
                <a16:creationId xmlns:a16="http://schemas.microsoft.com/office/drawing/2014/main" id="{066CA3B8-1044-D397-9FB3-29615B66C5C4}"/>
              </a:ext>
            </a:extLst>
          </p:cNvPr>
          <p:cNvCxnSpPr/>
          <p:nvPr/>
        </p:nvCxnSpPr>
        <p:spPr>
          <a:xfrm>
            <a:off x="2828109" y="5457103"/>
            <a:ext cx="7525517" cy="0"/>
          </a:xfrm>
          <a:prstGeom prst="line">
            <a:avLst/>
          </a:prstGeom>
          <a:ln w="19050">
            <a:solidFill>
              <a:srgbClr val="6A9D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19489" y="568022"/>
            <a:ext cx="8785322" cy="803654"/>
          </a:xfrm>
          <a:prstGeom prst="rect">
            <a:avLst/>
          </a:prstGeom>
        </p:spPr>
        <p:txBody>
          <a:bodyPr/>
          <a:lstStyle/>
          <a:p>
            <a:r>
              <a:rPr lang="en-US" dirty="0"/>
              <a:t>Digital Security</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6AF56015-9BD2-7647-43E0-A858417FF63F}"/>
              </a:ext>
            </a:extLst>
          </p:cNvPr>
          <p:cNvSpPr txBox="1"/>
          <p:nvPr/>
        </p:nvSpPr>
        <p:spPr>
          <a:xfrm>
            <a:off x="391886" y="1753519"/>
            <a:ext cx="9412014" cy="3785652"/>
          </a:xfrm>
          <a:prstGeom prst="rect">
            <a:avLst/>
          </a:prstGeom>
          <a:noFill/>
        </p:spPr>
        <p:txBody>
          <a:bodyPr wrap="square">
            <a:spAutoFit/>
          </a:bodyPr>
          <a:lstStyle/>
          <a:p>
            <a:r>
              <a:rPr lang="en-GB" sz="2400" b="1" dirty="0">
                <a:solidFill>
                  <a:srgbClr val="6A9D56"/>
                </a:solidFill>
              </a:rPr>
              <a:t>A rigid tamper-proof chain: </a:t>
            </a:r>
            <a:r>
              <a:rPr lang="en-GB" sz="2400" dirty="0">
                <a:solidFill>
                  <a:srgbClr val="262626"/>
                </a:solidFill>
              </a:rPr>
              <a:t>The content and order of the blocks within the blockchain are tamper-proof. This relies on the decentralised architecture and the consensus principle. In addition, a mechanism incentivising positive behaviour, disincentivising negative behaviour, and a cryptographic system supporting strong technical guarantees can be used. ​</a:t>
            </a:r>
          </a:p>
          <a:p>
            <a:endParaRPr lang="en-GB" sz="2400" b="1" dirty="0">
              <a:solidFill>
                <a:srgbClr val="6A9D56"/>
              </a:solidFill>
            </a:endParaRPr>
          </a:p>
          <a:p>
            <a:r>
              <a:rPr lang="en-GB" sz="2400" b="1" dirty="0">
                <a:solidFill>
                  <a:srgbClr val="6A9D56"/>
                </a:solidFill>
              </a:rPr>
              <a:t>​</a:t>
            </a:r>
            <a:r>
              <a:rPr lang="en-GB" sz="2400" dirty="0">
                <a:solidFill>
                  <a:srgbClr val="262626"/>
                </a:solidFill>
              </a:rPr>
              <a:t>The </a:t>
            </a:r>
            <a:r>
              <a:rPr lang="en-GB" sz="2400" b="1" dirty="0" err="1">
                <a:solidFill>
                  <a:srgbClr val="6A9D56"/>
                </a:solidFill>
              </a:rPr>
              <a:t>PoW</a:t>
            </a:r>
            <a:r>
              <a:rPr lang="en-GB" sz="2400" b="1" dirty="0">
                <a:solidFill>
                  <a:srgbClr val="6A9D56"/>
                </a:solidFill>
              </a:rPr>
              <a:t> </a:t>
            </a:r>
            <a:r>
              <a:rPr lang="en-GB" sz="2400" dirty="0">
                <a:solidFill>
                  <a:srgbClr val="262626"/>
                </a:solidFill>
              </a:rPr>
              <a:t>relies on consensus and cryptographic proof that is costly in terms of computing power, while the </a:t>
            </a:r>
            <a:r>
              <a:rPr lang="en-GB" sz="2400" dirty="0" err="1">
                <a:solidFill>
                  <a:srgbClr val="262626"/>
                </a:solidFill>
              </a:rPr>
              <a:t>PoS</a:t>
            </a:r>
            <a:r>
              <a:rPr lang="en-GB" sz="2400" dirty="0">
                <a:solidFill>
                  <a:srgbClr val="262626"/>
                </a:solidFill>
              </a:rPr>
              <a:t> relies on consensus and an incentive structure and has not yet proven it could be trusted at a large scale.</a:t>
            </a:r>
          </a:p>
        </p:txBody>
      </p:sp>
      <p:pic>
        <p:nvPicPr>
          <p:cNvPr id="11" name="Graphic 9" descr="Lock with solid fill">
            <a:extLst>
              <a:ext uri="{FF2B5EF4-FFF2-40B4-BE49-F238E27FC236}">
                <a16:creationId xmlns:a16="http://schemas.microsoft.com/office/drawing/2014/main" id="{332DC49B-9152-1766-04FE-51BD1A4F9BB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21355" y="273070"/>
            <a:ext cx="1211630" cy="1211630"/>
          </a:xfrm>
          <a:prstGeom prst="rect">
            <a:avLst/>
          </a:prstGeom>
        </p:spPr>
      </p:pic>
    </p:spTree>
    <p:extLst>
      <p:ext uri="{BB962C8B-B14F-4D97-AF65-F5344CB8AC3E}">
        <p14:creationId xmlns:p14="http://schemas.microsoft.com/office/powerpoint/2010/main" val="191391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7"/>
          <p:cNvPicPr preferRelativeResize="0"/>
          <p:nvPr/>
        </p:nvPicPr>
        <p:blipFill rotWithShape="1">
          <a:blip r:embed="rId3">
            <a:alphaModFix/>
          </a:blip>
          <a:srcRect/>
          <a:stretch/>
        </p:blipFill>
        <p:spPr>
          <a:xfrm>
            <a:off x="0" y="-7358"/>
            <a:ext cx="12192000" cy="1061799"/>
          </a:xfrm>
          <a:prstGeom prst="rect">
            <a:avLst/>
          </a:prstGeom>
          <a:noFill/>
          <a:ln>
            <a:noFill/>
          </a:ln>
        </p:spPr>
      </p:pic>
      <p:sp>
        <p:nvSpPr>
          <p:cNvPr id="7" name="TextBox 6">
            <a:extLst>
              <a:ext uri="{FF2B5EF4-FFF2-40B4-BE49-F238E27FC236}">
                <a16:creationId xmlns:a16="http://schemas.microsoft.com/office/drawing/2014/main" id="{69B4BBFF-48A0-21C4-29A0-63FF23457A40}"/>
              </a:ext>
            </a:extLst>
          </p:cNvPr>
          <p:cNvSpPr txBox="1"/>
          <p:nvPr/>
        </p:nvSpPr>
        <p:spPr>
          <a:xfrm>
            <a:off x="560070" y="339933"/>
            <a:ext cx="11346724" cy="646331"/>
          </a:xfrm>
          <a:prstGeom prst="rect">
            <a:avLst/>
          </a:prstGeom>
          <a:noFill/>
        </p:spPr>
        <p:txBody>
          <a:bodyPr wrap="square">
            <a:spAutoFit/>
          </a:bodyPr>
          <a:lstStyle/>
          <a:p>
            <a:r>
              <a:rPr lang="en-GB" sz="3600" b="1" dirty="0">
                <a:solidFill>
                  <a:schemeClr val="bg1"/>
                </a:solidFill>
              </a:rPr>
              <a:t>Further Elements Challenging the Complete Trust</a:t>
            </a:r>
            <a:endParaRPr lang="en-US" sz="4800" b="1" dirty="0">
              <a:solidFill>
                <a:schemeClr val="bg1"/>
              </a:solidFill>
            </a:endParaRPr>
          </a:p>
        </p:txBody>
      </p:sp>
      <p:sp>
        <p:nvSpPr>
          <p:cNvPr id="8" name="Google Shape;209;p7">
            <a:extLst>
              <a:ext uri="{FF2B5EF4-FFF2-40B4-BE49-F238E27FC236}">
                <a16:creationId xmlns:a16="http://schemas.microsoft.com/office/drawing/2014/main" id="{713A264C-0D7F-8AEB-F674-1C9D4A17158B}"/>
              </a:ext>
            </a:extLst>
          </p:cNvPr>
          <p:cNvSpPr txBox="1">
            <a:spLocks/>
          </p:cNvSpPr>
          <p:nvPr/>
        </p:nvSpPr>
        <p:spPr>
          <a:xfrm>
            <a:off x="537106" y="1519819"/>
            <a:ext cx="5558893" cy="17743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spcBef>
                <a:spcPts val="0"/>
              </a:spcBef>
            </a:pPr>
            <a:r>
              <a:rPr lang="en-GB" sz="2400" dirty="0">
                <a:latin typeface="+mn-lt"/>
                <a:ea typeface="Open Sans"/>
                <a:cs typeface="Open Sans"/>
                <a:sym typeface="Open Sans"/>
              </a:rPr>
              <a:t>While blockchain technology holds great promise for enhancing trust in the agrifood sector, certain elements and challenges have questioned or may question the complete trust in its implementation. ​</a:t>
            </a:r>
          </a:p>
          <a:p>
            <a:pPr>
              <a:lnSpc>
                <a:spcPct val="100000"/>
              </a:lnSpc>
              <a:spcBef>
                <a:spcPts val="0"/>
              </a:spcBef>
            </a:pPr>
            <a:endParaRPr lang="en-GB" sz="2400" dirty="0">
              <a:latin typeface="+mn-lt"/>
              <a:ea typeface="Open Sans"/>
              <a:cs typeface="Open Sans"/>
              <a:sym typeface="Open Sans"/>
            </a:endParaRPr>
          </a:p>
          <a:p>
            <a:pPr>
              <a:lnSpc>
                <a:spcPct val="100000"/>
              </a:lnSpc>
              <a:spcBef>
                <a:spcPts val="0"/>
              </a:spcBef>
            </a:pPr>
            <a:r>
              <a:rPr lang="en-GB" sz="2400" dirty="0">
                <a:latin typeface="+mn-lt"/>
                <a:ea typeface="Open Sans"/>
                <a:cs typeface="Open Sans"/>
                <a:sym typeface="Open Sans"/>
              </a:rPr>
              <a:t>​Some of these elements include:​</a:t>
            </a:r>
          </a:p>
          <a:p>
            <a:pPr>
              <a:lnSpc>
                <a:spcPct val="100000"/>
              </a:lnSpc>
              <a:spcBef>
                <a:spcPts val="0"/>
              </a:spcBef>
            </a:pPr>
            <a:endParaRPr lang="en-GB" sz="2400" dirty="0">
              <a:latin typeface="+mn-lt"/>
              <a:ea typeface="Open Sans"/>
              <a:cs typeface="Open Sans"/>
              <a:sym typeface="Open Sans"/>
            </a:endParaRPr>
          </a:p>
          <a:p>
            <a:pPr marL="342900" indent="-342900">
              <a:lnSpc>
                <a:spcPct val="100000"/>
              </a:lnSpc>
              <a:spcBef>
                <a:spcPts val="0"/>
              </a:spcBef>
              <a:buFont typeface="Arial" panose="020B0604020202020204" pitchFamily="34" charset="0"/>
              <a:buChar char="•"/>
            </a:pPr>
            <a:r>
              <a:rPr lang="en-GB" sz="2400" dirty="0">
                <a:latin typeface="+mn-lt"/>
                <a:ea typeface="Open Sans"/>
                <a:cs typeface="Open Sans"/>
                <a:sym typeface="Open Sans"/>
              </a:rPr>
              <a:t>Technology complexity,​</a:t>
            </a:r>
          </a:p>
          <a:p>
            <a:pPr marL="342900" indent="-342900">
              <a:lnSpc>
                <a:spcPct val="100000"/>
              </a:lnSpc>
              <a:spcBef>
                <a:spcPts val="0"/>
              </a:spcBef>
              <a:buFont typeface="Arial" panose="020B0604020202020204" pitchFamily="34" charset="0"/>
              <a:buChar char="•"/>
            </a:pPr>
            <a:r>
              <a:rPr lang="en-GB" sz="2400" dirty="0">
                <a:latin typeface="+mn-lt"/>
                <a:ea typeface="Open Sans"/>
                <a:cs typeface="Open Sans"/>
                <a:sym typeface="Open Sans"/>
              </a:rPr>
              <a:t>Integration challenges,​</a:t>
            </a:r>
          </a:p>
          <a:p>
            <a:pPr marL="342900" indent="-342900">
              <a:lnSpc>
                <a:spcPct val="100000"/>
              </a:lnSpc>
              <a:spcBef>
                <a:spcPts val="0"/>
              </a:spcBef>
              <a:buFont typeface="Arial" panose="020B0604020202020204" pitchFamily="34" charset="0"/>
              <a:buChar char="•"/>
            </a:pPr>
            <a:r>
              <a:rPr lang="en-GB" sz="2400" dirty="0">
                <a:latin typeface="+mn-lt"/>
                <a:ea typeface="Open Sans"/>
                <a:cs typeface="Open Sans"/>
                <a:sym typeface="Open Sans"/>
              </a:rPr>
              <a:t>Scalability concerns,​</a:t>
            </a:r>
          </a:p>
          <a:p>
            <a:pPr marL="342900" indent="-342900">
              <a:lnSpc>
                <a:spcPct val="100000"/>
              </a:lnSpc>
              <a:spcBef>
                <a:spcPts val="0"/>
              </a:spcBef>
              <a:buFont typeface="Arial" panose="020B0604020202020204" pitchFamily="34" charset="0"/>
              <a:buChar char="•"/>
            </a:pPr>
            <a:r>
              <a:rPr lang="en-GB" sz="2400" dirty="0">
                <a:latin typeface="+mn-lt"/>
                <a:ea typeface="Open Sans"/>
                <a:cs typeface="Open Sans"/>
                <a:sym typeface="Open Sans"/>
              </a:rPr>
              <a:t>Data Privacy Concerns</a:t>
            </a:r>
            <a:endParaRPr lang="en-US" sz="2400" dirty="0">
              <a:latin typeface="+mn-lt"/>
              <a:ea typeface="Open Sans"/>
              <a:cs typeface="Open Sans"/>
              <a:sym typeface="Open Sans"/>
            </a:endParaRPr>
          </a:p>
        </p:txBody>
      </p:sp>
      <p:pic>
        <p:nvPicPr>
          <p:cNvPr id="6146" name="Picture 2" descr="Negative Schufa-Einträge: Stolpersteine im Alltag">
            <a:extLst>
              <a:ext uri="{FF2B5EF4-FFF2-40B4-BE49-F238E27FC236}">
                <a16:creationId xmlns:a16="http://schemas.microsoft.com/office/drawing/2014/main" id="{A914FA38-6CE0-DB58-C86F-EF4620A92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1619" y="2220685"/>
            <a:ext cx="5002922" cy="3035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064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7"/>
          <p:cNvPicPr preferRelativeResize="0"/>
          <p:nvPr/>
        </p:nvPicPr>
        <p:blipFill rotWithShape="1">
          <a:blip r:embed="rId3">
            <a:alphaModFix/>
          </a:blip>
          <a:srcRect/>
          <a:stretch/>
        </p:blipFill>
        <p:spPr>
          <a:xfrm>
            <a:off x="0" y="-7358"/>
            <a:ext cx="12192000" cy="1061799"/>
          </a:xfrm>
          <a:prstGeom prst="rect">
            <a:avLst/>
          </a:prstGeom>
          <a:noFill/>
          <a:ln>
            <a:noFill/>
          </a:ln>
        </p:spPr>
      </p:pic>
      <p:sp>
        <p:nvSpPr>
          <p:cNvPr id="7" name="TextBox 6">
            <a:extLst>
              <a:ext uri="{FF2B5EF4-FFF2-40B4-BE49-F238E27FC236}">
                <a16:creationId xmlns:a16="http://schemas.microsoft.com/office/drawing/2014/main" id="{69B4BBFF-48A0-21C4-29A0-63FF23457A40}"/>
              </a:ext>
            </a:extLst>
          </p:cNvPr>
          <p:cNvSpPr txBox="1"/>
          <p:nvPr/>
        </p:nvSpPr>
        <p:spPr>
          <a:xfrm>
            <a:off x="338001" y="200375"/>
            <a:ext cx="11346724" cy="646331"/>
          </a:xfrm>
          <a:prstGeom prst="rect">
            <a:avLst/>
          </a:prstGeom>
          <a:noFill/>
        </p:spPr>
        <p:txBody>
          <a:bodyPr wrap="square">
            <a:spAutoFit/>
          </a:bodyPr>
          <a:lstStyle/>
          <a:p>
            <a:r>
              <a:rPr lang="en-GB" sz="3600" b="1" dirty="0">
                <a:solidFill>
                  <a:schemeClr val="bg1"/>
                </a:solidFill>
              </a:rPr>
              <a:t>How Can Blockchain Improve Trust In The Agrifood Sector​</a:t>
            </a:r>
            <a:endParaRPr lang="en-US" sz="3600" b="1" dirty="0">
              <a:solidFill>
                <a:schemeClr val="bg1"/>
              </a:solidFill>
            </a:endParaRPr>
          </a:p>
        </p:txBody>
      </p:sp>
      <p:sp>
        <p:nvSpPr>
          <p:cNvPr id="8" name="Google Shape;209;p7">
            <a:extLst>
              <a:ext uri="{FF2B5EF4-FFF2-40B4-BE49-F238E27FC236}">
                <a16:creationId xmlns:a16="http://schemas.microsoft.com/office/drawing/2014/main" id="{713A264C-0D7F-8AEB-F674-1C9D4A17158B}"/>
              </a:ext>
            </a:extLst>
          </p:cNvPr>
          <p:cNvSpPr txBox="1">
            <a:spLocks/>
          </p:cNvSpPr>
          <p:nvPr/>
        </p:nvSpPr>
        <p:spPr>
          <a:xfrm>
            <a:off x="338001" y="1262174"/>
            <a:ext cx="11679828" cy="17743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spcBef>
                <a:spcPts val="0"/>
              </a:spcBef>
            </a:pPr>
            <a:r>
              <a:rPr lang="en-GB" sz="2200" dirty="0">
                <a:latin typeface="+mn-lt"/>
                <a:ea typeface="Open Sans"/>
                <a:cs typeface="Open Sans"/>
                <a:sym typeface="Open Sans"/>
              </a:rPr>
              <a:t>We have seen that in the agrifood sector, blockchain technology can improve trust among supply chain actors and between producers and consumers through the following specific mechanisms:​</a:t>
            </a:r>
          </a:p>
          <a:p>
            <a:pPr>
              <a:lnSpc>
                <a:spcPct val="100000"/>
              </a:lnSpc>
              <a:spcBef>
                <a:spcPts val="0"/>
              </a:spcBef>
            </a:pPr>
            <a:endParaRPr lang="en-GB" sz="2200" dirty="0">
              <a:latin typeface="+mn-lt"/>
              <a:ea typeface="Open Sans"/>
              <a:cs typeface="Open Sans"/>
              <a:sym typeface="Open Sans"/>
            </a:endParaRPr>
          </a:p>
          <a:p>
            <a:pPr marL="342900" indent="-342900">
              <a:lnSpc>
                <a:spcPct val="100000"/>
              </a:lnSpc>
              <a:spcBef>
                <a:spcPts val="0"/>
              </a:spcBef>
              <a:buFont typeface="Arial" panose="020B0604020202020204" pitchFamily="34" charset="0"/>
              <a:buChar char="•"/>
            </a:pPr>
            <a:r>
              <a:rPr lang="en-GB" sz="2200" b="1" dirty="0">
                <a:solidFill>
                  <a:srgbClr val="6A9D56"/>
                </a:solidFill>
                <a:latin typeface="+mn-lt"/>
                <a:ea typeface="Open Sans"/>
                <a:cs typeface="Open Sans"/>
                <a:sym typeface="Open Sans"/>
              </a:rPr>
              <a:t>Traceability: </a:t>
            </a:r>
            <a:r>
              <a:rPr lang="en-GB" sz="2200" dirty="0">
                <a:latin typeface="+mn-lt"/>
                <a:ea typeface="Open Sans"/>
                <a:cs typeface="Open Sans"/>
                <a:sym typeface="Open Sans"/>
              </a:rPr>
              <a:t>By allowing the creation of a transparent ledger that traces the journey of agricultural products from the farm to the table. This visibility enhances trust by providing consumers and supply chain participants with accurate and real-time information about the origin and handling of food products.​</a:t>
            </a:r>
          </a:p>
          <a:p>
            <a:pPr marL="342900" indent="-342900">
              <a:lnSpc>
                <a:spcPct val="100000"/>
              </a:lnSpc>
              <a:spcBef>
                <a:spcPts val="0"/>
              </a:spcBef>
              <a:buFont typeface="Arial" panose="020B0604020202020204" pitchFamily="34" charset="0"/>
              <a:buChar char="•"/>
            </a:pPr>
            <a:r>
              <a:rPr lang="en-GB" sz="2200" b="1" dirty="0">
                <a:solidFill>
                  <a:srgbClr val="6A9D56"/>
                </a:solidFill>
                <a:latin typeface="+mn-lt"/>
                <a:ea typeface="Open Sans"/>
                <a:cs typeface="Open Sans"/>
                <a:sym typeface="Open Sans"/>
              </a:rPr>
              <a:t>Immutable Records: </a:t>
            </a:r>
            <a:r>
              <a:rPr lang="en-GB" sz="2200" dirty="0">
                <a:latin typeface="+mn-lt"/>
                <a:ea typeface="Open Sans"/>
                <a:cs typeface="Open Sans"/>
                <a:sym typeface="Open Sans"/>
              </a:rPr>
              <a:t>The immutability of blockchain records ensures that information about the origin and characteristics of food products cannot be altered. This reduces the risk of food fraud and counterfeiting, contributing to increased trust among consumers and supply chain participants.​</a:t>
            </a:r>
          </a:p>
          <a:p>
            <a:pPr marL="358775" indent="-358775">
              <a:lnSpc>
                <a:spcPct val="100000"/>
              </a:lnSpc>
              <a:spcBef>
                <a:spcPts val="0"/>
              </a:spcBef>
              <a:buFont typeface="Arial" panose="020B0604020202020204" pitchFamily="34" charset="0"/>
              <a:buChar char="•"/>
            </a:pPr>
            <a:r>
              <a:rPr lang="en-GB" sz="2200" dirty="0">
                <a:latin typeface="+mn-lt"/>
                <a:ea typeface="Open Sans"/>
                <a:cs typeface="Open Sans"/>
                <a:sym typeface="Open Sans"/>
              </a:rPr>
              <a:t> </a:t>
            </a:r>
            <a:r>
              <a:rPr lang="en-GB" sz="2200" b="1" dirty="0">
                <a:solidFill>
                  <a:srgbClr val="6A9D56"/>
                </a:solidFill>
                <a:latin typeface="+mn-lt"/>
                <a:ea typeface="Open Sans"/>
                <a:cs typeface="Open Sans"/>
                <a:sym typeface="Open Sans"/>
              </a:rPr>
              <a:t>Real-Time Updates: </a:t>
            </a:r>
            <a:r>
              <a:rPr lang="en-GB" sz="2200" dirty="0">
                <a:latin typeface="+mn-lt"/>
                <a:ea typeface="Open Sans"/>
                <a:cs typeface="Open Sans"/>
                <a:sym typeface="Open Sans"/>
              </a:rPr>
              <a:t>Utilizing IoT devices and sensors connected to the blockchain allows for real-time monitoring of the supply chain. This transparency enables stakeholders to track the status and location of products at every stage, ensuring authenticity and reducing the risk of counterfeiting.</a:t>
            </a:r>
            <a:endParaRPr lang="en-US" sz="2200" dirty="0">
              <a:latin typeface="+mn-lt"/>
              <a:ea typeface="Open Sans"/>
              <a:cs typeface="Open Sans"/>
              <a:sym typeface="Open Sans"/>
            </a:endParaRPr>
          </a:p>
        </p:txBody>
      </p:sp>
    </p:spTree>
    <p:extLst>
      <p:ext uri="{BB962C8B-B14F-4D97-AF65-F5344CB8AC3E}">
        <p14:creationId xmlns:p14="http://schemas.microsoft.com/office/powerpoint/2010/main" val="3213470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7"/>
          <p:cNvPicPr preferRelativeResize="0"/>
          <p:nvPr/>
        </p:nvPicPr>
        <p:blipFill rotWithShape="1">
          <a:blip r:embed="rId3">
            <a:alphaModFix/>
          </a:blip>
          <a:srcRect/>
          <a:stretch/>
        </p:blipFill>
        <p:spPr>
          <a:xfrm>
            <a:off x="0" y="-7358"/>
            <a:ext cx="12192000" cy="1061799"/>
          </a:xfrm>
          <a:prstGeom prst="rect">
            <a:avLst/>
          </a:prstGeom>
          <a:noFill/>
          <a:ln>
            <a:noFill/>
          </a:ln>
        </p:spPr>
      </p:pic>
      <p:sp>
        <p:nvSpPr>
          <p:cNvPr id="7" name="TextBox 6">
            <a:extLst>
              <a:ext uri="{FF2B5EF4-FFF2-40B4-BE49-F238E27FC236}">
                <a16:creationId xmlns:a16="http://schemas.microsoft.com/office/drawing/2014/main" id="{69B4BBFF-48A0-21C4-29A0-63FF23457A40}"/>
              </a:ext>
            </a:extLst>
          </p:cNvPr>
          <p:cNvSpPr txBox="1"/>
          <p:nvPr/>
        </p:nvSpPr>
        <p:spPr>
          <a:xfrm>
            <a:off x="560070" y="339933"/>
            <a:ext cx="11346724" cy="646331"/>
          </a:xfrm>
          <a:prstGeom prst="rect">
            <a:avLst/>
          </a:prstGeom>
          <a:noFill/>
        </p:spPr>
        <p:txBody>
          <a:bodyPr wrap="square">
            <a:spAutoFit/>
          </a:bodyPr>
          <a:lstStyle/>
          <a:p>
            <a:r>
              <a:rPr lang="en-GB" sz="3600" b="1" dirty="0">
                <a:solidFill>
                  <a:schemeClr val="bg1"/>
                </a:solidFill>
              </a:rPr>
              <a:t>Types of Blockchain – public vs private</a:t>
            </a:r>
            <a:endParaRPr lang="en-US" sz="4800" b="1" dirty="0">
              <a:solidFill>
                <a:schemeClr val="bg1"/>
              </a:solidFill>
            </a:endParaRPr>
          </a:p>
        </p:txBody>
      </p:sp>
      <p:sp>
        <p:nvSpPr>
          <p:cNvPr id="8" name="Google Shape;209;p7">
            <a:extLst>
              <a:ext uri="{FF2B5EF4-FFF2-40B4-BE49-F238E27FC236}">
                <a16:creationId xmlns:a16="http://schemas.microsoft.com/office/drawing/2014/main" id="{713A264C-0D7F-8AEB-F674-1C9D4A17158B}"/>
              </a:ext>
            </a:extLst>
          </p:cNvPr>
          <p:cNvSpPr txBox="1">
            <a:spLocks/>
          </p:cNvSpPr>
          <p:nvPr/>
        </p:nvSpPr>
        <p:spPr>
          <a:xfrm>
            <a:off x="537106" y="1519819"/>
            <a:ext cx="5558893" cy="17743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spcBef>
                <a:spcPts val="0"/>
              </a:spcBef>
            </a:pPr>
            <a:r>
              <a:rPr lang="en-GB" sz="2400" dirty="0">
                <a:latin typeface="+mn-lt"/>
                <a:ea typeface="Open Sans"/>
                <a:cs typeface="Open Sans"/>
                <a:sym typeface="Open Sans"/>
              </a:rPr>
              <a:t>The choice of blockchain type can impact the transparency and, consequently, trust in the agrifood sector.​</a:t>
            </a:r>
          </a:p>
          <a:p>
            <a:pPr>
              <a:lnSpc>
                <a:spcPct val="100000"/>
              </a:lnSpc>
              <a:spcBef>
                <a:spcPts val="0"/>
              </a:spcBef>
            </a:pPr>
            <a:endParaRPr lang="en-GB" sz="2400" dirty="0">
              <a:latin typeface="+mn-lt"/>
              <a:ea typeface="Open Sans"/>
              <a:cs typeface="Open Sans"/>
              <a:sym typeface="Open Sans"/>
            </a:endParaRPr>
          </a:p>
          <a:p>
            <a:pPr>
              <a:lnSpc>
                <a:spcPct val="100000"/>
              </a:lnSpc>
              <a:spcBef>
                <a:spcPts val="0"/>
              </a:spcBef>
            </a:pPr>
            <a:r>
              <a:rPr lang="en-GB" sz="2400" b="1" dirty="0">
                <a:solidFill>
                  <a:srgbClr val="6A9D56"/>
                </a:solidFill>
                <a:latin typeface="+mn-lt"/>
                <a:ea typeface="Open Sans"/>
                <a:cs typeface="Open Sans"/>
                <a:sym typeface="Open Sans"/>
              </a:rPr>
              <a:t>Public blockchain: </a:t>
            </a:r>
            <a:r>
              <a:rPr lang="en-GB" sz="2400" dirty="0">
                <a:latin typeface="+mn-lt"/>
                <a:ea typeface="Open Sans"/>
                <a:cs typeface="Open Sans"/>
                <a:sym typeface="Open Sans"/>
              </a:rPr>
              <a:t>highly transparent; all transactions visible to anyone on the network​.</a:t>
            </a:r>
          </a:p>
          <a:p>
            <a:pPr marL="342900" indent="-342900">
              <a:lnSpc>
                <a:spcPct val="100000"/>
              </a:lnSpc>
              <a:spcBef>
                <a:spcPts val="0"/>
              </a:spcBef>
              <a:buFont typeface="Arial" panose="020B0604020202020204" pitchFamily="34" charset="0"/>
              <a:buChar char="•"/>
            </a:pPr>
            <a:r>
              <a:rPr lang="en-GB" sz="2400" dirty="0">
                <a:latin typeface="+mn-lt"/>
                <a:ea typeface="Open Sans"/>
                <a:cs typeface="Open Sans"/>
                <a:sym typeface="Open Sans"/>
              </a:rPr>
              <a:t>Enhance trust between businesses and consumers by providing a transparent and 	tamper-proof record of transactions</a:t>
            </a:r>
          </a:p>
          <a:p>
            <a:pPr marL="342900" indent="-342900">
              <a:lnSpc>
                <a:spcPct val="100000"/>
              </a:lnSpc>
              <a:spcBef>
                <a:spcPts val="0"/>
              </a:spcBef>
              <a:buFont typeface="Arial" panose="020B0604020202020204" pitchFamily="34" charset="0"/>
              <a:buChar char="•"/>
            </a:pPr>
            <a:r>
              <a:rPr lang="en-GB" sz="2400" dirty="0">
                <a:latin typeface="+mn-lt"/>
                <a:ea typeface="Open Sans"/>
                <a:cs typeface="Open Sans"/>
                <a:sym typeface="Open Sans"/>
              </a:rPr>
              <a:t>Consumers 	can independently verify the authenticity and origin of products.</a:t>
            </a:r>
          </a:p>
          <a:p>
            <a:pPr>
              <a:lnSpc>
                <a:spcPct val="100000"/>
              </a:lnSpc>
              <a:spcBef>
                <a:spcPts val="0"/>
              </a:spcBef>
            </a:pPr>
            <a:endParaRPr lang="en-GB" sz="2400" dirty="0">
              <a:latin typeface="+mn-lt"/>
              <a:ea typeface="Open Sans"/>
              <a:cs typeface="Open Sans"/>
              <a:sym typeface="Open Sans"/>
            </a:endParaRPr>
          </a:p>
          <a:p>
            <a:pPr>
              <a:lnSpc>
                <a:spcPct val="100000"/>
              </a:lnSpc>
              <a:spcBef>
                <a:spcPts val="0"/>
              </a:spcBef>
            </a:pPr>
            <a:r>
              <a:rPr lang="en-GB" sz="2400" dirty="0">
                <a:latin typeface="+mn-lt"/>
                <a:ea typeface="Open Sans"/>
                <a:cs typeface="Open Sans"/>
                <a:sym typeface="Open Sans"/>
              </a:rPr>
              <a:t>​</a:t>
            </a:r>
          </a:p>
          <a:p>
            <a:pPr>
              <a:lnSpc>
                <a:spcPct val="100000"/>
              </a:lnSpc>
              <a:spcBef>
                <a:spcPts val="0"/>
              </a:spcBef>
            </a:pPr>
            <a:r>
              <a:rPr lang="en-GB" sz="2400" dirty="0">
                <a:latin typeface="+mn-lt"/>
                <a:ea typeface="Open Sans"/>
                <a:cs typeface="Open Sans"/>
                <a:sym typeface="Open Sans"/>
              </a:rPr>
              <a:t>​</a:t>
            </a:r>
            <a:endParaRPr lang="en-US" sz="2400" dirty="0">
              <a:latin typeface="+mn-lt"/>
              <a:ea typeface="Open Sans"/>
              <a:cs typeface="Open Sans"/>
              <a:sym typeface="Open Sans"/>
            </a:endParaRPr>
          </a:p>
        </p:txBody>
      </p:sp>
      <p:pic>
        <p:nvPicPr>
          <p:cNvPr id="7170" name="Picture 2" descr="Private vs Public Company - Key Differences, Value">
            <a:extLst>
              <a:ext uri="{FF2B5EF4-FFF2-40B4-BE49-F238E27FC236}">
                <a16:creationId xmlns:a16="http://schemas.microsoft.com/office/drawing/2014/main" id="{3DA70E12-8835-E198-3951-AB5BC5E6E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3195" y="2338251"/>
            <a:ext cx="4483612" cy="336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588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7"/>
          <p:cNvPicPr preferRelativeResize="0"/>
          <p:nvPr/>
        </p:nvPicPr>
        <p:blipFill rotWithShape="1">
          <a:blip r:embed="rId3">
            <a:alphaModFix/>
          </a:blip>
          <a:srcRect/>
          <a:stretch/>
        </p:blipFill>
        <p:spPr>
          <a:xfrm>
            <a:off x="0" y="-7358"/>
            <a:ext cx="12192000" cy="1061799"/>
          </a:xfrm>
          <a:prstGeom prst="rect">
            <a:avLst/>
          </a:prstGeom>
          <a:noFill/>
          <a:ln>
            <a:noFill/>
          </a:ln>
        </p:spPr>
      </p:pic>
      <p:sp>
        <p:nvSpPr>
          <p:cNvPr id="7" name="TextBox 6">
            <a:extLst>
              <a:ext uri="{FF2B5EF4-FFF2-40B4-BE49-F238E27FC236}">
                <a16:creationId xmlns:a16="http://schemas.microsoft.com/office/drawing/2014/main" id="{69B4BBFF-48A0-21C4-29A0-63FF23457A40}"/>
              </a:ext>
            </a:extLst>
          </p:cNvPr>
          <p:cNvSpPr txBox="1"/>
          <p:nvPr/>
        </p:nvSpPr>
        <p:spPr>
          <a:xfrm>
            <a:off x="560070" y="339933"/>
            <a:ext cx="11346724" cy="646331"/>
          </a:xfrm>
          <a:prstGeom prst="rect">
            <a:avLst/>
          </a:prstGeom>
          <a:noFill/>
        </p:spPr>
        <p:txBody>
          <a:bodyPr wrap="square">
            <a:spAutoFit/>
          </a:bodyPr>
          <a:lstStyle/>
          <a:p>
            <a:r>
              <a:rPr lang="en-GB" sz="3600" b="1" dirty="0">
                <a:solidFill>
                  <a:schemeClr val="bg1"/>
                </a:solidFill>
              </a:rPr>
              <a:t>Types of Blockchain – public vs private</a:t>
            </a:r>
            <a:endParaRPr lang="en-US" sz="4800" b="1" dirty="0">
              <a:solidFill>
                <a:schemeClr val="bg1"/>
              </a:solidFill>
            </a:endParaRPr>
          </a:p>
        </p:txBody>
      </p:sp>
      <p:sp>
        <p:nvSpPr>
          <p:cNvPr id="8" name="Google Shape;209;p7">
            <a:extLst>
              <a:ext uri="{FF2B5EF4-FFF2-40B4-BE49-F238E27FC236}">
                <a16:creationId xmlns:a16="http://schemas.microsoft.com/office/drawing/2014/main" id="{713A264C-0D7F-8AEB-F674-1C9D4A17158B}"/>
              </a:ext>
            </a:extLst>
          </p:cNvPr>
          <p:cNvSpPr txBox="1">
            <a:spLocks/>
          </p:cNvSpPr>
          <p:nvPr/>
        </p:nvSpPr>
        <p:spPr>
          <a:xfrm>
            <a:off x="537106" y="1519819"/>
            <a:ext cx="5558893" cy="17743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spcBef>
                <a:spcPts val="0"/>
              </a:spcBef>
            </a:pPr>
            <a:r>
              <a:rPr lang="en-GB" sz="2400" b="1" dirty="0">
                <a:solidFill>
                  <a:srgbClr val="6A9D56"/>
                </a:solidFill>
                <a:latin typeface="+mn-lt"/>
                <a:ea typeface="Open Sans"/>
                <a:cs typeface="Open Sans"/>
                <a:sym typeface="Open Sans"/>
              </a:rPr>
              <a:t>Private blockchain: </a:t>
            </a:r>
            <a:r>
              <a:rPr lang="en-GB" sz="2400" dirty="0">
                <a:latin typeface="+mn-lt"/>
                <a:ea typeface="Open Sans"/>
                <a:cs typeface="Open Sans"/>
                <a:sym typeface="Open Sans"/>
              </a:rPr>
              <a:t>restricted access to a set of participants, reduced transparency in comparison to public blockchains; participants can see transactions, but the broader public doesn’t have access​</a:t>
            </a:r>
          </a:p>
          <a:p>
            <a:pPr>
              <a:lnSpc>
                <a:spcPct val="100000"/>
              </a:lnSpc>
              <a:spcBef>
                <a:spcPts val="0"/>
              </a:spcBef>
            </a:pPr>
            <a:endParaRPr lang="en-GB" sz="2400" dirty="0">
              <a:latin typeface="+mn-lt"/>
              <a:ea typeface="Open Sans"/>
              <a:cs typeface="Open Sans"/>
              <a:sym typeface="Open Sans"/>
            </a:endParaRPr>
          </a:p>
          <a:p>
            <a:pPr>
              <a:lnSpc>
                <a:spcPct val="100000"/>
              </a:lnSpc>
              <a:spcBef>
                <a:spcPts val="0"/>
              </a:spcBef>
            </a:pPr>
            <a:r>
              <a:rPr lang="en-GB" sz="2400" dirty="0">
                <a:latin typeface="+mn-lt"/>
                <a:ea typeface="Open Sans"/>
                <a:cs typeface="Open Sans"/>
                <a:sym typeface="Open Sans"/>
              </a:rPr>
              <a:t>While a private blockchain may increase trust within a company or the players in the agrifood sector, it may not enhance trust between businesses and consumers because the level of transparency is limited.​</a:t>
            </a:r>
            <a:endParaRPr lang="en-US" sz="2400" dirty="0">
              <a:latin typeface="+mn-lt"/>
              <a:ea typeface="Open Sans"/>
              <a:cs typeface="Open Sans"/>
              <a:sym typeface="Open Sans"/>
            </a:endParaRPr>
          </a:p>
        </p:txBody>
      </p:sp>
      <p:pic>
        <p:nvPicPr>
          <p:cNvPr id="7170" name="Picture 2" descr="Private vs Public Company - Key Differences, Value">
            <a:extLst>
              <a:ext uri="{FF2B5EF4-FFF2-40B4-BE49-F238E27FC236}">
                <a16:creationId xmlns:a16="http://schemas.microsoft.com/office/drawing/2014/main" id="{3DA70E12-8835-E198-3951-AB5BC5E6E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3195" y="2338251"/>
            <a:ext cx="4483612" cy="336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716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7"/>
          <p:cNvPicPr preferRelativeResize="0"/>
          <p:nvPr/>
        </p:nvPicPr>
        <p:blipFill rotWithShape="1">
          <a:blip r:embed="rId3">
            <a:alphaModFix/>
          </a:blip>
          <a:srcRect/>
          <a:stretch/>
        </p:blipFill>
        <p:spPr>
          <a:xfrm>
            <a:off x="0" y="-7358"/>
            <a:ext cx="12192000" cy="1061799"/>
          </a:xfrm>
          <a:prstGeom prst="rect">
            <a:avLst/>
          </a:prstGeom>
          <a:noFill/>
          <a:ln>
            <a:noFill/>
          </a:ln>
        </p:spPr>
      </p:pic>
      <p:sp>
        <p:nvSpPr>
          <p:cNvPr id="7" name="TextBox 6">
            <a:extLst>
              <a:ext uri="{FF2B5EF4-FFF2-40B4-BE49-F238E27FC236}">
                <a16:creationId xmlns:a16="http://schemas.microsoft.com/office/drawing/2014/main" id="{69B4BBFF-48A0-21C4-29A0-63FF23457A40}"/>
              </a:ext>
            </a:extLst>
          </p:cNvPr>
          <p:cNvSpPr txBox="1"/>
          <p:nvPr/>
        </p:nvSpPr>
        <p:spPr>
          <a:xfrm>
            <a:off x="560070" y="339933"/>
            <a:ext cx="11346724" cy="646331"/>
          </a:xfrm>
          <a:prstGeom prst="rect">
            <a:avLst/>
          </a:prstGeom>
          <a:noFill/>
        </p:spPr>
        <p:txBody>
          <a:bodyPr wrap="square">
            <a:spAutoFit/>
          </a:bodyPr>
          <a:lstStyle/>
          <a:p>
            <a:r>
              <a:rPr lang="en-GB" sz="3600" b="1" dirty="0">
                <a:solidFill>
                  <a:schemeClr val="bg1"/>
                </a:solidFill>
              </a:rPr>
              <a:t>Types Of Blockchains –Permissioned Vs. Permissionless​</a:t>
            </a:r>
            <a:endParaRPr lang="en-US" sz="3600" b="1" dirty="0">
              <a:solidFill>
                <a:schemeClr val="bg1"/>
              </a:solidFill>
            </a:endParaRPr>
          </a:p>
        </p:txBody>
      </p:sp>
      <p:sp>
        <p:nvSpPr>
          <p:cNvPr id="8" name="Google Shape;209;p7">
            <a:extLst>
              <a:ext uri="{FF2B5EF4-FFF2-40B4-BE49-F238E27FC236}">
                <a16:creationId xmlns:a16="http://schemas.microsoft.com/office/drawing/2014/main" id="{713A264C-0D7F-8AEB-F674-1C9D4A17158B}"/>
              </a:ext>
            </a:extLst>
          </p:cNvPr>
          <p:cNvSpPr txBox="1">
            <a:spLocks/>
          </p:cNvSpPr>
          <p:nvPr/>
        </p:nvSpPr>
        <p:spPr>
          <a:xfrm>
            <a:off x="660674" y="1430502"/>
            <a:ext cx="4949294" cy="4998248"/>
          </a:xfrm>
          <a:prstGeom prst="rect">
            <a:avLst/>
          </a:prstGeom>
          <a:noFill/>
          <a:ln>
            <a:solidFill>
              <a:schemeClr val="accent1"/>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spcBef>
                <a:spcPts val="0"/>
              </a:spcBef>
            </a:pPr>
            <a:r>
              <a:rPr lang="en-GB" sz="2400" b="1" dirty="0">
                <a:solidFill>
                  <a:srgbClr val="6A9D56"/>
                </a:solidFill>
                <a:latin typeface="+mn-lt"/>
                <a:ea typeface="Open Sans"/>
                <a:cs typeface="Open Sans"/>
                <a:sym typeface="Open Sans"/>
              </a:rPr>
              <a:t>Permissioned blockchain: </a:t>
            </a:r>
          </a:p>
          <a:p>
            <a:pPr>
              <a:lnSpc>
                <a:spcPct val="100000"/>
              </a:lnSpc>
              <a:spcBef>
                <a:spcPts val="0"/>
              </a:spcBef>
            </a:pPr>
            <a:r>
              <a:rPr lang="en-GB" sz="2400" dirty="0">
                <a:latin typeface="+mn-lt"/>
                <a:ea typeface="Open Sans"/>
                <a:cs typeface="Open Sans"/>
                <a:sym typeface="Open Sans"/>
              </a:rPr>
              <a:t>Control who can participate in the network and validate transactions; participants have visibility; external entities may not have the same level of transparency​</a:t>
            </a:r>
          </a:p>
          <a:p>
            <a:pPr>
              <a:lnSpc>
                <a:spcPct val="100000"/>
              </a:lnSpc>
              <a:spcBef>
                <a:spcPts val="0"/>
              </a:spcBef>
            </a:pPr>
            <a:endParaRPr lang="en-GB" sz="2400" dirty="0">
              <a:latin typeface="+mn-lt"/>
              <a:ea typeface="Open Sans"/>
              <a:cs typeface="Open Sans"/>
              <a:sym typeface="Open Sans"/>
            </a:endParaRPr>
          </a:p>
          <a:p>
            <a:pPr>
              <a:lnSpc>
                <a:spcPct val="100000"/>
              </a:lnSpc>
              <a:spcBef>
                <a:spcPts val="0"/>
              </a:spcBef>
            </a:pPr>
            <a:r>
              <a:rPr lang="en-GB" sz="2400" dirty="0">
                <a:latin typeface="+mn-lt"/>
                <a:ea typeface="Open Sans"/>
                <a:cs typeface="Open Sans"/>
                <a:sym typeface="Open Sans"/>
              </a:rPr>
              <a:t>Permissioned blockchains can improve trust within a closed ecosystem of businesses as participants are known and accountable. However, transparency might be limited when interacting with external stakeholders.</a:t>
            </a:r>
            <a:endParaRPr lang="en-US" sz="2400" dirty="0">
              <a:latin typeface="+mn-lt"/>
              <a:ea typeface="Open Sans"/>
              <a:cs typeface="Open Sans"/>
              <a:sym typeface="Open Sans"/>
            </a:endParaRPr>
          </a:p>
        </p:txBody>
      </p:sp>
      <p:sp>
        <p:nvSpPr>
          <p:cNvPr id="2" name="Google Shape;209;p7">
            <a:extLst>
              <a:ext uri="{FF2B5EF4-FFF2-40B4-BE49-F238E27FC236}">
                <a16:creationId xmlns:a16="http://schemas.microsoft.com/office/drawing/2014/main" id="{55CD3F8C-1DB1-1B31-DBFA-F1118E90544B}"/>
              </a:ext>
            </a:extLst>
          </p:cNvPr>
          <p:cNvSpPr txBox="1">
            <a:spLocks/>
          </p:cNvSpPr>
          <p:nvPr/>
        </p:nvSpPr>
        <p:spPr>
          <a:xfrm>
            <a:off x="6233432" y="1411207"/>
            <a:ext cx="4949294" cy="4998248"/>
          </a:xfrm>
          <a:prstGeom prst="rect">
            <a:avLst/>
          </a:prstGeom>
          <a:noFill/>
          <a:ln>
            <a:solidFill>
              <a:schemeClr val="accent1"/>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spcBef>
                <a:spcPts val="0"/>
              </a:spcBef>
            </a:pPr>
            <a:r>
              <a:rPr lang="en-GB" sz="2400" b="1" dirty="0">
                <a:solidFill>
                  <a:srgbClr val="6A9D56"/>
                </a:solidFill>
                <a:latin typeface="+mn-lt"/>
                <a:ea typeface="Open Sans"/>
                <a:cs typeface="Open Sans"/>
                <a:sym typeface="Open Sans"/>
              </a:rPr>
              <a:t>Permissionless blockchain: </a:t>
            </a:r>
          </a:p>
          <a:p>
            <a:pPr>
              <a:lnSpc>
                <a:spcPct val="100000"/>
              </a:lnSpc>
              <a:spcBef>
                <a:spcPts val="0"/>
              </a:spcBef>
            </a:pPr>
            <a:r>
              <a:rPr lang="en-GB" sz="2400" dirty="0">
                <a:latin typeface="+mn-lt"/>
                <a:ea typeface="Open Sans"/>
                <a:cs typeface="Open Sans"/>
                <a:sym typeface="Open Sans"/>
              </a:rPr>
              <a:t>Allows anyone to participate; often associated with public blockchains; high level of transparency​</a:t>
            </a:r>
          </a:p>
          <a:p>
            <a:pPr>
              <a:lnSpc>
                <a:spcPct val="100000"/>
              </a:lnSpc>
              <a:spcBef>
                <a:spcPts val="0"/>
              </a:spcBef>
            </a:pPr>
            <a:endParaRPr lang="en-GB" sz="2400" dirty="0">
              <a:latin typeface="+mn-lt"/>
              <a:ea typeface="Open Sans"/>
              <a:cs typeface="Open Sans"/>
              <a:sym typeface="Open Sans"/>
            </a:endParaRPr>
          </a:p>
          <a:p>
            <a:pPr>
              <a:lnSpc>
                <a:spcPct val="100000"/>
              </a:lnSpc>
              <a:spcBef>
                <a:spcPts val="0"/>
              </a:spcBef>
            </a:pPr>
            <a:r>
              <a:rPr lang="en-GB" sz="2400" dirty="0">
                <a:latin typeface="+mn-lt"/>
                <a:ea typeface="Open Sans"/>
                <a:cs typeface="Open Sans"/>
                <a:sym typeface="Open Sans"/>
              </a:rPr>
              <a:t>Permissionless blockchains can be effective in building trust, especially in scenarios where inclusivity and openness are essential. Consumers may trust a system more when they know it is not controlled by a single entity.​</a:t>
            </a:r>
            <a:endParaRPr lang="en-US" sz="2400" dirty="0">
              <a:latin typeface="+mn-lt"/>
              <a:ea typeface="Open Sans"/>
              <a:cs typeface="Open Sans"/>
              <a:sym typeface="Open Sans"/>
            </a:endParaRPr>
          </a:p>
        </p:txBody>
      </p:sp>
    </p:spTree>
    <p:extLst>
      <p:ext uri="{BB962C8B-B14F-4D97-AF65-F5344CB8AC3E}">
        <p14:creationId xmlns:p14="http://schemas.microsoft.com/office/powerpoint/2010/main" val="2844840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7"/>
          <p:cNvPicPr preferRelativeResize="0"/>
          <p:nvPr/>
        </p:nvPicPr>
        <p:blipFill rotWithShape="1">
          <a:blip r:embed="rId3">
            <a:alphaModFix/>
          </a:blip>
          <a:srcRect/>
          <a:stretch/>
        </p:blipFill>
        <p:spPr>
          <a:xfrm>
            <a:off x="0" y="-7358"/>
            <a:ext cx="12192000" cy="1061799"/>
          </a:xfrm>
          <a:prstGeom prst="rect">
            <a:avLst/>
          </a:prstGeom>
          <a:noFill/>
          <a:ln>
            <a:noFill/>
          </a:ln>
        </p:spPr>
      </p:pic>
      <p:sp>
        <p:nvSpPr>
          <p:cNvPr id="7" name="TextBox 6">
            <a:extLst>
              <a:ext uri="{FF2B5EF4-FFF2-40B4-BE49-F238E27FC236}">
                <a16:creationId xmlns:a16="http://schemas.microsoft.com/office/drawing/2014/main" id="{69B4BBFF-48A0-21C4-29A0-63FF23457A40}"/>
              </a:ext>
            </a:extLst>
          </p:cNvPr>
          <p:cNvSpPr txBox="1"/>
          <p:nvPr/>
        </p:nvSpPr>
        <p:spPr>
          <a:xfrm>
            <a:off x="560070" y="339933"/>
            <a:ext cx="11346724" cy="646331"/>
          </a:xfrm>
          <a:prstGeom prst="rect">
            <a:avLst/>
          </a:prstGeom>
          <a:noFill/>
        </p:spPr>
        <p:txBody>
          <a:bodyPr wrap="square">
            <a:spAutoFit/>
          </a:bodyPr>
          <a:lstStyle/>
          <a:p>
            <a:r>
              <a:rPr lang="en-GB" sz="3600" b="1" dirty="0">
                <a:solidFill>
                  <a:schemeClr val="bg1"/>
                </a:solidFill>
              </a:rPr>
              <a:t>Pros vs. Cons </a:t>
            </a:r>
            <a:endParaRPr lang="en-US" sz="3600" b="1" dirty="0">
              <a:solidFill>
                <a:schemeClr val="bg1"/>
              </a:solidFill>
            </a:endParaRPr>
          </a:p>
        </p:txBody>
      </p:sp>
      <p:sp>
        <p:nvSpPr>
          <p:cNvPr id="8" name="Google Shape;209;p7">
            <a:extLst>
              <a:ext uri="{FF2B5EF4-FFF2-40B4-BE49-F238E27FC236}">
                <a16:creationId xmlns:a16="http://schemas.microsoft.com/office/drawing/2014/main" id="{713A264C-0D7F-8AEB-F674-1C9D4A17158B}"/>
              </a:ext>
            </a:extLst>
          </p:cNvPr>
          <p:cNvSpPr txBox="1">
            <a:spLocks/>
          </p:cNvSpPr>
          <p:nvPr/>
        </p:nvSpPr>
        <p:spPr>
          <a:xfrm>
            <a:off x="388825" y="1333554"/>
            <a:ext cx="5569743" cy="5363807"/>
          </a:xfrm>
          <a:prstGeom prst="rect">
            <a:avLst/>
          </a:prstGeom>
          <a:noFill/>
          <a:ln>
            <a:solidFill>
              <a:schemeClr val="accent1"/>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spcBef>
                <a:spcPts val="0"/>
              </a:spcBef>
            </a:pPr>
            <a:r>
              <a:rPr lang="en-GB" sz="1800" b="1" dirty="0">
                <a:solidFill>
                  <a:srgbClr val="6A9D56"/>
                </a:solidFill>
                <a:latin typeface="+mn-lt"/>
                <a:ea typeface="Open Sans"/>
                <a:cs typeface="Open Sans"/>
                <a:sym typeface="Open Sans"/>
              </a:rPr>
              <a:t>Transparency:​   </a:t>
            </a:r>
            <a:r>
              <a:rPr lang="en-GB" sz="1800" dirty="0">
                <a:latin typeface="+mn-lt"/>
                <a:ea typeface="Open Sans"/>
                <a:cs typeface="Open Sans"/>
                <a:sym typeface="Open Sans"/>
              </a:rPr>
              <a:t>Blockchain enhances transparency by providing a tamper-proof and publicly accessible ledger, allowing consumers and stakeholders to track the entire supply chain, from farm to table.​</a:t>
            </a:r>
          </a:p>
          <a:p>
            <a:pPr>
              <a:lnSpc>
                <a:spcPct val="100000"/>
              </a:lnSpc>
              <a:spcBef>
                <a:spcPts val="0"/>
              </a:spcBef>
            </a:pPr>
            <a:endParaRPr lang="en-GB" sz="1800" dirty="0">
              <a:latin typeface="+mn-lt"/>
              <a:ea typeface="Open Sans"/>
              <a:cs typeface="Open Sans"/>
              <a:sym typeface="Open Sans"/>
            </a:endParaRPr>
          </a:p>
          <a:p>
            <a:pPr>
              <a:lnSpc>
                <a:spcPct val="100000"/>
              </a:lnSpc>
              <a:spcBef>
                <a:spcPts val="0"/>
              </a:spcBef>
            </a:pPr>
            <a:r>
              <a:rPr lang="en-GB" sz="1800" b="1" dirty="0">
                <a:solidFill>
                  <a:srgbClr val="6A9D56"/>
                </a:solidFill>
                <a:latin typeface="+mn-lt"/>
                <a:ea typeface="Open Sans"/>
                <a:cs typeface="Open Sans"/>
                <a:sym typeface="Open Sans"/>
              </a:rPr>
              <a:t>Traceability:​ </a:t>
            </a:r>
            <a:r>
              <a:rPr lang="en-GB" sz="1800" dirty="0">
                <a:latin typeface="+mn-lt"/>
                <a:ea typeface="Open Sans"/>
                <a:cs typeface="Open Sans"/>
                <a:sym typeface="Open Sans"/>
              </a:rPr>
              <a:t>Blockchain's immutability ensures accurate traceability, making it highly effective in quickly identifying the origin and journey of products, instilling confidence in the supply chain.​</a:t>
            </a:r>
          </a:p>
          <a:p>
            <a:pPr>
              <a:lnSpc>
                <a:spcPct val="100000"/>
              </a:lnSpc>
              <a:spcBef>
                <a:spcPts val="0"/>
              </a:spcBef>
            </a:pPr>
            <a:endParaRPr lang="en-GB" sz="1800" dirty="0">
              <a:latin typeface="+mn-lt"/>
              <a:ea typeface="Open Sans"/>
              <a:cs typeface="Open Sans"/>
              <a:sym typeface="Open Sans"/>
            </a:endParaRPr>
          </a:p>
          <a:p>
            <a:pPr>
              <a:lnSpc>
                <a:spcPct val="100000"/>
              </a:lnSpc>
              <a:spcBef>
                <a:spcPts val="0"/>
              </a:spcBef>
            </a:pPr>
            <a:r>
              <a:rPr lang="en-GB" sz="1800" dirty="0">
                <a:latin typeface="+mn-lt"/>
                <a:ea typeface="Open Sans"/>
                <a:cs typeface="Open Sans"/>
                <a:sym typeface="Open Sans"/>
              </a:rPr>
              <a:t>​</a:t>
            </a:r>
            <a:r>
              <a:rPr lang="en-GB" sz="1800" b="1" dirty="0">
                <a:solidFill>
                  <a:srgbClr val="6A9D56"/>
                </a:solidFill>
                <a:latin typeface="+mn-lt"/>
                <a:ea typeface="Open Sans"/>
                <a:cs typeface="Open Sans"/>
                <a:sym typeface="Open Sans"/>
              </a:rPr>
              <a:t>Smart Contracts:​ </a:t>
            </a:r>
            <a:r>
              <a:rPr lang="en-GB" sz="1800" dirty="0">
                <a:latin typeface="+mn-lt"/>
                <a:ea typeface="Open Sans"/>
                <a:cs typeface="Open Sans"/>
                <a:sym typeface="Open Sans"/>
              </a:rPr>
              <a:t>Implementing smart contracts automates and enforces agreements, streamlining processes, reducing the risk of disputes, and enhancing trust by ensuring that predefined conditions are met.​</a:t>
            </a:r>
          </a:p>
          <a:p>
            <a:pPr>
              <a:lnSpc>
                <a:spcPct val="100000"/>
              </a:lnSpc>
              <a:spcBef>
                <a:spcPts val="0"/>
              </a:spcBef>
            </a:pPr>
            <a:endParaRPr lang="en-GB" sz="1800" dirty="0">
              <a:latin typeface="+mn-lt"/>
              <a:ea typeface="Open Sans"/>
              <a:cs typeface="Open Sans"/>
              <a:sym typeface="Open Sans"/>
            </a:endParaRPr>
          </a:p>
          <a:p>
            <a:pPr>
              <a:lnSpc>
                <a:spcPct val="100000"/>
              </a:lnSpc>
              <a:spcBef>
                <a:spcPts val="0"/>
              </a:spcBef>
            </a:pPr>
            <a:r>
              <a:rPr lang="en-GB" sz="1800" b="1" dirty="0">
                <a:solidFill>
                  <a:srgbClr val="6A9D56"/>
                </a:solidFill>
                <a:latin typeface="+mn-lt"/>
                <a:ea typeface="Open Sans"/>
                <a:cs typeface="Open Sans"/>
                <a:sym typeface="Open Sans"/>
              </a:rPr>
              <a:t>​Reduced Fraud:​ </a:t>
            </a:r>
            <a:r>
              <a:rPr lang="en-GB" sz="1800" dirty="0">
                <a:latin typeface="+mn-lt"/>
                <a:ea typeface="Open Sans"/>
                <a:cs typeface="Open Sans"/>
                <a:sym typeface="Open Sans"/>
              </a:rPr>
              <a:t>Blockchain's decentralized and secure nature reduces the risk of fraud and counterfeiting, creating a more trustworthy environment for consumers and supply chain actors.</a:t>
            </a:r>
            <a:endParaRPr lang="en-US" sz="1800" dirty="0">
              <a:latin typeface="+mn-lt"/>
              <a:ea typeface="Open Sans"/>
              <a:cs typeface="Open Sans"/>
              <a:sym typeface="Open Sans"/>
            </a:endParaRPr>
          </a:p>
        </p:txBody>
      </p:sp>
      <p:sp>
        <p:nvSpPr>
          <p:cNvPr id="2" name="Google Shape;209;p7">
            <a:extLst>
              <a:ext uri="{FF2B5EF4-FFF2-40B4-BE49-F238E27FC236}">
                <a16:creationId xmlns:a16="http://schemas.microsoft.com/office/drawing/2014/main" id="{55CD3F8C-1DB1-1B31-DBFA-F1118E90544B}"/>
              </a:ext>
            </a:extLst>
          </p:cNvPr>
          <p:cNvSpPr txBox="1">
            <a:spLocks/>
          </p:cNvSpPr>
          <p:nvPr/>
        </p:nvSpPr>
        <p:spPr>
          <a:xfrm>
            <a:off x="6330779" y="1401731"/>
            <a:ext cx="5569742" cy="5295629"/>
          </a:xfrm>
          <a:prstGeom prst="rect">
            <a:avLst/>
          </a:prstGeom>
          <a:noFill/>
          <a:ln>
            <a:solidFill>
              <a:schemeClr val="accent1"/>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spcBef>
                <a:spcPts val="0"/>
              </a:spcBef>
            </a:pPr>
            <a:r>
              <a:rPr lang="en-GB" sz="1800" b="1" dirty="0">
                <a:solidFill>
                  <a:srgbClr val="6A9D56"/>
                </a:solidFill>
                <a:latin typeface="+mn-lt"/>
                <a:ea typeface="Open Sans"/>
                <a:cs typeface="Open Sans"/>
                <a:sym typeface="Open Sans"/>
              </a:rPr>
              <a:t>Scalability Challenges:​ </a:t>
            </a:r>
            <a:r>
              <a:rPr lang="en-GB" sz="1800" dirty="0">
                <a:latin typeface="+mn-lt"/>
                <a:ea typeface="Open Sans"/>
                <a:cs typeface="Open Sans"/>
                <a:sym typeface="Open Sans"/>
              </a:rPr>
              <a:t>Blockchain networks may face scalability issues, which, if not addressed, could impact the speed and efficiency of transactions within the supply chain in the agrifood sector.​</a:t>
            </a:r>
          </a:p>
          <a:p>
            <a:pPr>
              <a:lnSpc>
                <a:spcPct val="100000"/>
              </a:lnSpc>
              <a:spcBef>
                <a:spcPts val="0"/>
              </a:spcBef>
            </a:pPr>
            <a:endParaRPr lang="en-GB" sz="1800" dirty="0">
              <a:latin typeface="+mn-lt"/>
              <a:ea typeface="Open Sans"/>
              <a:cs typeface="Open Sans"/>
              <a:sym typeface="Open Sans"/>
            </a:endParaRPr>
          </a:p>
          <a:p>
            <a:pPr>
              <a:lnSpc>
                <a:spcPct val="100000"/>
              </a:lnSpc>
              <a:spcBef>
                <a:spcPts val="0"/>
              </a:spcBef>
            </a:pPr>
            <a:r>
              <a:rPr lang="en-GB" sz="1800" dirty="0">
                <a:latin typeface="+mn-lt"/>
                <a:ea typeface="Open Sans"/>
                <a:cs typeface="Open Sans"/>
                <a:sym typeface="Open Sans"/>
              </a:rPr>
              <a:t>​</a:t>
            </a:r>
            <a:r>
              <a:rPr lang="en-GB" sz="1800" b="1" dirty="0">
                <a:solidFill>
                  <a:srgbClr val="6A9D56"/>
                </a:solidFill>
                <a:latin typeface="+mn-lt"/>
                <a:ea typeface="Open Sans"/>
                <a:cs typeface="Open Sans"/>
                <a:sym typeface="Open Sans"/>
              </a:rPr>
              <a:t>Data Privacy Concerns:​ </a:t>
            </a:r>
            <a:r>
              <a:rPr lang="en-GB" sz="1800" dirty="0">
                <a:latin typeface="+mn-lt"/>
                <a:ea typeface="Open Sans"/>
                <a:cs typeface="Open Sans"/>
                <a:sym typeface="Open Sans"/>
              </a:rPr>
              <a:t>Despite security features, concerns about data privacy on a decentralized ledger may arise, necessitating careful consideration of data protection regulations​</a:t>
            </a:r>
          </a:p>
          <a:p>
            <a:pPr>
              <a:lnSpc>
                <a:spcPct val="100000"/>
              </a:lnSpc>
              <a:spcBef>
                <a:spcPts val="0"/>
              </a:spcBef>
            </a:pPr>
            <a:endParaRPr lang="en-GB" sz="1800" dirty="0">
              <a:latin typeface="+mn-lt"/>
              <a:ea typeface="Open Sans"/>
              <a:cs typeface="Open Sans"/>
              <a:sym typeface="Open Sans"/>
            </a:endParaRPr>
          </a:p>
          <a:p>
            <a:pPr>
              <a:lnSpc>
                <a:spcPct val="100000"/>
              </a:lnSpc>
              <a:spcBef>
                <a:spcPts val="0"/>
              </a:spcBef>
            </a:pPr>
            <a:r>
              <a:rPr lang="en-GB" sz="1800" b="1" dirty="0">
                <a:solidFill>
                  <a:srgbClr val="6A9D56"/>
                </a:solidFill>
                <a:latin typeface="+mn-lt"/>
                <a:ea typeface="Open Sans"/>
                <a:cs typeface="Open Sans"/>
                <a:sym typeface="Open Sans"/>
              </a:rPr>
              <a:t>​Regulatory Uncertainty:​ </a:t>
            </a:r>
            <a:r>
              <a:rPr lang="en-GB" sz="1800" dirty="0">
                <a:latin typeface="+mn-lt"/>
                <a:ea typeface="Open Sans"/>
                <a:cs typeface="Open Sans"/>
                <a:sym typeface="Open Sans"/>
              </a:rPr>
              <a:t>The evolving regulatory landscape for blockchain in the agrifood sector may lead to uncertainty and potential compliance issues as regulations are developed and implemented.​</a:t>
            </a:r>
          </a:p>
          <a:p>
            <a:pPr>
              <a:lnSpc>
                <a:spcPct val="100000"/>
              </a:lnSpc>
              <a:spcBef>
                <a:spcPts val="0"/>
              </a:spcBef>
            </a:pPr>
            <a:endParaRPr lang="en-GB" sz="1800" dirty="0">
              <a:latin typeface="+mn-lt"/>
              <a:ea typeface="Open Sans"/>
              <a:cs typeface="Open Sans"/>
              <a:sym typeface="Open Sans"/>
            </a:endParaRPr>
          </a:p>
          <a:p>
            <a:pPr>
              <a:lnSpc>
                <a:spcPct val="100000"/>
              </a:lnSpc>
              <a:spcBef>
                <a:spcPts val="0"/>
              </a:spcBef>
            </a:pPr>
            <a:r>
              <a:rPr lang="en-GB" sz="1800" dirty="0">
                <a:latin typeface="+mn-lt"/>
                <a:ea typeface="Open Sans"/>
                <a:cs typeface="Open Sans"/>
                <a:sym typeface="Open Sans"/>
              </a:rPr>
              <a:t>​</a:t>
            </a:r>
            <a:r>
              <a:rPr lang="en-GB" sz="1800" b="1" dirty="0">
                <a:solidFill>
                  <a:srgbClr val="6A9D56"/>
                </a:solidFill>
                <a:latin typeface="+mn-lt"/>
                <a:ea typeface="Open Sans"/>
                <a:cs typeface="Open Sans"/>
                <a:sym typeface="Open Sans"/>
              </a:rPr>
              <a:t>Integration with Existing Systems:</a:t>
            </a:r>
            <a:r>
              <a:rPr lang="en-GB" sz="1800" dirty="0">
                <a:latin typeface="+mn-lt"/>
                <a:ea typeface="Open Sans"/>
                <a:cs typeface="Open Sans"/>
                <a:sym typeface="Open Sans"/>
              </a:rPr>
              <a:t>​  Integrating blockchain with existing agrifood systems and technologies may pose challenges, requiring careful planning and potential modifications to current processes.</a:t>
            </a:r>
            <a:endParaRPr lang="en-US" sz="1800" dirty="0">
              <a:latin typeface="+mn-lt"/>
              <a:ea typeface="Open Sans"/>
              <a:cs typeface="Open Sans"/>
              <a:sym typeface="Open Sans"/>
            </a:endParaRPr>
          </a:p>
        </p:txBody>
      </p:sp>
      <p:pic>
        <p:nvPicPr>
          <p:cNvPr id="3" name="Graphic 7" descr="Thumbs Down with solid fill">
            <a:extLst>
              <a:ext uri="{FF2B5EF4-FFF2-40B4-BE49-F238E27FC236}">
                <a16:creationId xmlns:a16="http://schemas.microsoft.com/office/drawing/2014/main" id="{BB0DA69C-71AA-4D86-52E4-665883E309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H="1">
            <a:off x="5120193" y="531638"/>
            <a:ext cx="914400" cy="914400"/>
          </a:xfrm>
          <a:prstGeom prst="rect">
            <a:avLst/>
          </a:prstGeom>
        </p:spPr>
      </p:pic>
      <p:pic>
        <p:nvPicPr>
          <p:cNvPr id="4" name="Graphic 6" descr="Thumbs Down with solid fill">
            <a:extLst>
              <a:ext uri="{FF2B5EF4-FFF2-40B4-BE49-F238E27FC236}">
                <a16:creationId xmlns:a16="http://schemas.microsoft.com/office/drawing/2014/main" id="{B86E9DE9-8C82-0812-7729-42B5284844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06506" y="597241"/>
            <a:ext cx="914400" cy="914400"/>
          </a:xfrm>
          <a:prstGeom prst="rect">
            <a:avLst/>
          </a:prstGeom>
        </p:spPr>
      </p:pic>
    </p:spTree>
    <p:extLst>
      <p:ext uri="{BB962C8B-B14F-4D97-AF65-F5344CB8AC3E}">
        <p14:creationId xmlns:p14="http://schemas.microsoft.com/office/powerpoint/2010/main" val="3872926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341760" y="2817221"/>
            <a:ext cx="5150436" cy="2757828"/>
          </a:xfrm>
        </p:spPr>
        <p:txBody>
          <a:bodyPr/>
          <a:lstStyle/>
          <a:p>
            <a:r>
              <a:rPr lang="en-US" dirty="0"/>
              <a:t>Exercises and Case Studies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3876657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8AB20F8-388F-B488-7300-3E153C3F4B07}"/>
              </a:ext>
            </a:extLst>
          </p:cNvPr>
          <p:cNvPicPr>
            <a:picLocks noGrp="1" noChangeAspect="1"/>
          </p:cNvPicPr>
          <p:nvPr>
            <p:ph type="pic" sz="quarter" idx="44"/>
          </p:nvPr>
        </p:nvPicPr>
        <p:blipFill>
          <a:blip r:embed="rId2"/>
          <a:srcRect t="7765" b="7765"/>
          <a:stretch>
            <a:fillRect/>
          </a:stretch>
        </p:blipFill>
        <p:spPr/>
      </p:pic>
      <p:sp>
        <p:nvSpPr>
          <p:cNvPr id="4" name="Text Placeholder 3">
            <a:extLst>
              <a:ext uri="{FF2B5EF4-FFF2-40B4-BE49-F238E27FC236}">
                <a16:creationId xmlns:a16="http://schemas.microsoft.com/office/drawing/2014/main" id="{BC2369F1-8EF6-AE46-9816-72DCBDD8F90A}"/>
              </a:ext>
            </a:extLst>
          </p:cNvPr>
          <p:cNvSpPr>
            <a:spLocks noGrp="1"/>
          </p:cNvSpPr>
          <p:nvPr>
            <p:ph type="body" sz="quarter" idx="13"/>
          </p:nvPr>
        </p:nvSpPr>
        <p:spPr>
          <a:xfrm>
            <a:off x="377780" y="1906416"/>
            <a:ext cx="5480760" cy="2743201"/>
          </a:xfrm>
          <a:prstGeom prst="rect">
            <a:avLst/>
          </a:prstGeom>
        </p:spPr>
        <p:txBody>
          <a:bodyPr/>
          <a:lstStyle/>
          <a:p>
            <a:r>
              <a:rPr lang="en-GB" i="1" dirty="0"/>
              <a:t>Opportunism is effectively constrained in the management of the agri-food supply chain based on blockchain​.</a:t>
            </a:r>
            <a:endParaRPr lang="en-US" i="1" dirty="0"/>
          </a:p>
        </p:txBody>
      </p:sp>
      <p:sp>
        <p:nvSpPr>
          <p:cNvPr id="9" name="Text Placeholder 4">
            <a:extLst>
              <a:ext uri="{FF2B5EF4-FFF2-40B4-BE49-F238E27FC236}">
                <a16:creationId xmlns:a16="http://schemas.microsoft.com/office/drawing/2014/main" id="{79A07C7B-8585-6C4C-BE36-FFD487927B0F}"/>
              </a:ext>
            </a:extLst>
          </p:cNvPr>
          <p:cNvSpPr txBox="1">
            <a:spLocks/>
          </p:cNvSpPr>
          <p:nvPr/>
        </p:nvSpPr>
        <p:spPr>
          <a:xfrm>
            <a:off x="0" y="4103398"/>
            <a:ext cx="6095999" cy="153265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p>
        </p:txBody>
      </p:sp>
    </p:spTree>
    <p:extLst>
      <p:ext uri="{BB962C8B-B14F-4D97-AF65-F5344CB8AC3E}">
        <p14:creationId xmlns:p14="http://schemas.microsoft.com/office/powerpoint/2010/main" val="78950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2175913" y="600186"/>
            <a:ext cx="10595237" cy="803654"/>
          </a:xfrm>
          <a:prstGeom prst="rect">
            <a:avLst/>
          </a:prstGeom>
        </p:spPr>
        <p:txBody>
          <a:bodyPr/>
          <a:lstStyle/>
          <a:p>
            <a:r>
              <a:rPr lang="en-US" dirty="0"/>
              <a:t>ACTIVITY:  </a:t>
            </a:r>
            <a:r>
              <a:rPr lang="en-US" dirty="0">
                <a:solidFill>
                  <a:srgbClr val="6A9D56"/>
                </a:solidFill>
              </a:rPr>
              <a:t>Blockchain Brainstorm</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pic>
        <p:nvPicPr>
          <p:cNvPr id="15" name="Picture 14">
            <a:extLst>
              <a:ext uri="{FF2B5EF4-FFF2-40B4-BE49-F238E27FC236}">
                <a16:creationId xmlns:a16="http://schemas.microsoft.com/office/drawing/2014/main" id="{4DAD6723-BC16-4071-C65F-C2251E4E89BD}"/>
              </a:ext>
            </a:extLst>
          </p:cNvPr>
          <p:cNvPicPr>
            <a:picLocks noChangeAspect="1"/>
          </p:cNvPicPr>
          <p:nvPr/>
        </p:nvPicPr>
        <p:blipFill>
          <a:blip r:embed="rId2"/>
          <a:stretch>
            <a:fillRect/>
          </a:stretch>
        </p:blipFill>
        <p:spPr>
          <a:xfrm>
            <a:off x="529046" y="0"/>
            <a:ext cx="1487670" cy="1563960"/>
          </a:xfrm>
          <a:prstGeom prst="rect">
            <a:avLst/>
          </a:prstGeom>
        </p:spPr>
      </p:pic>
      <p:sp>
        <p:nvSpPr>
          <p:cNvPr id="17" name="TextBox 16">
            <a:extLst>
              <a:ext uri="{FF2B5EF4-FFF2-40B4-BE49-F238E27FC236}">
                <a16:creationId xmlns:a16="http://schemas.microsoft.com/office/drawing/2014/main" id="{7C3079B1-4BF5-FCBF-B8BD-D7BD78B1A585}"/>
              </a:ext>
            </a:extLst>
          </p:cNvPr>
          <p:cNvSpPr txBox="1"/>
          <p:nvPr/>
        </p:nvSpPr>
        <p:spPr>
          <a:xfrm>
            <a:off x="1907176" y="2004026"/>
            <a:ext cx="8242663" cy="3447098"/>
          </a:xfrm>
          <a:prstGeom prst="rect">
            <a:avLst/>
          </a:prstGeom>
          <a:noFill/>
        </p:spPr>
        <p:txBody>
          <a:bodyPr wrap="square">
            <a:spAutoFit/>
          </a:bodyPr>
          <a:lstStyle/>
          <a:p>
            <a:pPr algn="ctr"/>
            <a:r>
              <a:rPr lang="en-GB" sz="4000" dirty="0">
                <a:solidFill>
                  <a:srgbClr val="262626"/>
                </a:solidFill>
                <a:latin typeface="Calibri" panose="020F0502020204030204" pitchFamily="34" charset="0"/>
              </a:rPr>
              <a:t>What are the potential applications of blockchain in the agrifood sector?​</a:t>
            </a:r>
          </a:p>
          <a:p>
            <a:pPr algn="ctr"/>
            <a:endParaRPr lang="en-GB" sz="3600" dirty="0">
              <a:solidFill>
                <a:srgbClr val="262626"/>
              </a:solidFill>
              <a:latin typeface="Calibri" panose="020F0502020204030204" pitchFamily="34" charset="0"/>
            </a:endParaRPr>
          </a:p>
          <a:p>
            <a:endParaRPr lang="en-GB" sz="1800" dirty="0">
              <a:latin typeface="Calibri" panose="020F0502020204030204" pitchFamily="34" charset="0"/>
            </a:endParaRPr>
          </a:p>
          <a:p>
            <a:pPr algn="ctr"/>
            <a:r>
              <a:rPr lang="en-GB" sz="2800" dirty="0">
                <a:solidFill>
                  <a:srgbClr val="262626"/>
                </a:solidFill>
                <a:latin typeface="Calibri" panose="020F0502020204030204" pitchFamily="34" charset="0"/>
              </a:rPr>
              <a:t>Divide into small groups or pairs and for 5 minutes try to brainstorm as many applications as possible, writing them down on the provided sticky notes.​</a:t>
            </a:r>
          </a:p>
        </p:txBody>
      </p:sp>
      <p:sp>
        <p:nvSpPr>
          <p:cNvPr id="18" name="AutoShape 8" descr="Person with idea outline">
            <a:extLst>
              <a:ext uri="{FF2B5EF4-FFF2-40B4-BE49-F238E27FC236}">
                <a16:creationId xmlns:a16="http://schemas.microsoft.com/office/drawing/2014/main" id="{B969E458-7723-7140-B510-8F58D637BD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2986167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452172" y="522716"/>
            <a:ext cx="5041923" cy="720752"/>
          </a:xfrm>
          <a:prstGeom prst="rect">
            <a:avLst/>
          </a:prstGeom>
        </p:spPr>
        <p:txBody>
          <a:bodyPr/>
          <a:lstStyle/>
          <a:p>
            <a:r>
              <a:rPr lang="en-US" dirty="0"/>
              <a:t>Module Introduction </a:t>
            </a:r>
          </a:p>
        </p:txBody>
      </p:sp>
      <p:sp>
        <p:nvSpPr>
          <p:cNvPr id="34" name="TextBox 33">
            <a:extLst>
              <a:ext uri="{FF2B5EF4-FFF2-40B4-BE49-F238E27FC236}">
                <a16:creationId xmlns:a16="http://schemas.microsoft.com/office/drawing/2014/main" id="{BF7458A0-7891-E000-5514-DF211F41E124}"/>
              </a:ext>
            </a:extLst>
          </p:cNvPr>
          <p:cNvSpPr txBox="1"/>
          <p:nvPr/>
        </p:nvSpPr>
        <p:spPr>
          <a:xfrm>
            <a:off x="2452172" y="1475951"/>
            <a:ext cx="8006316" cy="5262979"/>
          </a:xfrm>
          <a:prstGeom prst="rect">
            <a:avLst/>
          </a:prstGeom>
          <a:solidFill>
            <a:schemeClr val="bg1"/>
          </a:solidFill>
        </p:spPr>
        <p:txBody>
          <a:bodyPr wrap="square" rtlCol="0">
            <a:spAutoFit/>
          </a:bodyPr>
          <a:lstStyle/>
          <a:p>
            <a:r>
              <a:rPr lang="en-GB" sz="2400" dirty="0">
                <a:solidFill>
                  <a:srgbClr val="262626"/>
                </a:solidFill>
              </a:rPr>
              <a:t>Topic of the module: ‘Trustworthy Blockchain Resources in the Agrifood Sector – Who to Trust?’​</a:t>
            </a:r>
            <a:br>
              <a:rPr lang="en-GB" sz="2400" dirty="0">
                <a:solidFill>
                  <a:srgbClr val="262626"/>
                </a:solidFill>
              </a:rPr>
            </a:br>
            <a:endParaRPr lang="en-GB" sz="2400" dirty="0">
              <a:solidFill>
                <a:srgbClr val="262626"/>
              </a:solidFill>
            </a:endParaRPr>
          </a:p>
          <a:p>
            <a:r>
              <a:rPr lang="en-GB" sz="2400" b="1" dirty="0">
                <a:solidFill>
                  <a:srgbClr val="262626"/>
                </a:solidFill>
              </a:rPr>
              <a:t>Significance</a:t>
            </a:r>
            <a:r>
              <a:rPr lang="en-GB" sz="2400" dirty="0">
                <a:solidFill>
                  <a:srgbClr val="262626"/>
                </a:solidFill>
              </a:rPr>
              <a:t>: </a:t>
            </a:r>
          </a:p>
          <a:p>
            <a:pPr marL="342900" indent="-342900">
              <a:buFont typeface="Arial" panose="020B0604020202020204" pitchFamily="34" charset="0"/>
              <a:buChar char="•"/>
            </a:pPr>
            <a:r>
              <a:rPr lang="en-GB" sz="2400" dirty="0">
                <a:solidFill>
                  <a:srgbClr val="262626"/>
                </a:solidFill>
              </a:rPr>
              <a:t>Potential to illustrate to what extent blockchain can be viewed as a trustworthy technology.</a:t>
            </a:r>
          </a:p>
          <a:p>
            <a:pPr marL="342900" indent="-342900">
              <a:buFont typeface="Arial" panose="020B0604020202020204" pitchFamily="34" charset="0"/>
              <a:buChar char="•"/>
            </a:pPr>
            <a:r>
              <a:rPr lang="en-GB" sz="2400" dirty="0">
                <a:solidFill>
                  <a:srgbClr val="262626"/>
                </a:solidFill>
              </a:rPr>
              <a:t>Prominent in the academic literature.</a:t>
            </a:r>
          </a:p>
          <a:p>
            <a:pPr marL="342900" indent="-342900">
              <a:buFont typeface="Arial" panose="020B0604020202020204" pitchFamily="34" charset="0"/>
              <a:buChar char="•"/>
            </a:pPr>
            <a:r>
              <a:rPr lang="en-GB" sz="2400" dirty="0">
                <a:solidFill>
                  <a:srgbClr val="262626"/>
                </a:solidFill>
              </a:rPr>
              <a:t>Answering the questions to what extent the use of blockchain in the agri-food sector is trustworthy. </a:t>
            </a:r>
          </a:p>
          <a:p>
            <a:pPr marL="342900" indent="-342900">
              <a:buFont typeface="Arial" panose="020B0604020202020204" pitchFamily="34" charset="0"/>
              <a:buChar char="•"/>
            </a:pPr>
            <a:endParaRPr lang="en-GB" sz="2400" dirty="0"/>
          </a:p>
          <a:p>
            <a:endParaRPr lang="en-GB" sz="2400" dirty="0"/>
          </a:p>
          <a:p>
            <a:endParaRPr lang="en-GB" sz="2400" dirty="0"/>
          </a:p>
          <a:p>
            <a:endParaRPr lang="en-GB" sz="2400" dirty="0"/>
          </a:p>
          <a:p>
            <a:endParaRPr lang="en-GB" sz="2400" dirty="0"/>
          </a:p>
        </p:txBody>
      </p:sp>
    </p:spTree>
    <p:extLst>
      <p:ext uri="{BB962C8B-B14F-4D97-AF65-F5344CB8AC3E}">
        <p14:creationId xmlns:p14="http://schemas.microsoft.com/office/powerpoint/2010/main" val="3871858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287568" y="197396"/>
            <a:ext cx="11077118" cy="899883"/>
          </a:xfrm>
          <a:prstGeom prst="rect">
            <a:avLst/>
          </a:prstGeom>
        </p:spPr>
        <p:txBody>
          <a:bodyPr/>
          <a:lstStyle/>
          <a:p>
            <a:r>
              <a:rPr lang="en-GB" sz="3000" dirty="0">
                <a:solidFill>
                  <a:srgbClr val="29608D"/>
                </a:solidFill>
              </a:rPr>
              <a:t>Blockchain Technology Is Helping Farmers Be More Sustainable​</a:t>
            </a:r>
            <a:endParaRPr lang="en-US" sz="3000" dirty="0">
              <a:solidFill>
                <a:srgbClr val="29608D"/>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673355" y="970339"/>
            <a:ext cx="9715293" cy="2954655"/>
          </a:xfrm>
          <a:prstGeom prst="rect">
            <a:avLst/>
          </a:prstGeom>
          <a:noFill/>
        </p:spPr>
        <p:txBody>
          <a:bodyPr wrap="square" rtlCol="0">
            <a:spAutoFit/>
          </a:bodyPr>
          <a:lstStyle/>
          <a:p>
            <a:pPr algn="l"/>
            <a:r>
              <a:rPr lang="en-GB" sz="2400" b="1" i="0" dirty="0">
                <a:solidFill>
                  <a:srgbClr val="ECECEC"/>
                </a:solidFill>
                <a:effectLst/>
                <a:highlight>
                  <a:srgbClr val="6A9D56"/>
                </a:highlight>
              </a:rPr>
              <a:t>WATCH</a:t>
            </a:r>
          </a:p>
          <a:p>
            <a:pPr algn="l" rtl="0" fontAlgn="base"/>
            <a:r>
              <a:rPr lang="en-GB" sz="1800" b="0" i="0" u="none" strike="noStrike" dirty="0">
                <a:solidFill>
                  <a:srgbClr val="000000"/>
                </a:solidFill>
                <a:effectLst/>
                <a:latin typeface="Open Sans" panose="020B0606030504020204" pitchFamily="34" charset="0"/>
              </a:rPr>
              <a:t>Mashable. “</a:t>
            </a:r>
            <a:r>
              <a:rPr lang="en-US" sz="1800" b="0" i="0" u="none" strike="noStrike" dirty="0">
                <a:solidFill>
                  <a:srgbClr val="000000"/>
                </a:solidFill>
                <a:effectLst/>
                <a:latin typeface="Open Sans" panose="020B0606030504020204" pitchFamily="34" charset="0"/>
              </a:rPr>
              <a:t>Blockchain Technology Is Helping Farmers Be More Sustainable”. </a:t>
            </a:r>
          </a:p>
          <a:p>
            <a:pPr algn="l" rtl="0" fontAlgn="base"/>
            <a:r>
              <a:rPr lang="en-US" sz="1800" b="0" i="0" u="none" strike="noStrike" dirty="0">
                <a:solidFill>
                  <a:srgbClr val="000000"/>
                </a:solidFill>
                <a:effectLst/>
                <a:latin typeface="Open Sans" panose="020B0606030504020204" pitchFamily="34" charset="0"/>
              </a:rPr>
              <a:t>Online video clip. YouTube. </a:t>
            </a:r>
            <a:r>
              <a:rPr lang="en-US" sz="1800" b="0" i="0" u="sng" strike="noStrike" dirty="0">
                <a:solidFill>
                  <a:srgbClr val="414042"/>
                </a:solidFill>
                <a:effectLst/>
                <a:latin typeface="Open Sans" panose="020B0606030504020204" pitchFamily="34" charset="0"/>
                <a:hlinkClick r:id="rId3"/>
              </a:rPr>
              <a:t>https://www.youtube.com/watch?v=P2izCyFt_d0</a:t>
            </a:r>
            <a:r>
              <a:rPr lang="en-US" sz="1800" b="0" i="0" dirty="0">
                <a:solidFill>
                  <a:srgbClr val="000000"/>
                </a:solidFill>
                <a:effectLst/>
                <a:latin typeface="Open Sans" panose="020B0606030504020204" pitchFamily="34" charset="0"/>
              </a:rPr>
              <a:t>​</a:t>
            </a:r>
          </a:p>
          <a:p>
            <a:pPr algn="l" rtl="0" fontAlgn="base"/>
            <a:endParaRPr lang="en-US" dirty="0">
              <a:solidFill>
                <a:srgbClr val="000000"/>
              </a:solidFill>
              <a:latin typeface="Open Sans" panose="020B0606030504020204" pitchFamily="34" charset="0"/>
            </a:endParaRPr>
          </a:p>
          <a:p>
            <a:pPr algn="l" rtl="0" fontAlgn="base"/>
            <a:endParaRPr lang="en-US" sz="1800" b="0" i="0" dirty="0">
              <a:solidFill>
                <a:srgbClr val="000000"/>
              </a:solidFill>
              <a:effectLst/>
              <a:latin typeface="Open Sans" panose="020B0606030504020204" pitchFamily="34" charset="0"/>
            </a:endParaRPr>
          </a:p>
          <a:p>
            <a:pPr algn="l" rtl="0" fontAlgn="base"/>
            <a:endParaRPr lang="en-US" dirty="0">
              <a:solidFill>
                <a:srgbClr val="000000"/>
              </a:solidFill>
              <a:highlight>
                <a:srgbClr val="F5F5F5"/>
              </a:highlight>
              <a:latin typeface="Open Sans" panose="020B0606030504020204" pitchFamily="34" charset="0"/>
            </a:endParaRPr>
          </a:p>
          <a:p>
            <a:pPr algn="l" rtl="0" fontAlgn="base"/>
            <a:endParaRPr lang="en-US" b="0" i="0" dirty="0">
              <a:solidFill>
                <a:srgbClr val="000000"/>
              </a:solidFill>
              <a:effectLst/>
              <a:highlight>
                <a:srgbClr val="F5F5F5"/>
              </a:highlight>
              <a:latin typeface="Open Sans" panose="020B0606030504020204" pitchFamily="34" charset="0"/>
            </a:endParaRPr>
          </a:p>
          <a:p>
            <a:pPr algn="l" rtl="0" fontAlgn="base"/>
            <a:endParaRPr lang="en-US" b="0" i="0" dirty="0">
              <a:solidFill>
                <a:srgbClr val="000000"/>
              </a:solidFill>
              <a:effectLst/>
              <a:highlight>
                <a:srgbClr val="F5F5F5"/>
              </a:highlight>
              <a:latin typeface="Segoe UI" panose="020B0502040204020203" pitchFamily="34" charset="0"/>
            </a:endParaRPr>
          </a:p>
          <a:p>
            <a:pPr algn="l" rtl="0" fontAlgn="base"/>
            <a:r>
              <a:rPr lang="en-GB" sz="1800" b="0" i="0" dirty="0">
                <a:solidFill>
                  <a:srgbClr val="000000"/>
                </a:solidFill>
                <a:effectLst/>
                <a:highlight>
                  <a:srgbClr val="F5F5F5"/>
                </a:highlight>
                <a:latin typeface="Open Sans" panose="020B0606030504020204" pitchFamily="34" charset="0"/>
              </a:rPr>
              <a:t>​</a:t>
            </a:r>
            <a:endParaRPr lang="en-GB" b="0" i="0" dirty="0">
              <a:solidFill>
                <a:srgbClr val="000000"/>
              </a:solidFill>
              <a:effectLst/>
              <a:highlight>
                <a:srgbClr val="F5F5F5"/>
              </a:highlight>
              <a:latin typeface="Segoe UI" panose="020B0502040204020203" pitchFamily="34" charset="0"/>
            </a:endParaRPr>
          </a:p>
          <a:p>
            <a:pPr algn="l"/>
            <a:endParaRPr lang="en-GB" b="0" i="0" dirty="0">
              <a:solidFill>
                <a:srgbClr val="7A7A7A"/>
              </a:solidFill>
              <a:effectLst/>
              <a:latin typeface="Roboto" panose="02000000000000000000" pitchFamily="2" charset="0"/>
            </a:endParaRPr>
          </a:p>
        </p:txBody>
      </p:sp>
      <p:pic>
        <p:nvPicPr>
          <p:cNvPr id="4" name="Online Media 3" title="Blockchain Technology Is Helping Farmers Be More Sustainable | Mashable">
            <a:hlinkClick r:id="" action="ppaction://media"/>
            <a:extLst>
              <a:ext uri="{FF2B5EF4-FFF2-40B4-BE49-F238E27FC236}">
                <a16:creationId xmlns:a16="http://schemas.microsoft.com/office/drawing/2014/main" id="{A5AAA5D2-7789-BDB3-3521-73BE7D089A78}"/>
              </a:ext>
            </a:extLst>
          </p:cNvPr>
          <p:cNvPicPr>
            <a:picLocks noRot="1" noChangeAspect="1"/>
          </p:cNvPicPr>
          <p:nvPr>
            <a:videoFile r:link="rId1"/>
          </p:nvPr>
        </p:nvPicPr>
        <p:blipFill>
          <a:blip r:embed="rId4"/>
          <a:stretch>
            <a:fillRect/>
          </a:stretch>
        </p:blipFill>
        <p:spPr>
          <a:xfrm>
            <a:off x="1803352" y="2131966"/>
            <a:ext cx="7620000" cy="4305300"/>
          </a:xfrm>
          <a:prstGeom prst="rect">
            <a:avLst/>
          </a:prstGeom>
        </p:spPr>
      </p:pic>
    </p:spTree>
    <p:extLst>
      <p:ext uri="{BB962C8B-B14F-4D97-AF65-F5344CB8AC3E}">
        <p14:creationId xmlns:p14="http://schemas.microsoft.com/office/powerpoint/2010/main" val="4186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287568" y="197396"/>
            <a:ext cx="11077118" cy="899883"/>
          </a:xfrm>
          <a:prstGeom prst="rect">
            <a:avLst/>
          </a:prstGeom>
        </p:spPr>
        <p:txBody>
          <a:bodyPr/>
          <a:lstStyle/>
          <a:p>
            <a:r>
              <a:rPr lang="en-GB" sz="3000" dirty="0">
                <a:solidFill>
                  <a:srgbClr val="29608D"/>
                </a:solidFill>
              </a:rPr>
              <a:t>Smart Contracts​</a:t>
            </a:r>
            <a:endParaRPr lang="en-US" sz="3000" dirty="0">
              <a:solidFill>
                <a:srgbClr val="29608D"/>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476650" y="823742"/>
            <a:ext cx="9715293" cy="3231654"/>
          </a:xfrm>
          <a:prstGeom prst="rect">
            <a:avLst/>
          </a:prstGeom>
          <a:noFill/>
        </p:spPr>
        <p:txBody>
          <a:bodyPr wrap="square" rtlCol="0">
            <a:spAutoFit/>
          </a:bodyPr>
          <a:lstStyle/>
          <a:p>
            <a:pPr algn="l"/>
            <a:r>
              <a:rPr lang="en-GB" sz="2400" b="1" i="0" dirty="0">
                <a:solidFill>
                  <a:srgbClr val="ECECEC"/>
                </a:solidFill>
                <a:effectLst/>
                <a:highlight>
                  <a:srgbClr val="6A9D56"/>
                </a:highlight>
              </a:rPr>
              <a:t>WATCH</a:t>
            </a:r>
          </a:p>
          <a:p>
            <a:pPr algn="l" rtl="0" fontAlgn="base"/>
            <a:r>
              <a:rPr lang="en-GB" sz="1800" b="0" i="0" u="none" strike="noStrike" dirty="0">
                <a:solidFill>
                  <a:srgbClr val="000000"/>
                </a:solidFill>
                <a:effectLst/>
                <a:latin typeface="Open Sans" panose="020B0606030504020204" pitchFamily="34" charset="0"/>
              </a:rPr>
              <a:t>Infosys. “</a:t>
            </a:r>
            <a:r>
              <a:rPr lang="en-US" sz="1800" b="0" i="0" u="none" strike="noStrike" dirty="0">
                <a:solidFill>
                  <a:srgbClr val="000000"/>
                </a:solidFill>
                <a:effectLst/>
                <a:latin typeface="Open Sans" panose="020B0606030504020204" pitchFamily="34" charset="0"/>
              </a:rPr>
              <a:t>Blockchain for agricultural supply chain”. Online video clip. YouTube. </a:t>
            </a:r>
            <a:r>
              <a:rPr lang="en-US" sz="1800" b="0" i="0" u="sng" strike="noStrike" dirty="0">
                <a:solidFill>
                  <a:srgbClr val="414042"/>
                </a:solidFill>
                <a:effectLst/>
                <a:latin typeface="Open Sans" panose="020B0606030504020204" pitchFamily="34" charset="0"/>
                <a:hlinkClick r:id="rId3"/>
              </a:rPr>
              <a:t>https://www.youtube.com/watch?v=6ImFBrRuGG0</a:t>
            </a:r>
            <a:endParaRPr lang="en-US" sz="1800" b="0" i="0" u="sng" strike="noStrike" dirty="0">
              <a:solidFill>
                <a:srgbClr val="414042"/>
              </a:solidFill>
              <a:effectLst/>
              <a:latin typeface="Open Sans" panose="020B0606030504020204" pitchFamily="34" charset="0"/>
            </a:endParaRPr>
          </a:p>
          <a:p>
            <a:pPr algn="l" rtl="0" fontAlgn="base"/>
            <a:endParaRPr lang="en-US" sz="1800" b="0" i="0" dirty="0">
              <a:solidFill>
                <a:srgbClr val="000000"/>
              </a:solidFill>
              <a:effectLst/>
              <a:latin typeface="Open Sans" panose="020B0606030504020204" pitchFamily="34" charset="0"/>
            </a:endParaRPr>
          </a:p>
          <a:p>
            <a:pPr algn="l" rtl="0" fontAlgn="base"/>
            <a:endParaRPr lang="en-US" dirty="0">
              <a:solidFill>
                <a:srgbClr val="000000"/>
              </a:solidFill>
              <a:latin typeface="Open Sans" panose="020B0606030504020204" pitchFamily="34" charset="0"/>
            </a:endParaRPr>
          </a:p>
          <a:p>
            <a:pPr algn="l" rtl="0" fontAlgn="base"/>
            <a:endParaRPr lang="en-US" sz="1800" b="0" i="0" dirty="0">
              <a:solidFill>
                <a:srgbClr val="000000"/>
              </a:solidFill>
              <a:effectLst/>
              <a:latin typeface="Open Sans" panose="020B0606030504020204" pitchFamily="34" charset="0"/>
            </a:endParaRPr>
          </a:p>
          <a:p>
            <a:pPr algn="l" rtl="0" fontAlgn="base"/>
            <a:endParaRPr lang="en-US" dirty="0">
              <a:solidFill>
                <a:srgbClr val="000000"/>
              </a:solidFill>
              <a:highlight>
                <a:srgbClr val="F5F5F5"/>
              </a:highlight>
              <a:latin typeface="Open Sans" panose="020B0606030504020204" pitchFamily="34" charset="0"/>
            </a:endParaRPr>
          </a:p>
          <a:p>
            <a:pPr algn="l" rtl="0" fontAlgn="base"/>
            <a:endParaRPr lang="en-US" b="0" i="0" dirty="0">
              <a:solidFill>
                <a:srgbClr val="000000"/>
              </a:solidFill>
              <a:effectLst/>
              <a:highlight>
                <a:srgbClr val="F5F5F5"/>
              </a:highlight>
              <a:latin typeface="Open Sans" panose="020B0606030504020204" pitchFamily="34" charset="0"/>
            </a:endParaRPr>
          </a:p>
          <a:p>
            <a:pPr algn="l" rtl="0" fontAlgn="base"/>
            <a:endParaRPr lang="en-US" b="0" i="0" dirty="0">
              <a:solidFill>
                <a:srgbClr val="000000"/>
              </a:solidFill>
              <a:effectLst/>
              <a:highlight>
                <a:srgbClr val="F5F5F5"/>
              </a:highlight>
              <a:latin typeface="Segoe UI" panose="020B0502040204020203" pitchFamily="34" charset="0"/>
            </a:endParaRPr>
          </a:p>
          <a:p>
            <a:pPr algn="l" rtl="0" fontAlgn="base"/>
            <a:r>
              <a:rPr lang="en-GB" sz="1800" b="0" i="0" dirty="0">
                <a:solidFill>
                  <a:srgbClr val="000000"/>
                </a:solidFill>
                <a:effectLst/>
                <a:highlight>
                  <a:srgbClr val="F5F5F5"/>
                </a:highlight>
                <a:latin typeface="Open Sans" panose="020B0606030504020204" pitchFamily="34" charset="0"/>
              </a:rPr>
              <a:t>​</a:t>
            </a:r>
            <a:endParaRPr lang="en-GB" b="0" i="0" dirty="0">
              <a:solidFill>
                <a:srgbClr val="000000"/>
              </a:solidFill>
              <a:effectLst/>
              <a:highlight>
                <a:srgbClr val="F5F5F5"/>
              </a:highlight>
              <a:latin typeface="Segoe UI" panose="020B0502040204020203" pitchFamily="34" charset="0"/>
            </a:endParaRPr>
          </a:p>
          <a:p>
            <a:pPr algn="l"/>
            <a:endParaRPr lang="en-GB" b="0" i="0" dirty="0">
              <a:solidFill>
                <a:srgbClr val="7A7A7A"/>
              </a:solidFill>
              <a:effectLst/>
              <a:latin typeface="Roboto" panose="02000000000000000000" pitchFamily="2" charset="0"/>
            </a:endParaRPr>
          </a:p>
        </p:txBody>
      </p:sp>
      <p:pic>
        <p:nvPicPr>
          <p:cNvPr id="12" name="Online Media 11" title="Blockchain for agricultural supply chain">
            <a:hlinkClick r:id="" action="ppaction://media"/>
            <a:extLst>
              <a:ext uri="{FF2B5EF4-FFF2-40B4-BE49-F238E27FC236}">
                <a16:creationId xmlns:a16="http://schemas.microsoft.com/office/drawing/2014/main" id="{2497CCDA-937D-AF4B-C434-1BCED4A518A3}"/>
              </a:ext>
            </a:extLst>
          </p:cNvPr>
          <p:cNvPicPr>
            <a:picLocks noRot="1" noChangeAspect="1"/>
          </p:cNvPicPr>
          <p:nvPr>
            <a:videoFile r:link="rId1"/>
          </p:nvPr>
        </p:nvPicPr>
        <p:blipFill>
          <a:blip r:embed="rId4"/>
          <a:stretch>
            <a:fillRect/>
          </a:stretch>
        </p:blipFill>
        <p:spPr>
          <a:xfrm>
            <a:off x="2135777" y="2131967"/>
            <a:ext cx="7620000" cy="4305300"/>
          </a:xfrm>
          <a:prstGeom prst="rect">
            <a:avLst/>
          </a:prstGeom>
        </p:spPr>
      </p:pic>
    </p:spTree>
    <p:extLst>
      <p:ext uri="{BB962C8B-B14F-4D97-AF65-F5344CB8AC3E}">
        <p14:creationId xmlns:p14="http://schemas.microsoft.com/office/powerpoint/2010/main" val="224669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287568" y="197396"/>
            <a:ext cx="11077118" cy="899883"/>
          </a:xfrm>
          <a:prstGeom prst="rect">
            <a:avLst/>
          </a:prstGeom>
        </p:spPr>
        <p:txBody>
          <a:bodyPr/>
          <a:lstStyle/>
          <a:p>
            <a:r>
              <a:rPr lang="en-GB" sz="3000" dirty="0">
                <a:solidFill>
                  <a:srgbClr val="29608D"/>
                </a:solidFill>
              </a:rPr>
              <a:t>Case 1: blockchain-based poultry farming ecosystem – ‘Bu </a:t>
            </a:r>
            <a:r>
              <a:rPr lang="en-GB" sz="3000" dirty="0" err="1">
                <a:solidFill>
                  <a:srgbClr val="29608D"/>
                </a:solidFill>
              </a:rPr>
              <a:t>Bu</a:t>
            </a:r>
            <a:r>
              <a:rPr lang="en-GB" sz="3000" dirty="0">
                <a:solidFill>
                  <a:srgbClr val="29608D"/>
                </a:solidFill>
              </a:rPr>
              <a:t> Chicken’ project​</a:t>
            </a:r>
            <a:endParaRPr lang="en-US" sz="3000" dirty="0">
              <a:solidFill>
                <a:srgbClr val="29608D"/>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295762" y="1294675"/>
            <a:ext cx="7639924" cy="7263527"/>
          </a:xfrm>
          <a:prstGeom prst="rect">
            <a:avLst/>
          </a:prstGeom>
          <a:noFill/>
        </p:spPr>
        <p:txBody>
          <a:bodyPr wrap="square" rtlCol="0">
            <a:spAutoFit/>
          </a:bodyPr>
          <a:lstStyle/>
          <a:p>
            <a:pPr marL="285750" indent="-285750" algn="l" rtl="0" fontAlgn="base">
              <a:buFont typeface="Arial" panose="020B0604020202020204" pitchFamily="34" charset="0"/>
              <a:buChar char="•"/>
            </a:pPr>
            <a:r>
              <a:rPr lang="en-US" sz="2000" b="0" i="0" u="none" strike="noStrike" dirty="0">
                <a:solidFill>
                  <a:srgbClr val="000000"/>
                </a:solidFill>
                <a:effectLst/>
              </a:rPr>
              <a:t>The </a:t>
            </a:r>
            <a:r>
              <a:rPr lang="en-US" sz="2000" b="1" i="0" u="none" strike="noStrike" dirty="0">
                <a:solidFill>
                  <a:srgbClr val="000000"/>
                </a:solidFill>
                <a:effectLst/>
              </a:rPr>
              <a:t>Bu </a:t>
            </a:r>
            <a:r>
              <a:rPr lang="en-US" sz="2000" b="1" i="0" u="none" strike="noStrike" dirty="0" err="1">
                <a:solidFill>
                  <a:srgbClr val="000000"/>
                </a:solidFill>
                <a:effectLst/>
              </a:rPr>
              <a:t>Bu</a:t>
            </a:r>
            <a:r>
              <a:rPr lang="en-US" sz="2000" b="1" i="0" u="none" strike="noStrike" dirty="0">
                <a:solidFill>
                  <a:srgbClr val="000000"/>
                </a:solidFill>
                <a:effectLst/>
              </a:rPr>
              <a:t> Chicken project by Zhong An Technology </a:t>
            </a:r>
            <a:r>
              <a:rPr lang="en-US" sz="2000" b="0" i="0" u="none" strike="noStrike" dirty="0">
                <a:solidFill>
                  <a:srgbClr val="000000"/>
                </a:solidFill>
                <a:effectLst/>
              </a:rPr>
              <a:t>utilizes special technology like sensors and a secure database called </a:t>
            </a:r>
            <a:r>
              <a:rPr lang="en-US" sz="2000" b="1" i="0" u="none" strike="noStrike" dirty="0">
                <a:solidFill>
                  <a:srgbClr val="000000"/>
                </a:solidFill>
                <a:effectLst/>
              </a:rPr>
              <a:t>'An Chain Cloud' </a:t>
            </a:r>
            <a:r>
              <a:rPr lang="en-US" sz="2000" b="0" i="0" u="none" strike="noStrike" dirty="0">
                <a:solidFill>
                  <a:srgbClr val="000000"/>
                </a:solidFill>
                <a:effectLst/>
              </a:rPr>
              <a:t>to track the chicken's journey from the farm to the consumer's plate.</a:t>
            </a:r>
            <a:r>
              <a:rPr lang="en-US" sz="2000" b="0" i="0" dirty="0">
                <a:solidFill>
                  <a:srgbClr val="000000"/>
                </a:solidFill>
                <a:effectLst/>
              </a:rPr>
              <a:t>​</a:t>
            </a:r>
          </a:p>
          <a:p>
            <a:pPr algn="l" rtl="0" fontAlgn="base"/>
            <a:r>
              <a:rPr lang="en-US" sz="2000" b="0" i="0" dirty="0">
                <a:solidFill>
                  <a:srgbClr val="000000"/>
                </a:solidFill>
                <a:effectLst/>
              </a:rPr>
              <a:t>​</a:t>
            </a:r>
          </a:p>
          <a:p>
            <a:pPr marL="285750" indent="-285750" algn="l" rtl="0" fontAlgn="base">
              <a:buFont typeface="Arial" panose="020B0604020202020204" pitchFamily="34" charset="0"/>
              <a:buChar char="•"/>
            </a:pPr>
            <a:r>
              <a:rPr lang="en-US" sz="2000" b="0" i="0" u="none" strike="noStrike" dirty="0">
                <a:solidFill>
                  <a:srgbClr val="000000"/>
                </a:solidFill>
                <a:effectLst/>
              </a:rPr>
              <a:t>Sensors placed on the chicken collect data about its location and the conditions it's raised in, which is then stored securely in a database.</a:t>
            </a:r>
            <a:r>
              <a:rPr lang="en-US" sz="2000" b="0" i="0" dirty="0">
                <a:solidFill>
                  <a:srgbClr val="000000"/>
                </a:solidFill>
                <a:effectLst/>
              </a:rPr>
              <a:t>​</a:t>
            </a:r>
          </a:p>
          <a:p>
            <a:pPr algn="l" rtl="0" fontAlgn="base"/>
            <a:endParaRPr lang="en-US" sz="2000" b="0" i="0" dirty="0">
              <a:solidFill>
                <a:srgbClr val="000000"/>
              </a:solidFill>
              <a:effectLst/>
            </a:endParaRPr>
          </a:p>
          <a:p>
            <a:pPr marL="285750" indent="-285750" algn="l" rtl="0" fontAlgn="base">
              <a:buFont typeface="Arial" panose="020B0604020202020204" pitchFamily="34" charset="0"/>
              <a:buChar char="•"/>
            </a:pPr>
            <a:r>
              <a:rPr lang="en-US" sz="2000" b="0" i="0" u="none" strike="noStrike" dirty="0">
                <a:solidFill>
                  <a:srgbClr val="000000"/>
                </a:solidFill>
                <a:effectLst/>
              </a:rPr>
              <a:t>Consumers can access this data through a mobile app, which provides detailed information about the chicken's origin, handling, and transportation.</a:t>
            </a:r>
            <a:r>
              <a:rPr lang="en-US" sz="2000" b="0" i="0" dirty="0">
                <a:solidFill>
                  <a:srgbClr val="000000"/>
                </a:solidFill>
                <a:effectLst/>
              </a:rPr>
              <a:t>​</a:t>
            </a:r>
          </a:p>
          <a:p>
            <a:pPr algn="l" rtl="0" fontAlgn="base"/>
            <a:r>
              <a:rPr lang="en-US" sz="2000" b="0" i="0" dirty="0">
                <a:solidFill>
                  <a:srgbClr val="000000"/>
                </a:solidFill>
                <a:effectLst/>
              </a:rPr>
              <a:t>​</a:t>
            </a:r>
          </a:p>
          <a:p>
            <a:pPr marL="285750" indent="-285750" algn="l" rtl="0" fontAlgn="base">
              <a:buFont typeface="Arial" panose="020B0604020202020204" pitchFamily="34" charset="0"/>
              <a:buChar char="•"/>
            </a:pPr>
            <a:r>
              <a:rPr lang="en-US" sz="2000" b="0" i="0" u="none" strike="noStrike" dirty="0">
                <a:solidFill>
                  <a:srgbClr val="000000"/>
                </a:solidFill>
                <a:effectLst/>
              </a:rPr>
              <a:t>To ensure the reliability of the information, multiple parties agree on it using a special system, increasing trust among consumers.</a:t>
            </a:r>
            <a:endParaRPr lang="en-US" sz="2000" b="0" i="0" dirty="0">
              <a:solidFill>
                <a:srgbClr val="000000"/>
              </a:solidFill>
              <a:effectLst/>
            </a:endParaRPr>
          </a:p>
          <a:p>
            <a:pPr algn="l" rtl="0" fontAlgn="base"/>
            <a:endParaRPr lang="en-US" sz="2000" b="0" i="0" dirty="0">
              <a:solidFill>
                <a:srgbClr val="000000"/>
              </a:solidFill>
              <a:effectLst/>
              <a:latin typeface="Open Sans" panose="020B0606030504020204" pitchFamily="34" charset="0"/>
            </a:endParaRPr>
          </a:p>
          <a:p>
            <a:pPr algn="l" rtl="0" fontAlgn="base"/>
            <a:r>
              <a:rPr lang="en-GB" sz="2000" dirty="0">
                <a:hlinkClick r:id="rId2"/>
              </a:rPr>
              <a:t>Blockchain-based agri-food supply chain management: case study in China (wageningenacademic.com)</a:t>
            </a:r>
            <a:endParaRPr lang="en-US" sz="2000" b="0" i="0" dirty="0">
              <a:solidFill>
                <a:srgbClr val="000000"/>
              </a:solidFill>
              <a:effectLst/>
              <a:latin typeface="Open Sans" panose="020B0606030504020204" pitchFamily="34" charset="0"/>
            </a:endParaRPr>
          </a:p>
          <a:p>
            <a:pPr algn="l" rtl="0" fontAlgn="base"/>
            <a:endParaRPr lang="en-US" dirty="0">
              <a:solidFill>
                <a:srgbClr val="000000"/>
              </a:solidFill>
              <a:latin typeface="Open Sans" panose="020B0606030504020204" pitchFamily="34" charset="0"/>
            </a:endParaRPr>
          </a:p>
          <a:p>
            <a:pPr algn="l" rtl="0" fontAlgn="base"/>
            <a:endParaRPr lang="en-US" sz="1800" b="0" i="0" dirty="0">
              <a:solidFill>
                <a:srgbClr val="000000"/>
              </a:solidFill>
              <a:effectLst/>
              <a:latin typeface="Open Sans" panose="020B0606030504020204" pitchFamily="34" charset="0"/>
            </a:endParaRPr>
          </a:p>
          <a:p>
            <a:pPr algn="l" rtl="0" fontAlgn="base"/>
            <a:endParaRPr lang="en-US" dirty="0">
              <a:solidFill>
                <a:srgbClr val="000000"/>
              </a:solidFill>
              <a:highlight>
                <a:srgbClr val="F5F5F5"/>
              </a:highlight>
              <a:latin typeface="Open Sans" panose="020B0606030504020204" pitchFamily="34" charset="0"/>
            </a:endParaRPr>
          </a:p>
          <a:p>
            <a:pPr algn="l" rtl="0" fontAlgn="base"/>
            <a:endParaRPr lang="en-US" b="0" i="0" dirty="0">
              <a:solidFill>
                <a:srgbClr val="000000"/>
              </a:solidFill>
              <a:effectLst/>
              <a:highlight>
                <a:srgbClr val="F5F5F5"/>
              </a:highlight>
              <a:latin typeface="Open Sans" panose="020B0606030504020204" pitchFamily="34" charset="0"/>
            </a:endParaRPr>
          </a:p>
          <a:p>
            <a:pPr algn="l" rtl="0" fontAlgn="base"/>
            <a:endParaRPr lang="en-US" b="0" i="0" dirty="0">
              <a:solidFill>
                <a:srgbClr val="000000"/>
              </a:solidFill>
              <a:effectLst/>
              <a:highlight>
                <a:srgbClr val="F5F5F5"/>
              </a:highlight>
              <a:latin typeface="Segoe UI" panose="020B0502040204020203" pitchFamily="34" charset="0"/>
            </a:endParaRPr>
          </a:p>
          <a:p>
            <a:pPr algn="l" rtl="0" fontAlgn="base"/>
            <a:r>
              <a:rPr lang="en-GB" sz="1800" b="0" i="0" dirty="0">
                <a:solidFill>
                  <a:srgbClr val="000000"/>
                </a:solidFill>
                <a:effectLst/>
                <a:highlight>
                  <a:srgbClr val="F5F5F5"/>
                </a:highlight>
                <a:latin typeface="Open Sans" panose="020B0606030504020204" pitchFamily="34" charset="0"/>
              </a:rPr>
              <a:t>​</a:t>
            </a:r>
            <a:endParaRPr lang="en-GB" b="0" i="0" dirty="0">
              <a:solidFill>
                <a:srgbClr val="000000"/>
              </a:solidFill>
              <a:effectLst/>
              <a:highlight>
                <a:srgbClr val="F5F5F5"/>
              </a:highlight>
              <a:latin typeface="Segoe UI" panose="020B0502040204020203" pitchFamily="34" charset="0"/>
            </a:endParaRPr>
          </a:p>
          <a:p>
            <a:pPr algn="l"/>
            <a:endParaRPr lang="en-GB" b="0" i="0" dirty="0">
              <a:solidFill>
                <a:srgbClr val="7A7A7A"/>
              </a:solidFill>
              <a:effectLst/>
              <a:latin typeface="Roboto" panose="02000000000000000000" pitchFamily="2" charset="0"/>
            </a:endParaRPr>
          </a:p>
        </p:txBody>
      </p:sp>
      <p:pic>
        <p:nvPicPr>
          <p:cNvPr id="13" name="Picture 12" descr="A rooster with a red crest&#10;&#10;Description automatically generated">
            <a:extLst>
              <a:ext uri="{FF2B5EF4-FFF2-40B4-BE49-F238E27FC236}">
                <a16:creationId xmlns:a16="http://schemas.microsoft.com/office/drawing/2014/main" id="{671B2059-9598-D2B5-2FC6-55F0CC3F60D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105783" y="2015227"/>
            <a:ext cx="2574110" cy="3879669"/>
          </a:xfrm>
          <a:prstGeom prst="rect">
            <a:avLst/>
          </a:prstGeom>
        </p:spPr>
      </p:pic>
    </p:spTree>
    <p:extLst>
      <p:ext uri="{BB962C8B-B14F-4D97-AF65-F5344CB8AC3E}">
        <p14:creationId xmlns:p14="http://schemas.microsoft.com/office/powerpoint/2010/main" val="2902248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287568" y="197396"/>
            <a:ext cx="11077118" cy="899883"/>
          </a:xfrm>
          <a:prstGeom prst="rect">
            <a:avLst/>
          </a:prstGeom>
        </p:spPr>
        <p:txBody>
          <a:bodyPr/>
          <a:lstStyle/>
          <a:p>
            <a:r>
              <a:rPr lang="en-GB" sz="3000" dirty="0">
                <a:solidFill>
                  <a:srgbClr val="29608D"/>
                </a:solidFill>
              </a:rPr>
              <a:t>Case 1: blockchain-based poultry farming ecosystem – ‘Bu </a:t>
            </a:r>
            <a:r>
              <a:rPr lang="en-GB" sz="3000" dirty="0" err="1">
                <a:solidFill>
                  <a:srgbClr val="29608D"/>
                </a:solidFill>
              </a:rPr>
              <a:t>Bu</a:t>
            </a:r>
            <a:r>
              <a:rPr lang="en-GB" sz="3000" dirty="0">
                <a:solidFill>
                  <a:srgbClr val="29608D"/>
                </a:solidFill>
              </a:rPr>
              <a:t> Chicken’ project​</a:t>
            </a:r>
            <a:endParaRPr lang="en-US" sz="3000" dirty="0">
              <a:solidFill>
                <a:srgbClr val="29608D"/>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277400" y="1570565"/>
            <a:ext cx="10049988" cy="6340197"/>
          </a:xfrm>
          <a:prstGeom prst="rect">
            <a:avLst/>
          </a:prstGeom>
          <a:noFill/>
        </p:spPr>
        <p:txBody>
          <a:bodyPr wrap="square" rtlCol="0">
            <a:spAutoFit/>
          </a:bodyPr>
          <a:lstStyle/>
          <a:p>
            <a:pPr marL="342900" indent="-342900" algn="l" rtl="0" fontAlgn="base">
              <a:buFont typeface="Arial" panose="020B0604020202020204" pitchFamily="34" charset="0"/>
              <a:buChar char="•"/>
            </a:pPr>
            <a:r>
              <a:rPr lang="en-GB" sz="2000" b="0" i="0" dirty="0">
                <a:solidFill>
                  <a:srgbClr val="000000"/>
                </a:solidFill>
                <a:effectLst/>
              </a:rPr>
              <a:t>Zhong An Technology collaborates with farmers, delivery companies like SF EXPRESS, processing plants, and online stores such as JD.com to implement the project.​</a:t>
            </a:r>
          </a:p>
          <a:p>
            <a:pPr marL="342900" indent="-342900" algn="l" rtl="0" fontAlgn="base">
              <a:buFont typeface="Arial" panose="020B0604020202020204" pitchFamily="34" charset="0"/>
              <a:buChar char="•"/>
            </a:pPr>
            <a:endParaRPr lang="en-GB" sz="2000" b="0" i="0" dirty="0">
              <a:solidFill>
                <a:srgbClr val="000000"/>
              </a:solidFill>
              <a:effectLst/>
            </a:endParaRPr>
          </a:p>
          <a:p>
            <a:pPr marL="342900" indent="-342900" algn="l" rtl="0" fontAlgn="base">
              <a:buFont typeface="Arial" panose="020B0604020202020204" pitchFamily="34" charset="0"/>
              <a:buChar char="•"/>
            </a:pPr>
            <a:r>
              <a:rPr lang="en-GB" sz="2000" b="0" i="0" dirty="0">
                <a:solidFill>
                  <a:srgbClr val="000000"/>
                </a:solidFill>
                <a:effectLst/>
              </a:rPr>
              <a:t> Blockchain technology helps track the chicken's journey from birth to sale, facilitating transparency and reliability.​</a:t>
            </a:r>
          </a:p>
          <a:p>
            <a:pPr marL="342900" indent="-342900" algn="l" rtl="0" fontAlgn="base">
              <a:buFont typeface="Arial" panose="020B0604020202020204" pitchFamily="34" charset="0"/>
              <a:buChar char="•"/>
            </a:pPr>
            <a:endParaRPr lang="en-GB" sz="2000" b="0" i="0" dirty="0">
              <a:solidFill>
                <a:srgbClr val="000000"/>
              </a:solidFill>
              <a:effectLst/>
            </a:endParaRPr>
          </a:p>
          <a:p>
            <a:pPr marL="342900" indent="-342900" algn="l" rtl="0" fontAlgn="base">
              <a:buFont typeface="Arial" panose="020B0604020202020204" pitchFamily="34" charset="0"/>
              <a:buChar char="•"/>
            </a:pPr>
            <a:r>
              <a:rPr lang="en-GB" sz="2000" b="0" i="0" dirty="0">
                <a:solidFill>
                  <a:srgbClr val="000000"/>
                </a:solidFill>
                <a:effectLst/>
              </a:rPr>
              <a:t>​Zhong An Technology works with over 200 farms across China and aims to expand to 2,500 farms</a:t>
            </a:r>
          </a:p>
          <a:p>
            <a:pPr marL="342900" indent="-342900" algn="l" rtl="0" fontAlgn="base">
              <a:buFont typeface="Arial" panose="020B0604020202020204" pitchFamily="34" charset="0"/>
              <a:buChar char="•"/>
            </a:pPr>
            <a:endParaRPr lang="en-GB" sz="2000" b="0" i="0" dirty="0">
              <a:solidFill>
                <a:srgbClr val="000000"/>
              </a:solidFill>
              <a:effectLst/>
            </a:endParaRPr>
          </a:p>
          <a:p>
            <a:pPr marL="342900" indent="-342900" algn="l" rtl="0" fontAlgn="base">
              <a:buFont typeface="Arial" panose="020B0604020202020204" pitchFamily="34" charset="0"/>
              <a:buChar char="•"/>
            </a:pPr>
            <a:r>
              <a:rPr lang="en-GB" sz="2000" b="0" i="0" dirty="0">
                <a:solidFill>
                  <a:srgbClr val="000000"/>
                </a:solidFill>
                <a:effectLst/>
              </a:rPr>
              <a:t>​Zhong An also offers financial services such as insurance and loans to farmers and businesses involved in the project, leveraging data from the blockchain system to ensure affordability and accessibility.​</a:t>
            </a:r>
          </a:p>
          <a:p>
            <a:pPr marL="342900" indent="-342900" algn="l" rtl="0" fontAlgn="base">
              <a:buFont typeface="Arial" panose="020B0604020202020204" pitchFamily="34" charset="0"/>
              <a:buChar char="•"/>
            </a:pPr>
            <a:endParaRPr lang="en-GB" sz="2000" b="0" i="0" dirty="0">
              <a:solidFill>
                <a:srgbClr val="000000"/>
              </a:solidFill>
              <a:effectLst/>
            </a:endParaRPr>
          </a:p>
          <a:p>
            <a:pPr marL="342900" indent="-342900" algn="l" rtl="0" fontAlgn="base">
              <a:buFont typeface="Arial" panose="020B0604020202020204" pitchFamily="34" charset="0"/>
              <a:buChar char="•"/>
            </a:pPr>
            <a:r>
              <a:rPr lang="en-GB" sz="2000" b="0" i="0" dirty="0">
                <a:solidFill>
                  <a:srgbClr val="000000"/>
                </a:solidFill>
                <a:effectLst/>
              </a:rPr>
              <a:t>​(Fu et al., 2020)</a:t>
            </a:r>
            <a:endParaRPr lang="en-US" sz="2000" b="0" i="0" dirty="0">
              <a:solidFill>
                <a:srgbClr val="000000"/>
              </a:solidFill>
              <a:effectLst/>
            </a:endParaRPr>
          </a:p>
          <a:p>
            <a:pPr algn="l" rtl="0" fontAlgn="base"/>
            <a:endParaRPr lang="en-US" dirty="0">
              <a:solidFill>
                <a:srgbClr val="000000"/>
              </a:solidFill>
              <a:latin typeface="Open Sans" panose="020B0606030504020204" pitchFamily="34" charset="0"/>
            </a:endParaRPr>
          </a:p>
          <a:p>
            <a:pPr algn="l" rtl="0" fontAlgn="base"/>
            <a:endParaRPr lang="en-US" sz="1800" b="0" i="0" dirty="0">
              <a:solidFill>
                <a:srgbClr val="000000"/>
              </a:solidFill>
              <a:effectLst/>
              <a:latin typeface="Open Sans" panose="020B0606030504020204" pitchFamily="34" charset="0"/>
            </a:endParaRPr>
          </a:p>
          <a:p>
            <a:pPr algn="l" rtl="0" fontAlgn="base"/>
            <a:endParaRPr lang="en-US" dirty="0">
              <a:solidFill>
                <a:srgbClr val="000000"/>
              </a:solidFill>
              <a:highlight>
                <a:srgbClr val="F5F5F5"/>
              </a:highlight>
              <a:latin typeface="Open Sans" panose="020B0606030504020204" pitchFamily="34" charset="0"/>
            </a:endParaRPr>
          </a:p>
          <a:p>
            <a:pPr algn="l" rtl="0" fontAlgn="base"/>
            <a:endParaRPr lang="en-US" b="0" i="0" dirty="0">
              <a:solidFill>
                <a:srgbClr val="000000"/>
              </a:solidFill>
              <a:effectLst/>
              <a:highlight>
                <a:srgbClr val="F5F5F5"/>
              </a:highlight>
              <a:latin typeface="Open Sans" panose="020B0606030504020204" pitchFamily="34" charset="0"/>
            </a:endParaRPr>
          </a:p>
          <a:p>
            <a:pPr algn="l" rtl="0" fontAlgn="base"/>
            <a:endParaRPr lang="en-US" b="0" i="0" dirty="0">
              <a:solidFill>
                <a:srgbClr val="000000"/>
              </a:solidFill>
              <a:effectLst/>
              <a:highlight>
                <a:srgbClr val="F5F5F5"/>
              </a:highlight>
              <a:latin typeface="Segoe UI" panose="020B0502040204020203" pitchFamily="34" charset="0"/>
            </a:endParaRPr>
          </a:p>
          <a:p>
            <a:pPr algn="l" rtl="0" fontAlgn="base"/>
            <a:r>
              <a:rPr lang="en-GB" sz="1800" b="0" i="0" dirty="0">
                <a:solidFill>
                  <a:srgbClr val="000000"/>
                </a:solidFill>
                <a:effectLst/>
                <a:highlight>
                  <a:srgbClr val="F5F5F5"/>
                </a:highlight>
                <a:latin typeface="Open Sans" panose="020B0606030504020204" pitchFamily="34" charset="0"/>
              </a:rPr>
              <a:t>​</a:t>
            </a:r>
            <a:endParaRPr lang="en-GB" b="0" i="0" dirty="0">
              <a:solidFill>
                <a:srgbClr val="000000"/>
              </a:solidFill>
              <a:effectLst/>
              <a:highlight>
                <a:srgbClr val="F5F5F5"/>
              </a:highlight>
              <a:latin typeface="Segoe UI" panose="020B0502040204020203" pitchFamily="34" charset="0"/>
            </a:endParaRPr>
          </a:p>
          <a:p>
            <a:pPr algn="l"/>
            <a:endParaRPr lang="en-GB" b="0" i="0" dirty="0">
              <a:solidFill>
                <a:srgbClr val="7A7A7A"/>
              </a:solidFill>
              <a:effectLst/>
              <a:latin typeface="Roboto" panose="02000000000000000000" pitchFamily="2" charset="0"/>
            </a:endParaRPr>
          </a:p>
        </p:txBody>
      </p:sp>
    </p:spTree>
    <p:extLst>
      <p:ext uri="{BB962C8B-B14F-4D97-AF65-F5344CB8AC3E}">
        <p14:creationId xmlns:p14="http://schemas.microsoft.com/office/powerpoint/2010/main" val="809500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287568" y="197396"/>
            <a:ext cx="10528478" cy="899883"/>
          </a:xfrm>
          <a:prstGeom prst="rect">
            <a:avLst/>
          </a:prstGeom>
        </p:spPr>
        <p:txBody>
          <a:bodyPr/>
          <a:lstStyle/>
          <a:p>
            <a:r>
              <a:rPr lang="en-GB" sz="3000" dirty="0">
                <a:solidFill>
                  <a:srgbClr val="29608D"/>
                </a:solidFill>
              </a:rPr>
              <a:t>Case 2:  ‘Shan Liang Taste’ – the agri-food supply chain system under the blockchain environment​</a:t>
            </a:r>
            <a:endParaRPr lang="en-US" sz="3000" dirty="0">
              <a:solidFill>
                <a:srgbClr val="29608D"/>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287568" y="1389137"/>
            <a:ext cx="9919392" cy="6863417"/>
          </a:xfrm>
          <a:prstGeom prst="rect">
            <a:avLst/>
          </a:prstGeom>
          <a:noFill/>
        </p:spPr>
        <p:txBody>
          <a:bodyPr wrap="square" rtlCol="0">
            <a:spAutoFit/>
          </a:bodyPr>
          <a:lstStyle/>
          <a:p>
            <a:pPr marL="285750" indent="-285750" algn="l" rtl="0" fontAlgn="base">
              <a:buFont typeface="Arial" panose="020B0604020202020204" pitchFamily="34" charset="0"/>
              <a:buChar char="•"/>
            </a:pPr>
            <a:r>
              <a:rPr lang="de-DE" sz="1800" b="0" i="0" u="none" strike="noStrike" dirty="0">
                <a:solidFill>
                  <a:srgbClr val="000000"/>
                </a:solidFill>
                <a:effectLst/>
                <a:latin typeface="Arial" panose="020B0604020202020204" pitchFamily="34" charset="0"/>
              </a:rPr>
              <a:t>Shan Liang Taste combines Internet of Things (IoT), blockchain, and big data to develop an agri-food supply chain management platform.</a:t>
            </a:r>
            <a:r>
              <a:rPr lang="en-US" sz="1800" b="0" i="0" dirty="0">
                <a:solidFill>
                  <a:srgbClr val="000000"/>
                </a:solidFill>
                <a:effectLst/>
                <a:latin typeface="Arial" panose="020B0604020202020204" pitchFamily="34" charset="0"/>
              </a:rPr>
              <a:t>​</a:t>
            </a:r>
            <a:endParaRPr lang="en-US" sz="2000" b="0" i="0" dirty="0">
              <a:solidFill>
                <a:srgbClr val="000000"/>
              </a:solidFill>
              <a:effectLst/>
              <a:latin typeface="Arial" panose="020B0604020202020204" pitchFamily="34" charset="0"/>
            </a:endParaRPr>
          </a:p>
          <a:p>
            <a:pPr algn="l" rtl="0" fontAlgn="base"/>
            <a:endParaRPr lang="de-DE" sz="20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de-DE" sz="1800" b="0" i="0" u="none" strike="noStrike" dirty="0">
                <a:solidFill>
                  <a:srgbClr val="000000"/>
                </a:solidFill>
                <a:effectLst/>
                <a:latin typeface="Arial" panose="020B0604020202020204" pitchFamily="34" charset="0"/>
              </a:rPr>
              <a:t>They digitize the assets of Beidahuang Farm Group, breaking down its grain supply chain into 1,639 business nodes across 3 farms, 9 management districts, and 33 workstations.</a:t>
            </a:r>
            <a:r>
              <a:rPr lang="en-US" sz="1800" b="0" i="0" dirty="0">
                <a:solidFill>
                  <a:srgbClr val="000000"/>
                </a:solidFill>
                <a:effectLst/>
                <a:latin typeface="Arial" panose="020B0604020202020204" pitchFamily="34" charset="0"/>
              </a:rPr>
              <a:t>​</a:t>
            </a:r>
            <a:endParaRPr lang="en-US" sz="2000" b="0" i="0" dirty="0">
              <a:solidFill>
                <a:srgbClr val="000000"/>
              </a:solidFill>
              <a:effectLst/>
              <a:latin typeface="Arial" panose="020B0604020202020204" pitchFamily="34" charset="0"/>
            </a:endParaRPr>
          </a:p>
          <a:p>
            <a:pPr algn="l" rtl="0" fontAlgn="base"/>
            <a:endParaRPr lang="de-DE" sz="2000" b="0" i="0" dirty="0">
              <a:solidFill>
                <a:srgbClr val="000000"/>
              </a:solidFill>
              <a:effectLst/>
              <a:latin typeface="Arial" panose="020B0604020202020204" pitchFamily="34" charset="0"/>
            </a:endParaRPr>
          </a:p>
          <a:p>
            <a:pPr marL="285750" indent="-285750" algn="just" rtl="0" fontAlgn="base">
              <a:buFont typeface="Arial" panose="020B0604020202020204" pitchFamily="34" charset="0"/>
              <a:buChar char="•"/>
            </a:pPr>
            <a:r>
              <a:rPr lang="de-DE" sz="1800" b="0" i="0" u="none" strike="noStrike" dirty="0">
                <a:solidFill>
                  <a:srgbClr val="000000"/>
                </a:solidFill>
                <a:effectLst/>
                <a:latin typeface="Arial" panose="020B0604020202020204" pitchFamily="34" charset="0"/>
              </a:rPr>
              <a:t>By adopting standardized, large-scale, and mechanized production methods, Shan Liang Taste creates an autonomous agricultural system powered by intelligent equipment and blockchain.</a:t>
            </a:r>
            <a:r>
              <a:rPr lang="en-US" sz="1800" b="0" i="0" dirty="0">
                <a:solidFill>
                  <a:srgbClr val="000000"/>
                </a:solidFill>
                <a:effectLst/>
                <a:latin typeface="Arial" panose="020B0604020202020204" pitchFamily="34" charset="0"/>
              </a:rPr>
              <a:t>​</a:t>
            </a:r>
            <a:endParaRPr lang="en-US" sz="2000" b="0" i="0" dirty="0">
              <a:solidFill>
                <a:srgbClr val="000000"/>
              </a:solidFill>
              <a:effectLst/>
              <a:latin typeface="Arial" panose="020B0604020202020204" pitchFamily="34" charset="0"/>
            </a:endParaRPr>
          </a:p>
          <a:p>
            <a:pPr algn="just" rtl="0" fontAlgn="base"/>
            <a:endParaRPr lang="de-DE" sz="20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de-DE" sz="1800" b="0" i="0" u="none" strike="noStrike" dirty="0">
                <a:solidFill>
                  <a:srgbClr val="000000"/>
                </a:solidFill>
                <a:effectLst/>
                <a:latin typeface="Arial" panose="020B0604020202020204" pitchFamily="34" charset="0"/>
              </a:rPr>
              <a:t>Various IoT devices installed on equipment automatically collect data such as time, location, planting details, and management data, which is uploaded to the blockchain system to ensure authenticity.</a:t>
            </a:r>
            <a:r>
              <a:rPr lang="en-US" sz="1800" b="0" i="0" dirty="0">
                <a:solidFill>
                  <a:srgbClr val="000000"/>
                </a:solidFill>
                <a:effectLst/>
                <a:latin typeface="Arial" panose="020B0604020202020204" pitchFamily="34" charset="0"/>
              </a:rPr>
              <a:t>​</a:t>
            </a:r>
            <a:endParaRPr lang="en-US" sz="2000" b="0" i="0" dirty="0">
              <a:solidFill>
                <a:srgbClr val="000000"/>
              </a:solidFill>
              <a:effectLst/>
              <a:latin typeface="Arial" panose="020B0604020202020204" pitchFamily="34" charset="0"/>
            </a:endParaRPr>
          </a:p>
          <a:p>
            <a:pPr algn="l" rtl="0" fontAlgn="base"/>
            <a:endParaRPr lang="de-DE" sz="20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de-DE" sz="1800" b="0" i="0" u="none" strike="noStrike" dirty="0">
                <a:solidFill>
                  <a:srgbClr val="000000"/>
                </a:solidFill>
                <a:effectLst/>
                <a:latin typeface="Arial" panose="020B0604020202020204" pitchFamily="34" charset="0"/>
              </a:rPr>
              <a:t>Participants in the grain supply chain record transaction information on the blockchain system, ensuring transaction security and comprehensive data mapping.</a:t>
            </a:r>
            <a:r>
              <a:rPr lang="en-US" sz="1800" b="0" i="0" dirty="0">
                <a:solidFill>
                  <a:srgbClr val="000000"/>
                </a:solidFill>
                <a:effectLst/>
                <a:latin typeface="Arial" panose="020B0604020202020204" pitchFamily="34" charset="0"/>
              </a:rPr>
              <a:t>​</a:t>
            </a:r>
            <a:endParaRPr lang="en-US" sz="2000" b="0" i="0" dirty="0">
              <a:solidFill>
                <a:srgbClr val="000000"/>
              </a:solidFill>
              <a:effectLst/>
              <a:latin typeface="Arial" panose="020B0604020202020204" pitchFamily="34" charset="0"/>
            </a:endParaRPr>
          </a:p>
          <a:p>
            <a:pPr algn="l" rtl="0" fontAlgn="base"/>
            <a:endParaRPr lang="en-US" sz="2000" b="0" i="0" dirty="0">
              <a:solidFill>
                <a:srgbClr val="000000"/>
              </a:solidFill>
              <a:effectLst/>
              <a:highlight>
                <a:srgbClr val="F5F5F5"/>
              </a:highlight>
              <a:latin typeface="Arial" panose="020B0604020202020204" pitchFamily="34" charset="0"/>
            </a:endParaRPr>
          </a:p>
          <a:p>
            <a:pPr algn="l" rtl="0" fontAlgn="base"/>
            <a:endParaRPr lang="en-US" dirty="0">
              <a:solidFill>
                <a:srgbClr val="000000"/>
              </a:solidFill>
              <a:latin typeface="Open Sans" panose="020B0606030504020204" pitchFamily="34" charset="0"/>
            </a:endParaRPr>
          </a:p>
          <a:p>
            <a:pPr algn="l" rtl="0" fontAlgn="base"/>
            <a:endParaRPr lang="en-US" sz="1800" b="0" i="0" dirty="0">
              <a:solidFill>
                <a:srgbClr val="000000"/>
              </a:solidFill>
              <a:effectLst/>
              <a:latin typeface="Open Sans" panose="020B0606030504020204" pitchFamily="34" charset="0"/>
            </a:endParaRPr>
          </a:p>
          <a:p>
            <a:pPr algn="l" rtl="0" fontAlgn="base"/>
            <a:endParaRPr lang="en-US" dirty="0">
              <a:solidFill>
                <a:srgbClr val="000000"/>
              </a:solidFill>
              <a:highlight>
                <a:srgbClr val="F5F5F5"/>
              </a:highlight>
              <a:latin typeface="Open Sans" panose="020B0606030504020204" pitchFamily="34" charset="0"/>
            </a:endParaRPr>
          </a:p>
          <a:p>
            <a:pPr algn="l" rtl="0" fontAlgn="base"/>
            <a:endParaRPr lang="en-US" b="0" i="0" dirty="0">
              <a:solidFill>
                <a:srgbClr val="000000"/>
              </a:solidFill>
              <a:effectLst/>
              <a:highlight>
                <a:srgbClr val="F5F5F5"/>
              </a:highlight>
              <a:latin typeface="Open Sans" panose="020B0606030504020204" pitchFamily="34" charset="0"/>
            </a:endParaRPr>
          </a:p>
          <a:p>
            <a:pPr algn="l" rtl="0" fontAlgn="base"/>
            <a:endParaRPr lang="en-US" b="0" i="0" dirty="0">
              <a:solidFill>
                <a:srgbClr val="000000"/>
              </a:solidFill>
              <a:effectLst/>
              <a:highlight>
                <a:srgbClr val="F5F5F5"/>
              </a:highlight>
              <a:latin typeface="Segoe UI" panose="020B0502040204020203" pitchFamily="34" charset="0"/>
            </a:endParaRPr>
          </a:p>
          <a:p>
            <a:pPr algn="l" rtl="0" fontAlgn="base"/>
            <a:r>
              <a:rPr lang="en-GB" sz="1800" b="0" i="0" dirty="0">
                <a:solidFill>
                  <a:srgbClr val="000000"/>
                </a:solidFill>
                <a:effectLst/>
                <a:highlight>
                  <a:srgbClr val="F5F5F5"/>
                </a:highlight>
                <a:latin typeface="Open Sans" panose="020B0606030504020204" pitchFamily="34" charset="0"/>
              </a:rPr>
              <a:t>​</a:t>
            </a:r>
            <a:endParaRPr lang="en-GB" b="0" i="0" dirty="0">
              <a:solidFill>
                <a:srgbClr val="000000"/>
              </a:solidFill>
              <a:effectLst/>
              <a:highlight>
                <a:srgbClr val="F5F5F5"/>
              </a:highlight>
              <a:latin typeface="Segoe UI" panose="020B0502040204020203" pitchFamily="34" charset="0"/>
            </a:endParaRPr>
          </a:p>
          <a:p>
            <a:pPr algn="l"/>
            <a:endParaRPr lang="en-GB" b="0" i="0" dirty="0">
              <a:solidFill>
                <a:srgbClr val="7A7A7A"/>
              </a:solidFill>
              <a:effectLst/>
              <a:latin typeface="Roboto" panose="02000000000000000000" pitchFamily="2" charset="0"/>
            </a:endParaRPr>
          </a:p>
        </p:txBody>
      </p:sp>
    </p:spTree>
    <p:extLst>
      <p:ext uri="{BB962C8B-B14F-4D97-AF65-F5344CB8AC3E}">
        <p14:creationId xmlns:p14="http://schemas.microsoft.com/office/powerpoint/2010/main" val="4172643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287568" y="197396"/>
            <a:ext cx="10528478" cy="899883"/>
          </a:xfrm>
          <a:prstGeom prst="rect">
            <a:avLst/>
          </a:prstGeom>
        </p:spPr>
        <p:txBody>
          <a:bodyPr/>
          <a:lstStyle/>
          <a:p>
            <a:r>
              <a:rPr lang="en-GB" sz="3000" dirty="0">
                <a:solidFill>
                  <a:srgbClr val="29608D"/>
                </a:solidFill>
              </a:rPr>
              <a:t>Case 2:  ‘Shan Liang Taste’ – the agri-food supply chain system under the blockchain environment​</a:t>
            </a:r>
            <a:endParaRPr lang="en-US" sz="3000" dirty="0">
              <a:solidFill>
                <a:srgbClr val="29608D"/>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287568" y="1389137"/>
            <a:ext cx="9919392" cy="4862870"/>
          </a:xfrm>
          <a:prstGeom prst="rect">
            <a:avLst/>
          </a:prstGeom>
          <a:noFill/>
        </p:spPr>
        <p:txBody>
          <a:bodyPr wrap="square" rtlCol="0">
            <a:spAutoFit/>
          </a:bodyPr>
          <a:lstStyle/>
          <a:p>
            <a:pPr marL="342900" indent="-342900" algn="l" rtl="0" fontAlgn="base">
              <a:buFont typeface="Arial" panose="020B0604020202020204" pitchFamily="34" charset="0"/>
              <a:buChar char="•"/>
            </a:pPr>
            <a:r>
              <a:rPr lang="en-GB" b="0" i="0" dirty="0">
                <a:solidFill>
                  <a:srgbClr val="000000"/>
                </a:solidFill>
                <a:effectLst/>
                <a:latin typeface="Arial" panose="020B0604020202020204" pitchFamily="34" charset="0"/>
              </a:rPr>
              <a:t>Shan Liang Taste develops various apps within the blockchain platform to manage the grain supply chain effectively:​</a:t>
            </a:r>
          </a:p>
          <a:p>
            <a:pPr marL="342900" indent="-342900" algn="l" rtl="0" fontAlgn="base">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lgn="l" rtl="0" fontAlgn="base">
              <a:buFont typeface="Arial" panose="020B0604020202020204" pitchFamily="34" charset="0"/>
              <a:buChar char="•"/>
            </a:pPr>
            <a:r>
              <a:rPr lang="en-GB" b="0" i="0" dirty="0">
                <a:solidFill>
                  <a:srgbClr val="000000"/>
                </a:solidFill>
                <a:effectLst/>
                <a:latin typeface="Arial" panose="020B0604020202020204" pitchFamily="34" charset="0"/>
              </a:rPr>
              <a:t>Shan Liang Blockchain Food Tickets app issues tradable and collateralized digital planting orders corresponding to land.​</a:t>
            </a:r>
          </a:p>
          <a:p>
            <a:pPr marL="342900" indent="-342900" algn="l" rtl="0" fontAlgn="base">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lgn="l" rtl="0" fontAlgn="base">
              <a:buFont typeface="Arial" panose="020B0604020202020204" pitchFamily="34" charset="0"/>
              <a:buChar char="•"/>
            </a:pPr>
            <a:r>
              <a:rPr lang="en-GB" b="0" i="0" dirty="0">
                <a:solidFill>
                  <a:srgbClr val="000000"/>
                </a:solidFill>
                <a:effectLst/>
                <a:latin typeface="Arial" panose="020B0604020202020204" pitchFamily="34" charset="0"/>
              </a:rPr>
              <a:t>​Shan Liang Blockchain Order via WeChat allows customers to book land for rice production, with orders costing $1,150 for 1 mu land.​</a:t>
            </a:r>
          </a:p>
          <a:p>
            <a:pPr marL="342900" indent="-342900" algn="l" rtl="0" fontAlgn="base">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lgn="l" rtl="0" fontAlgn="base">
              <a:buFont typeface="Arial" panose="020B0604020202020204" pitchFamily="34" charset="0"/>
              <a:buChar char="•"/>
            </a:pPr>
            <a:r>
              <a:rPr lang="en-GB" b="0" i="0" dirty="0">
                <a:solidFill>
                  <a:srgbClr val="000000"/>
                </a:solidFill>
                <a:effectLst/>
                <a:latin typeface="Arial" panose="020B0604020202020204" pitchFamily="34" charset="0"/>
              </a:rPr>
              <a:t>​Shan Liang Smart Contract app provides supply chain order contracts, effectively solving trust issues.​</a:t>
            </a:r>
          </a:p>
          <a:p>
            <a:pPr marL="342900" indent="-342900" algn="l" rtl="0" fontAlgn="base">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lgn="l" rtl="0" fontAlgn="base">
              <a:buFont typeface="Arial" panose="020B0604020202020204" pitchFamily="34" charset="0"/>
              <a:buChar char="•"/>
            </a:pPr>
            <a:r>
              <a:rPr lang="en-GB" b="0" i="0" dirty="0">
                <a:solidFill>
                  <a:srgbClr val="000000"/>
                </a:solidFill>
                <a:effectLst/>
                <a:latin typeface="Arial" panose="020B0604020202020204" pitchFamily="34" charset="0"/>
              </a:rPr>
              <a:t>​Shan Liang Steward app standardizes production services including breeding, procurement of agricultural materials, and production planning.​</a:t>
            </a:r>
          </a:p>
          <a:p>
            <a:pPr marL="342900" indent="-342900" algn="l" rtl="0" fontAlgn="base">
              <a:buFont typeface="Arial" panose="020B0604020202020204" pitchFamily="34" charset="0"/>
              <a:buChar char="•"/>
            </a:pPr>
            <a:endParaRPr lang="en-GB" sz="2000" b="0" i="0" dirty="0">
              <a:solidFill>
                <a:srgbClr val="000000"/>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0" i="0" dirty="0">
                <a:solidFill>
                  <a:srgbClr val="000000"/>
                </a:solidFill>
                <a:effectLst/>
                <a:latin typeface="Arial" panose="020B0604020202020204" pitchFamily="34" charset="0"/>
              </a:rPr>
              <a:t>​</a:t>
            </a:r>
            <a:r>
              <a:rPr lang="en-GB" b="0" i="0" dirty="0">
                <a:solidFill>
                  <a:srgbClr val="000000"/>
                </a:solidFill>
                <a:effectLst/>
                <a:latin typeface="Arial" panose="020B0604020202020204" pitchFamily="34" charset="0"/>
              </a:rPr>
              <a:t>Shan Liang Finance app, in collaboration with financial institutions, offers new financial services to supply chain partners based on blockchain data assets and trading data.​</a:t>
            </a:r>
            <a:r>
              <a:rPr lang="en-GB" b="0" i="0" dirty="0">
                <a:solidFill>
                  <a:srgbClr val="000000"/>
                </a:solidFill>
                <a:effectLst/>
                <a:highlight>
                  <a:srgbClr val="F5F5F5"/>
                </a:highlight>
                <a:latin typeface="Arial" panose="020B0604020202020204" pitchFamily="34" charset="0"/>
              </a:rPr>
              <a:t>​</a:t>
            </a:r>
            <a:endParaRPr lang="en-GB" b="0" i="0" dirty="0">
              <a:solidFill>
                <a:srgbClr val="7A7A7A"/>
              </a:solidFill>
              <a:effectLst/>
              <a:latin typeface="Roboto" panose="02000000000000000000" pitchFamily="2" charset="0"/>
            </a:endParaRPr>
          </a:p>
        </p:txBody>
      </p:sp>
      <p:sp>
        <p:nvSpPr>
          <p:cNvPr id="12" name="TextBox 11">
            <a:extLst>
              <a:ext uri="{FF2B5EF4-FFF2-40B4-BE49-F238E27FC236}">
                <a16:creationId xmlns:a16="http://schemas.microsoft.com/office/drawing/2014/main" id="{4A654B3F-5963-8D69-E7D0-0D3C09E5215C}"/>
              </a:ext>
            </a:extLst>
          </p:cNvPr>
          <p:cNvSpPr txBox="1"/>
          <p:nvPr/>
        </p:nvSpPr>
        <p:spPr>
          <a:xfrm>
            <a:off x="8895806" y="6277966"/>
            <a:ext cx="6688182" cy="369332"/>
          </a:xfrm>
          <a:prstGeom prst="rect">
            <a:avLst/>
          </a:prstGeom>
          <a:noFill/>
        </p:spPr>
        <p:txBody>
          <a:bodyPr wrap="square">
            <a:spAutoFit/>
          </a:bodyPr>
          <a:lstStyle/>
          <a:p>
            <a:r>
              <a:rPr lang="en-US" sz="1800" b="0" i="0" u="none" strike="noStrike" dirty="0">
                <a:solidFill>
                  <a:srgbClr val="000000"/>
                </a:solidFill>
                <a:effectLst/>
                <a:latin typeface="Open Sans" panose="020B0606030504020204" pitchFamily="34" charset="0"/>
              </a:rPr>
              <a:t>(Fu et al., 2020)</a:t>
            </a:r>
            <a:endParaRPr lang="en-IE" dirty="0"/>
          </a:p>
        </p:txBody>
      </p:sp>
    </p:spTree>
    <p:extLst>
      <p:ext uri="{BB962C8B-B14F-4D97-AF65-F5344CB8AC3E}">
        <p14:creationId xmlns:p14="http://schemas.microsoft.com/office/powerpoint/2010/main" val="1264532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341760" y="2817221"/>
            <a:ext cx="5150436" cy="2757828"/>
          </a:xfrm>
        </p:spPr>
        <p:txBody>
          <a:bodyPr/>
          <a:lstStyle/>
          <a:p>
            <a:r>
              <a:rPr lang="en-GB" dirty="0"/>
              <a:t>What are the Current Limits of Blockchain?​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104402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717CB8F-72FF-E240-A915-F4EC7D83352F}"/>
              </a:ext>
            </a:extLst>
          </p:cNvPr>
          <p:cNvSpPr>
            <a:spLocks noGrp="1"/>
          </p:cNvSpPr>
          <p:nvPr>
            <p:ph type="body" sz="quarter" idx="13"/>
          </p:nvPr>
        </p:nvSpPr>
        <p:spPr>
          <a:xfrm>
            <a:off x="6485646" y="525780"/>
            <a:ext cx="4235693" cy="5452734"/>
          </a:xfrm>
        </p:spPr>
        <p:txBody>
          <a:bodyPr/>
          <a:lstStyle/>
          <a:p>
            <a:r>
              <a:rPr lang="en-US" i="0" dirty="0"/>
              <a:t>Blockchain technologies have structural limits.​</a:t>
            </a:r>
          </a:p>
        </p:txBody>
      </p:sp>
      <p:pic>
        <p:nvPicPr>
          <p:cNvPr id="6" name="Picture Placeholder 5">
            <a:extLst>
              <a:ext uri="{FF2B5EF4-FFF2-40B4-BE49-F238E27FC236}">
                <a16:creationId xmlns:a16="http://schemas.microsoft.com/office/drawing/2014/main" id="{10024F94-BFB4-872A-F4CC-EA4E0737B10F}"/>
              </a:ext>
            </a:extLst>
          </p:cNvPr>
          <p:cNvPicPr>
            <a:picLocks noGrp="1" noChangeAspect="1"/>
          </p:cNvPicPr>
          <p:nvPr>
            <p:ph type="pic" sz="quarter" idx="44"/>
          </p:nvPr>
        </p:nvPicPr>
        <p:blipFill>
          <a:blip r:embed="rId2"/>
          <a:srcRect l="24652" r="24652"/>
          <a:stretch>
            <a:fillRect/>
          </a:stretch>
        </p:blipFill>
        <p:spPr/>
      </p:pic>
      <p:grpSp>
        <p:nvGrpSpPr>
          <p:cNvPr id="8" name="Graphic 231">
            <a:extLst>
              <a:ext uri="{FF2B5EF4-FFF2-40B4-BE49-F238E27FC236}">
                <a16:creationId xmlns:a16="http://schemas.microsoft.com/office/drawing/2014/main" id="{F05D0A1E-7E58-3ABC-6182-2C22FE2163C9}"/>
              </a:ext>
            </a:extLst>
          </p:cNvPr>
          <p:cNvGrpSpPr/>
          <p:nvPr/>
        </p:nvGrpSpPr>
        <p:grpSpPr>
          <a:xfrm rot="5400000">
            <a:off x="655943" y="4097332"/>
            <a:ext cx="1882891" cy="2933617"/>
            <a:chOff x="12708052" y="5708395"/>
            <a:chExt cx="760809" cy="1185370"/>
          </a:xfrm>
          <a:solidFill>
            <a:schemeClr val="bg1">
              <a:alpha val="52000"/>
            </a:schemeClr>
          </a:solidFill>
        </p:grpSpPr>
        <p:sp>
          <p:nvSpPr>
            <p:cNvPr id="37" name="Freeform 36">
              <a:extLst>
                <a:ext uri="{FF2B5EF4-FFF2-40B4-BE49-F238E27FC236}">
                  <a16:creationId xmlns:a16="http://schemas.microsoft.com/office/drawing/2014/main" id="{8ACBF91F-2F94-3FDE-EC3D-01AEDD90902D}"/>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818F5BF-FBBC-A654-7C08-7BD2694ED1BF}"/>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9827687-B6AE-39E9-EA5E-DB279C65249D}"/>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448329A-FDA4-9BC9-0A30-569402B1FF08}"/>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A434AAC-3A95-0C17-CB1C-D85C9639BBC8}"/>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B127696-1F71-5F1D-679C-C726DAC83163}"/>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79508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484273" y="294509"/>
            <a:ext cx="10595237" cy="803654"/>
          </a:xfrm>
          <a:prstGeom prst="rect">
            <a:avLst/>
          </a:prstGeom>
        </p:spPr>
        <p:txBody>
          <a:bodyPr/>
          <a:lstStyle/>
          <a:p>
            <a:r>
              <a:rPr lang="en-GB" dirty="0">
                <a:solidFill>
                  <a:srgbClr val="6A9D56"/>
                </a:solidFill>
              </a:rPr>
              <a:t>Current Limits</a:t>
            </a:r>
            <a:endParaRPr lang="en-GB" sz="3600" i="0" dirty="0">
              <a:solidFill>
                <a:srgbClr val="6A9D56"/>
              </a:solidFill>
              <a:effectLst/>
            </a:endParaRPr>
          </a:p>
          <a:p>
            <a:pPr algn="l"/>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484273" y="1009427"/>
            <a:ext cx="10025887" cy="6370975"/>
          </a:xfrm>
          <a:prstGeom prst="rect">
            <a:avLst/>
          </a:prstGeom>
          <a:noFill/>
        </p:spPr>
        <p:txBody>
          <a:bodyPr wrap="square" rtlCol="0">
            <a:spAutoFit/>
          </a:bodyPr>
          <a:lstStyle/>
          <a:p>
            <a:pPr algn="l"/>
            <a:r>
              <a:rPr lang="en-GB" sz="2400" b="0" i="0" dirty="0">
                <a:solidFill>
                  <a:srgbClr val="262626"/>
                </a:solidFill>
                <a:effectLst/>
              </a:rPr>
              <a:t>We have seen that blockchain technologies have structural limits.  They cannot be considered as a basis for complete trust and confidence, even narrowed down to trust. Indeed, organizational issues relating to power dynamics between actors and user appropriation as well as technical factors make studying the actual scope of this technology very complex.</a:t>
            </a:r>
          </a:p>
          <a:p>
            <a:pPr algn="l"/>
            <a:endParaRPr lang="en-GB" sz="2400" dirty="0">
              <a:solidFill>
                <a:srgbClr val="262626"/>
              </a:solidFill>
            </a:endParaRPr>
          </a:p>
          <a:p>
            <a:pPr algn="l"/>
            <a:r>
              <a:rPr lang="en-GB" sz="2400" b="0" i="0" dirty="0">
                <a:solidFill>
                  <a:srgbClr val="262626"/>
                </a:solidFill>
                <a:effectLst/>
              </a:rPr>
              <a:t>However, they indicate once more that mere transparency does not necessarily come with complete trust and an adequate protection of personal data​.</a:t>
            </a:r>
          </a:p>
          <a:p>
            <a:pPr algn="l"/>
            <a:endParaRPr lang="en-GB" sz="2400" dirty="0">
              <a:solidFill>
                <a:srgbClr val="262626"/>
              </a:solidFill>
            </a:endParaRPr>
          </a:p>
          <a:p>
            <a:pPr algn="l"/>
            <a:r>
              <a:rPr lang="en-GB" sz="2400" b="0" i="0" dirty="0">
                <a:solidFill>
                  <a:srgbClr val="262626"/>
                </a:solidFill>
                <a:effectLst/>
              </a:rPr>
              <a:t>Let us finally remind here that Public Key Infrastructures (PKI) were once similarly presented as a revolutionary, trust-inducing technology, before we came to share an understanding of its limits.​ Therefore, and as is the case with labels in a broader sense, using a blockchain is a guarantee of certain properties, but should be considered as a way to induce or suggest user trust by emphasizing the appropriate features of this technology.​</a:t>
            </a:r>
          </a:p>
          <a:p>
            <a:pPr algn="l"/>
            <a:endParaRPr lang="en-GB" sz="2400" b="0" i="0" dirty="0">
              <a:solidFill>
                <a:srgbClr val="7A7A7A"/>
              </a:solidFill>
              <a:effectLst/>
              <a:latin typeface="Roboto" panose="02000000000000000000" pitchFamily="2" charset="0"/>
            </a:endParaRPr>
          </a:p>
          <a:p>
            <a:pPr algn="l"/>
            <a:r>
              <a:rPr lang="en-GB" sz="2400" b="0" i="0" dirty="0">
                <a:solidFill>
                  <a:srgbClr val="7A7A7A"/>
                </a:solidFill>
                <a:effectLst/>
                <a:latin typeface="Roboto" panose="02000000000000000000" pitchFamily="2" charset="0"/>
              </a:rPr>
              <a:t>​</a:t>
            </a:r>
            <a:endParaRPr lang="en-GB" b="0" i="0" dirty="0">
              <a:solidFill>
                <a:srgbClr val="7A7A7A"/>
              </a:solidFill>
              <a:effectLst/>
              <a:latin typeface="Roboto" panose="02000000000000000000" pitchFamily="2" charset="0"/>
            </a:endParaRPr>
          </a:p>
        </p:txBody>
      </p:sp>
    </p:spTree>
    <p:extLst>
      <p:ext uri="{BB962C8B-B14F-4D97-AF65-F5344CB8AC3E}">
        <p14:creationId xmlns:p14="http://schemas.microsoft.com/office/powerpoint/2010/main" val="3129067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341760" y="2817221"/>
            <a:ext cx="5150436" cy="2757828"/>
          </a:xfrm>
        </p:spPr>
        <p:txBody>
          <a:bodyPr/>
          <a:lstStyle/>
          <a:p>
            <a:r>
              <a:rPr lang="en-US" dirty="0"/>
              <a:t>Conclusions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06</a:t>
            </a:r>
          </a:p>
        </p:txBody>
      </p:sp>
    </p:spTree>
    <p:extLst>
      <p:ext uri="{BB962C8B-B14F-4D97-AF65-F5344CB8AC3E}">
        <p14:creationId xmlns:p14="http://schemas.microsoft.com/office/powerpoint/2010/main" val="8244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366808" y="666778"/>
            <a:ext cx="5041923" cy="720752"/>
          </a:xfrm>
          <a:prstGeom prst="rect">
            <a:avLst/>
          </a:prstGeom>
        </p:spPr>
        <p:txBody>
          <a:bodyPr/>
          <a:lstStyle/>
          <a:p>
            <a:r>
              <a:rPr lang="en-US" dirty="0"/>
              <a:t>Learning Outcomes </a:t>
            </a:r>
          </a:p>
        </p:txBody>
      </p:sp>
      <p:sp>
        <p:nvSpPr>
          <p:cNvPr id="34" name="TextBox 33">
            <a:extLst>
              <a:ext uri="{FF2B5EF4-FFF2-40B4-BE49-F238E27FC236}">
                <a16:creationId xmlns:a16="http://schemas.microsoft.com/office/drawing/2014/main" id="{BF7458A0-7891-E000-5514-DF211F41E124}"/>
              </a:ext>
            </a:extLst>
          </p:cNvPr>
          <p:cNvSpPr txBox="1"/>
          <p:nvPr/>
        </p:nvSpPr>
        <p:spPr>
          <a:xfrm>
            <a:off x="2227368" y="1803350"/>
            <a:ext cx="8335925" cy="5262979"/>
          </a:xfrm>
          <a:prstGeom prst="rect">
            <a:avLst/>
          </a:prstGeom>
          <a:solidFill>
            <a:schemeClr val="bg1"/>
          </a:solidFill>
        </p:spPr>
        <p:txBody>
          <a:bodyPr wrap="square" rtlCol="0">
            <a:spAutoFit/>
          </a:bodyPr>
          <a:lstStyle/>
          <a:p>
            <a:r>
              <a:rPr lang="en-GB" sz="2200" dirty="0">
                <a:solidFill>
                  <a:srgbClr val="262626"/>
                </a:solidFill>
              </a:rPr>
              <a:t>By the end of Module 5, participants will be able to:</a:t>
            </a:r>
          </a:p>
          <a:p>
            <a:endParaRPr lang="en-GB" sz="2200" dirty="0">
              <a:solidFill>
                <a:srgbClr val="262626"/>
              </a:solidFill>
            </a:endParaRPr>
          </a:p>
          <a:p>
            <a:pPr marL="342900" indent="-342900">
              <a:buFont typeface="Arial" panose="020B0604020202020204" pitchFamily="34" charset="0"/>
              <a:buChar char="•"/>
            </a:pPr>
            <a:r>
              <a:rPr lang="en-GB" sz="2200" b="1" dirty="0">
                <a:solidFill>
                  <a:srgbClr val="262626"/>
                </a:solidFill>
              </a:rPr>
              <a:t>Define </a:t>
            </a:r>
            <a:r>
              <a:rPr lang="en-GB" sz="2200" dirty="0">
                <a:solidFill>
                  <a:srgbClr val="262626"/>
                </a:solidFill>
              </a:rPr>
              <a:t>key terms related to the topic of blockchain in the agrifood sector.</a:t>
            </a:r>
          </a:p>
          <a:p>
            <a:pPr marL="342900" indent="-342900">
              <a:buFont typeface="Arial" panose="020B0604020202020204" pitchFamily="34" charset="0"/>
              <a:buChar char="•"/>
            </a:pPr>
            <a:r>
              <a:rPr lang="en-GB" sz="2200" b="1" dirty="0">
                <a:solidFill>
                  <a:srgbClr val="262626"/>
                </a:solidFill>
              </a:rPr>
              <a:t>Describe</a:t>
            </a:r>
            <a:r>
              <a:rPr lang="en-GB" sz="2200" dirty="0">
                <a:solidFill>
                  <a:srgbClr val="262626"/>
                </a:solidFill>
              </a:rPr>
              <a:t> how blockchain is used in the agrifood sector.</a:t>
            </a:r>
          </a:p>
          <a:p>
            <a:pPr marL="342900" indent="-342900">
              <a:buFont typeface="Arial" panose="020B0604020202020204" pitchFamily="34" charset="0"/>
              <a:buChar char="•"/>
            </a:pPr>
            <a:r>
              <a:rPr lang="en-GB" sz="2200" b="1" dirty="0">
                <a:solidFill>
                  <a:srgbClr val="262626"/>
                </a:solidFill>
              </a:rPr>
              <a:t>Demonstrate</a:t>
            </a:r>
            <a:r>
              <a:rPr lang="en-GB" sz="2200" dirty="0">
                <a:solidFill>
                  <a:srgbClr val="262626"/>
                </a:solidFill>
              </a:rPr>
              <a:t> a clear understanding of the key features of blockchain technology and its trustworthiness as a potential solution to many of these problems.</a:t>
            </a:r>
          </a:p>
          <a:p>
            <a:pPr marL="342900" indent="-342900">
              <a:buFont typeface="Arial" panose="020B0604020202020204" pitchFamily="34" charset="0"/>
              <a:buChar char="•"/>
            </a:pPr>
            <a:r>
              <a:rPr lang="en-GB" sz="2200" b="1" dirty="0">
                <a:solidFill>
                  <a:srgbClr val="262626"/>
                </a:solidFill>
              </a:rPr>
              <a:t>Analyse</a:t>
            </a:r>
            <a:r>
              <a:rPr lang="en-GB" sz="2200" dirty="0">
                <a:solidFill>
                  <a:srgbClr val="262626"/>
                </a:solidFill>
              </a:rPr>
              <a:t> the role of blockchain technology as a trusted technology.</a:t>
            </a:r>
          </a:p>
          <a:p>
            <a:pPr marL="342900" indent="-342900">
              <a:buFont typeface="Arial" panose="020B0604020202020204" pitchFamily="34" charset="0"/>
              <a:buChar char="•"/>
            </a:pPr>
            <a:r>
              <a:rPr lang="en-GB" sz="2200" b="1" dirty="0">
                <a:solidFill>
                  <a:srgbClr val="262626"/>
                </a:solidFill>
              </a:rPr>
              <a:t>Assess</a:t>
            </a:r>
            <a:r>
              <a:rPr lang="en-GB" sz="2200" dirty="0">
                <a:solidFill>
                  <a:srgbClr val="262626"/>
                </a:solidFill>
              </a:rPr>
              <a:t> the trustworthiness of blockchain technologies in the agri-food supply chain.</a:t>
            </a:r>
          </a:p>
          <a:p>
            <a:endParaRPr lang="en-GB" sz="2200" dirty="0">
              <a:solidFill>
                <a:srgbClr val="262626"/>
              </a:solidFill>
            </a:endParaRPr>
          </a:p>
          <a:p>
            <a:endParaRPr lang="en-GB" sz="2200" dirty="0">
              <a:solidFill>
                <a:srgbClr val="262626"/>
              </a:solidFill>
            </a:endParaRPr>
          </a:p>
          <a:p>
            <a:endParaRPr lang="en-GB" sz="2200" dirty="0">
              <a:solidFill>
                <a:srgbClr val="262626"/>
              </a:solidFill>
            </a:endParaRPr>
          </a:p>
          <a:p>
            <a:endParaRPr lang="en-GB" sz="2200" dirty="0">
              <a:solidFill>
                <a:srgbClr val="262626"/>
              </a:solidFill>
            </a:endParaRPr>
          </a:p>
          <a:p>
            <a:endParaRPr lang="en-GB" sz="600" dirty="0">
              <a:solidFill>
                <a:srgbClr val="262626"/>
              </a:solidFill>
            </a:endParaRPr>
          </a:p>
        </p:txBody>
      </p:sp>
    </p:spTree>
    <p:extLst>
      <p:ext uri="{BB962C8B-B14F-4D97-AF65-F5344CB8AC3E}">
        <p14:creationId xmlns:p14="http://schemas.microsoft.com/office/powerpoint/2010/main" val="3752698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287568" y="254894"/>
            <a:ext cx="10595237" cy="803654"/>
          </a:xfrm>
          <a:prstGeom prst="rect">
            <a:avLst/>
          </a:prstGeom>
        </p:spPr>
        <p:txBody>
          <a:bodyPr/>
          <a:lstStyle/>
          <a:p>
            <a:r>
              <a:rPr lang="en-GB" b="0" i="0" u="none" strike="noStrike" dirty="0">
                <a:solidFill>
                  <a:srgbClr val="6A9D56"/>
                </a:solidFill>
                <a:effectLst/>
              </a:rPr>
              <a:t>Assessing the Trustworthiness Of Blockchain Technologies in </a:t>
            </a:r>
            <a:r>
              <a:rPr lang="en-GB" b="0" dirty="0">
                <a:solidFill>
                  <a:srgbClr val="6A9D56"/>
                </a:solidFill>
              </a:rPr>
              <a:t>t</a:t>
            </a:r>
            <a:r>
              <a:rPr lang="en-GB" b="0" i="0" u="none" strike="noStrike" dirty="0">
                <a:solidFill>
                  <a:srgbClr val="6A9D56"/>
                </a:solidFill>
                <a:effectLst/>
              </a:rPr>
              <a:t>he Agri-food Supply Chain</a:t>
            </a:r>
            <a:r>
              <a:rPr lang="en-GB" b="0" i="0" dirty="0">
                <a:solidFill>
                  <a:srgbClr val="6A9D56"/>
                </a:solidFill>
                <a:effectLst/>
              </a:rPr>
              <a:t>​</a:t>
            </a:r>
            <a:endParaRPr lang="en-US" sz="6000" dirty="0">
              <a:solidFill>
                <a:srgbClr val="6A9D56"/>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287568" y="1340127"/>
            <a:ext cx="10687519" cy="5262979"/>
          </a:xfrm>
          <a:prstGeom prst="rect">
            <a:avLst/>
          </a:prstGeom>
          <a:noFill/>
        </p:spPr>
        <p:txBody>
          <a:bodyPr wrap="square" rtlCol="0">
            <a:spAutoFit/>
          </a:bodyPr>
          <a:lstStyle/>
          <a:p>
            <a:pPr algn="l"/>
            <a:r>
              <a:rPr lang="en-GB" sz="2400" b="1" i="0" dirty="0">
                <a:solidFill>
                  <a:srgbClr val="29608D"/>
                </a:solidFill>
                <a:effectLst/>
              </a:rPr>
              <a:t>Implementation Quality:​</a:t>
            </a:r>
          </a:p>
          <a:p>
            <a:pPr algn="l"/>
            <a:r>
              <a:rPr lang="en-GB" sz="2400" b="1" i="0" dirty="0">
                <a:solidFill>
                  <a:srgbClr val="29608D"/>
                </a:solidFill>
                <a:effectLst/>
              </a:rPr>
              <a:t>Assessment: </a:t>
            </a:r>
            <a:r>
              <a:rPr lang="en-GB" sz="2400" b="0" i="0" dirty="0">
                <a:solidFill>
                  <a:srgbClr val="262626"/>
                </a:solidFill>
                <a:effectLst/>
              </a:rPr>
              <a:t>The trustworthiness of blockchain in the agrifood sector depends on the quality of its implementation. A well-designed and rigorously implemented blockchain system is more likely to be trustworthy.​</a:t>
            </a:r>
          </a:p>
          <a:p>
            <a:pPr algn="l"/>
            <a:endParaRPr lang="en-GB" sz="2400" b="0" i="0" dirty="0">
              <a:solidFill>
                <a:srgbClr val="7A7A7A"/>
              </a:solidFill>
              <a:effectLst/>
            </a:endParaRPr>
          </a:p>
          <a:p>
            <a:pPr algn="l"/>
            <a:r>
              <a:rPr lang="en-GB" sz="2400" b="0" i="0" dirty="0">
                <a:solidFill>
                  <a:srgbClr val="7A7A7A"/>
                </a:solidFill>
                <a:effectLst/>
              </a:rPr>
              <a:t>​</a:t>
            </a:r>
            <a:r>
              <a:rPr lang="en-GB" sz="2400" b="1" i="0" dirty="0">
                <a:solidFill>
                  <a:srgbClr val="29608D"/>
                </a:solidFill>
                <a:effectLst/>
              </a:rPr>
              <a:t>Transparency and Traceability:​</a:t>
            </a:r>
          </a:p>
          <a:p>
            <a:pPr algn="l"/>
            <a:r>
              <a:rPr lang="en-GB" sz="2400" b="1" i="0" dirty="0">
                <a:solidFill>
                  <a:srgbClr val="29608D"/>
                </a:solidFill>
                <a:effectLst/>
              </a:rPr>
              <a:t>Assessment: </a:t>
            </a:r>
            <a:r>
              <a:rPr lang="en-GB" sz="2400" b="0" i="0" dirty="0">
                <a:solidFill>
                  <a:srgbClr val="262626"/>
                </a:solidFill>
                <a:effectLst/>
              </a:rPr>
              <a:t>Blockchain's impact on transparency and traceability is a key factor. If the blockchain implementation provides a transparent and traceable record of the supply chain, it contributes to trustworthiness.</a:t>
            </a:r>
          </a:p>
          <a:p>
            <a:pPr algn="l"/>
            <a:endParaRPr lang="en-GB" sz="2400" dirty="0">
              <a:solidFill>
                <a:srgbClr val="262626"/>
              </a:solidFill>
            </a:endParaRPr>
          </a:p>
          <a:p>
            <a:pPr algn="l"/>
            <a:r>
              <a:rPr lang="en-GB" sz="2400" b="1" i="0" dirty="0">
                <a:solidFill>
                  <a:srgbClr val="29608D"/>
                </a:solidFill>
                <a:effectLst/>
              </a:rPr>
              <a:t>Data Integrity:​</a:t>
            </a:r>
          </a:p>
          <a:p>
            <a:pPr algn="l"/>
            <a:r>
              <a:rPr lang="en-GB" sz="2400" b="1" i="0" dirty="0">
                <a:solidFill>
                  <a:srgbClr val="29608D"/>
                </a:solidFill>
                <a:effectLst/>
              </a:rPr>
              <a:t>Assessment: </a:t>
            </a:r>
            <a:r>
              <a:rPr lang="en-GB" sz="2400" b="0" i="0" dirty="0">
                <a:solidFill>
                  <a:srgbClr val="262626"/>
                </a:solidFill>
                <a:effectLst/>
              </a:rPr>
              <a:t>The immutability of data on the blockchain ensures data integrity. If the technology is effectively preventing unauthorized modifications to the data, it enhances trust in the accuracy of information.​</a:t>
            </a:r>
          </a:p>
        </p:txBody>
      </p:sp>
    </p:spTree>
    <p:extLst>
      <p:ext uri="{BB962C8B-B14F-4D97-AF65-F5344CB8AC3E}">
        <p14:creationId xmlns:p14="http://schemas.microsoft.com/office/powerpoint/2010/main" val="963514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287568" y="254894"/>
            <a:ext cx="10595237" cy="803654"/>
          </a:xfrm>
          <a:prstGeom prst="rect">
            <a:avLst/>
          </a:prstGeom>
        </p:spPr>
        <p:txBody>
          <a:bodyPr/>
          <a:lstStyle/>
          <a:p>
            <a:r>
              <a:rPr lang="en-GB" b="0" i="0" u="none" strike="noStrike" dirty="0">
                <a:solidFill>
                  <a:srgbClr val="6A9D56"/>
                </a:solidFill>
                <a:effectLst/>
              </a:rPr>
              <a:t>Assessing the Trustworthiness Of Blockchain Technologies in </a:t>
            </a:r>
            <a:r>
              <a:rPr lang="en-GB" b="0" dirty="0">
                <a:solidFill>
                  <a:srgbClr val="6A9D56"/>
                </a:solidFill>
              </a:rPr>
              <a:t>t</a:t>
            </a:r>
            <a:r>
              <a:rPr lang="en-GB" b="0" i="0" u="none" strike="noStrike" dirty="0">
                <a:solidFill>
                  <a:srgbClr val="6A9D56"/>
                </a:solidFill>
                <a:effectLst/>
              </a:rPr>
              <a:t>he Agri-food Supply Chain</a:t>
            </a:r>
            <a:r>
              <a:rPr lang="en-GB" b="0" i="0" dirty="0">
                <a:solidFill>
                  <a:srgbClr val="6A9D56"/>
                </a:solidFill>
                <a:effectLst/>
              </a:rPr>
              <a:t>​</a:t>
            </a:r>
            <a:endParaRPr lang="en-US" sz="6000" dirty="0">
              <a:solidFill>
                <a:srgbClr val="6A9D56"/>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287569" y="1463970"/>
            <a:ext cx="10476226" cy="5262979"/>
          </a:xfrm>
          <a:prstGeom prst="rect">
            <a:avLst/>
          </a:prstGeom>
          <a:noFill/>
        </p:spPr>
        <p:txBody>
          <a:bodyPr wrap="square" rtlCol="0">
            <a:spAutoFit/>
          </a:bodyPr>
          <a:lstStyle/>
          <a:p>
            <a:pPr algn="l"/>
            <a:r>
              <a:rPr lang="en-GB" sz="2400" b="1" i="0" dirty="0">
                <a:solidFill>
                  <a:srgbClr val="29608D"/>
                </a:solidFill>
                <a:effectLst/>
              </a:rPr>
              <a:t>Security Measures:</a:t>
            </a:r>
          </a:p>
          <a:p>
            <a:pPr algn="l"/>
            <a:r>
              <a:rPr lang="en-GB" sz="2400" b="1" i="0" dirty="0">
                <a:solidFill>
                  <a:srgbClr val="29608D"/>
                </a:solidFill>
                <a:effectLst/>
              </a:rPr>
              <a:t>Assessment: </a:t>
            </a:r>
            <a:r>
              <a:rPr lang="en-GB" sz="2400" b="0" i="0" dirty="0">
                <a:solidFill>
                  <a:srgbClr val="262626"/>
                </a:solidFill>
                <a:effectLst/>
              </a:rPr>
              <a:t>The security features of the blockchain system play a crucial role. Robust encryption, secure consensus mechanisms, and access controls contribute to the overall security of the technology, impacting its trustworthiness.​</a:t>
            </a:r>
          </a:p>
          <a:p>
            <a:pPr algn="l"/>
            <a:endParaRPr lang="en-GB" sz="2400" dirty="0">
              <a:solidFill>
                <a:srgbClr val="262626"/>
              </a:solidFill>
            </a:endParaRPr>
          </a:p>
          <a:p>
            <a:pPr algn="l"/>
            <a:r>
              <a:rPr lang="en-GB" sz="2400" b="1" i="0" dirty="0">
                <a:solidFill>
                  <a:srgbClr val="29608D"/>
                </a:solidFill>
                <a:effectLst/>
              </a:rPr>
              <a:t>Scalability:​</a:t>
            </a:r>
          </a:p>
          <a:p>
            <a:pPr algn="l"/>
            <a:r>
              <a:rPr lang="en-GB" sz="2400" b="1" i="0" dirty="0">
                <a:solidFill>
                  <a:srgbClr val="29608D"/>
                </a:solidFill>
                <a:effectLst/>
              </a:rPr>
              <a:t>Assessment: </a:t>
            </a:r>
            <a:r>
              <a:rPr lang="en-GB" sz="2400" b="0" i="0" dirty="0">
                <a:solidFill>
                  <a:srgbClr val="262626"/>
                </a:solidFill>
                <a:effectLst/>
              </a:rPr>
              <a:t>The ability of the blockchain to scale and accommodate a growing volume of transactions is crucial. A scalable solution ensures continued performance and reliability, impacting its trustworthiness.​</a:t>
            </a:r>
          </a:p>
          <a:p>
            <a:pPr algn="l"/>
            <a:endParaRPr lang="en-GB" sz="2400" b="0" i="0" dirty="0">
              <a:solidFill>
                <a:srgbClr val="262626"/>
              </a:solidFill>
              <a:effectLst/>
            </a:endParaRPr>
          </a:p>
          <a:p>
            <a:pPr algn="l"/>
            <a:r>
              <a:rPr lang="en-GB" sz="2400" b="1" i="0" dirty="0">
                <a:solidFill>
                  <a:srgbClr val="29608D"/>
                </a:solidFill>
                <a:effectLst/>
              </a:rPr>
              <a:t>​Continuous Improvement:​</a:t>
            </a:r>
          </a:p>
          <a:p>
            <a:pPr algn="l"/>
            <a:r>
              <a:rPr lang="en-GB" sz="2400" b="1" i="0" dirty="0">
                <a:solidFill>
                  <a:srgbClr val="29608D"/>
                </a:solidFill>
                <a:effectLst/>
              </a:rPr>
              <a:t>Assessment: </a:t>
            </a:r>
            <a:r>
              <a:rPr lang="en-GB" sz="2400" b="0" i="0" dirty="0">
                <a:solidFill>
                  <a:srgbClr val="262626"/>
                </a:solidFill>
                <a:effectLst/>
              </a:rPr>
              <a:t>Ongoing development, updates, and a commitment to continuous improvement indicate a dynamic and responsive blockchain solution. Such adaptability contributes to trustworthiness over time.​</a:t>
            </a:r>
          </a:p>
        </p:txBody>
      </p:sp>
    </p:spTree>
    <p:extLst>
      <p:ext uri="{BB962C8B-B14F-4D97-AF65-F5344CB8AC3E}">
        <p14:creationId xmlns:p14="http://schemas.microsoft.com/office/powerpoint/2010/main" val="456929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233383" y="485169"/>
            <a:ext cx="10595237" cy="803654"/>
          </a:xfrm>
          <a:prstGeom prst="rect">
            <a:avLst/>
          </a:prstGeom>
        </p:spPr>
        <p:txBody>
          <a:bodyPr/>
          <a:lstStyle/>
          <a:p>
            <a:r>
              <a:rPr lang="en-GB" b="0" i="0" u="none" strike="noStrike" dirty="0">
                <a:solidFill>
                  <a:srgbClr val="6A9D56"/>
                </a:solidFill>
                <a:effectLst/>
              </a:rPr>
              <a:t>Conclusion</a:t>
            </a:r>
            <a:endParaRPr lang="en-US" sz="6000" dirty="0">
              <a:solidFill>
                <a:srgbClr val="6A9D56"/>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352394" y="2228147"/>
            <a:ext cx="10476226" cy="3046988"/>
          </a:xfrm>
          <a:prstGeom prst="rect">
            <a:avLst/>
          </a:prstGeom>
          <a:noFill/>
        </p:spPr>
        <p:txBody>
          <a:bodyPr wrap="square" rtlCol="0">
            <a:spAutoFit/>
          </a:bodyPr>
          <a:lstStyle/>
          <a:p>
            <a:pPr algn="l"/>
            <a:r>
              <a:rPr lang="en-GB" sz="2400" b="0" i="0" dirty="0">
                <a:solidFill>
                  <a:srgbClr val="262626"/>
                </a:solidFill>
                <a:effectLst/>
              </a:rPr>
              <a:t>In summary, the extent to which the use of blockchain in the agrifood sector is trustworthy depends on factors such as the quality of implementation, its impact on transparency and traceability, data integrity, security measures, scalability, a commitment to continuous improvement, community and industry support, regulatory compliance, user feedback, educational initiatives and interoperability.​</a:t>
            </a:r>
          </a:p>
          <a:p>
            <a:pPr algn="l"/>
            <a:endParaRPr lang="en-GB" sz="2400" b="0" i="0" dirty="0">
              <a:solidFill>
                <a:srgbClr val="262626"/>
              </a:solidFill>
              <a:effectLst/>
            </a:endParaRPr>
          </a:p>
          <a:p>
            <a:pPr algn="l"/>
            <a:r>
              <a:rPr lang="en-GB" sz="2400" b="0" i="0" dirty="0">
                <a:solidFill>
                  <a:srgbClr val="262626"/>
                </a:solidFill>
                <a:effectLst/>
              </a:rPr>
              <a:t>​Each of these factors plays a role in shaping the overall trustworthiness of blockchain technology in the agrifood supply chain.​</a:t>
            </a:r>
          </a:p>
        </p:txBody>
      </p:sp>
    </p:spTree>
    <p:extLst>
      <p:ext uri="{BB962C8B-B14F-4D97-AF65-F5344CB8AC3E}">
        <p14:creationId xmlns:p14="http://schemas.microsoft.com/office/powerpoint/2010/main" val="560922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373795" y="85111"/>
            <a:ext cx="6326068" cy="720752"/>
          </a:xfrm>
          <a:prstGeom prst="rect">
            <a:avLst/>
          </a:prstGeom>
        </p:spPr>
        <p:txBody>
          <a:bodyPr/>
          <a:lstStyle/>
          <a:p>
            <a:r>
              <a:rPr lang="en-US" dirty="0"/>
              <a:t>Self Test Quiz</a:t>
            </a:r>
          </a:p>
        </p:txBody>
      </p:sp>
      <p:sp>
        <p:nvSpPr>
          <p:cNvPr id="34" name="TextBox 33">
            <a:extLst>
              <a:ext uri="{FF2B5EF4-FFF2-40B4-BE49-F238E27FC236}">
                <a16:creationId xmlns:a16="http://schemas.microsoft.com/office/drawing/2014/main" id="{BF7458A0-7891-E000-5514-DF211F41E124}"/>
              </a:ext>
            </a:extLst>
          </p:cNvPr>
          <p:cNvSpPr txBox="1"/>
          <p:nvPr/>
        </p:nvSpPr>
        <p:spPr>
          <a:xfrm>
            <a:off x="2452171" y="936491"/>
            <a:ext cx="7906675" cy="5078313"/>
          </a:xfrm>
          <a:prstGeom prst="rect">
            <a:avLst/>
          </a:prstGeom>
          <a:solidFill>
            <a:schemeClr val="bg1"/>
          </a:solidFill>
        </p:spPr>
        <p:txBody>
          <a:bodyPr wrap="square" rtlCol="0">
            <a:spAutoFit/>
          </a:bodyPr>
          <a:lstStyle/>
          <a:p>
            <a:pPr marL="285750" indent="-285750" algn="l" rtl="0" fontAlgn="base">
              <a:buFont typeface="Arial" panose="020B0604020202020204" pitchFamily="34" charset="0"/>
              <a:buChar char="•"/>
            </a:pPr>
            <a:r>
              <a:rPr lang="en-GB" sz="2400" b="0" u="none" strike="noStrike" dirty="0">
                <a:solidFill>
                  <a:srgbClr val="262626"/>
                </a:solidFill>
                <a:effectLst/>
              </a:rPr>
              <a:t>Define trust and smart contracts.​</a:t>
            </a:r>
          </a:p>
          <a:p>
            <a:pPr marL="285750" indent="-285750" algn="l" rtl="0" fontAlgn="base">
              <a:buFont typeface="Arial" panose="020B0604020202020204" pitchFamily="34" charset="0"/>
              <a:buChar char="•"/>
            </a:pPr>
            <a:endParaRPr lang="en-GB" sz="2400" b="0" u="none" strike="noStrike" dirty="0">
              <a:solidFill>
                <a:srgbClr val="262626"/>
              </a:solidFill>
              <a:effectLst/>
            </a:endParaRPr>
          </a:p>
          <a:p>
            <a:pPr marL="285750" indent="-285750" algn="l" rtl="0" fontAlgn="base">
              <a:buFont typeface="Arial" panose="020B0604020202020204" pitchFamily="34" charset="0"/>
              <a:buChar char="•"/>
            </a:pPr>
            <a:r>
              <a:rPr lang="en-GB" sz="2400" b="0" u="none" strike="noStrike" dirty="0">
                <a:solidFill>
                  <a:srgbClr val="262626"/>
                </a:solidFill>
                <a:effectLst/>
              </a:rPr>
              <a:t>Briefly describe two practical applications of blockchain in the agrifood sector.</a:t>
            </a:r>
          </a:p>
          <a:p>
            <a:pPr marL="285750" indent="-285750" algn="l" rtl="0" fontAlgn="base">
              <a:buFont typeface="Arial" panose="020B0604020202020204" pitchFamily="34" charset="0"/>
              <a:buChar char="•"/>
            </a:pPr>
            <a:endParaRPr lang="en-GB" sz="2400" b="0" u="none" strike="noStrike" dirty="0">
              <a:solidFill>
                <a:srgbClr val="262626"/>
              </a:solidFill>
              <a:effectLst/>
            </a:endParaRPr>
          </a:p>
          <a:p>
            <a:pPr marL="285750" indent="-285750" algn="l" rtl="0" fontAlgn="base">
              <a:buFont typeface="Arial" panose="020B0604020202020204" pitchFamily="34" charset="0"/>
              <a:buChar char="•"/>
            </a:pPr>
            <a:r>
              <a:rPr lang="en-GB" sz="2400" b="0" u="none" strike="noStrike" dirty="0">
                <a:solidFill>
                  <a:srgbClr val="262626"/>
                </a:solidFill>
                <a:effectLst/>
              </a:rPr>
              <a:t>List one key feature of blockchain technology.​</a:t>
            </a:r>
          </a:p>
          <a:p>
            <a:pPr marL="285750" indent="-285750" algn="l" rtl="0" fontAlgn="base">
              <a:buFont typeface="Arial" panose="020B0604020202020204" pitchFamily="34" charset="0"/>
              <a:buChar char="•"/>
            </a:pPr>
            <a:endParaRPr lang="en-GB" sz="2400" b="0" u="none" strike="noStrike" dirty="0">
              <a:solidFill>
                <a:srgbClr val="262626"/>
              </a:solidFill>
              <a:effectLst/>
            </a:endParaRPr>
          </a:p>
          <a:p>
            <a:pPr marL="285750" indent="-285750" algn="l" rtl="0" fontAlgn="base">
              <a:buFont typeface="Arial" panose="020B0604020202020204" pitchFamily="34" charset="0"/>
              <a:buChar char="•"/>
            </a:pPr>
            <a:r>
              <a:rPr lang="en-GB" sz="2400" b="0" u="none" strike="noStrike" dirty="0">
                <a:solidFill>
                  <a:srgbClr val="262626"/>
                </a:solidFill>
                <a:effectLst/>
              </a:rPr>
              <a:t>Briefly state the role of blockchain in establishing trust in the agrifood supply chain.​</a:t>
            </a:r>
          </a:p>
          <a:p>
            <a:pPr marL="285750" indent="-285750" algn="l" rtl="0" fontAlgn="base">
              <a:buFont typeface="Arial" panose="020B0604020202020204" pitchFamily="34" charset="0"/>
              <a:buChar char="•"/>
            </a:pPr>
            <a:endParaRPr lang="en-GB" sz="2400" b="0" u="none" strike="noStrike" dirty="0">
              <a:solidFill>
                <a:srgbClr val="262626"/>
              </a:solidFill>
              <a:effectLst/>
            </a:endParaRPr>
          </a:p>
          <a:p>
            <a:pPr marL="285750" indent="-285750" algn="l" rtl="0" fontAlgn="base">
              <a:buFont typeface="Arial" panose="020B0604020202020204" pitchFamily="34" charset="0"/>
              <a:buChar char="•"/>
            </a:pPr>
            <a:r>
              <a:rPr lang="en-GB" sz="2400" b="0" u="none" strike="noStrike" dirty="0">
                <a:solidFill>
                  <a:srgbClr val="262626"/>
                </a:solidFill>
                <a:effectLst/>
              </a:rPr>
              <a:t>Assess the trustworthiness of blockchain technologies in the agri-food supply chain by identifying one potential criticism.​</a:t>
            </a:r>
          </a:p>
          <a:p>
            <a:pPr algn="l" rtl="0" fontAlgn="base"/>
            <a:endParaRPr lang="en-GB" sz="1800" b="0" i="1" u="none" strike="noStrike" dirty="0">
              <a:solidFill>
                <a:srgbClr val="000000"/>
              </a:solidFill>
              <a:effectLst/>
              <a:highlight>
                <a:srgbClr val="F5F5F5"/>
              </a:highlight>
              <a:latin typeface="Open Sans" panose="020B0606030504020204" pitchFamily="34" charset="0"/>
            </a:endParaRPr>
          </a:p>
          <a:p>
            <a:pPr algn="l" rtl="0" fontAlgn="base"/>
            <a:r>
              <a:rPr lang="en-GB" sz="1800" b="0" i="1" u="none" strike="noStrike" dirty="0">
                <a:solidFill>
                  <a:srgbClr val="000000"/>
                </a:solidFill>
                <a:effectLst/>
                <a:highlight>
                  <a:srgbClr val="F5F5F5"/>
                </a:highlight>
                <a:latin typeface="Open Sans" panose="020B0606030504020204" pitchFamily="34" charset="0"/>
              </a:rPr>
              <a:t>​</a:t>
            </a:r>
            <a:endParaRPr lang="en-GB" dirty="0"/>
          </a:p>
        </p:txBody>
      </p:sp>
    </p:spTree>
    <p:extLst>
      <p:ext uri="{BB962C8B-B14F-4D97-AF65-F5344CB8AC3E}">
        <p14:creationId xmlns:p14="http://schemas.microsoft.com/office/powerpoint/2010/main" val="1144256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373795" y="85111"/>
            <a:ext cx="6326068" cy="720752"/>
          </a:xfrm>
          <a:prstGeom prst="rect">
            <a:avLst/>
          </a:prstGeom>
        </p:spPr>
        <p:txBody>
          <a:bodyPr/>
          <a:lstStyle/>
          <a:p>
            <a:r>
              <a:rPr lang="en-US" dirty="0"/>
              <a:t>Links to Further Materials</a:t>
            </a:r>
          </a:p>
        </p:txBody>
      </p:sp>
      <p:sp>
        <p:nvSpPr>
          <p:cNvPr id="34" name="TextBox 33">
            <a:extLst>
              <a:ext uri="{FF2B5EF4-FFF2-40B4-BE49-F238E27FC236}">
                <a16:creationId xmlns:a16="http://schemas.microsoft.com/office/drawing/2014/main" id="{BF7458A0-7891-E000-5514-DF211F41E124}"/>
              </a:ext>
            </a:extLst>
          </p:cNvPr>
          <p:cNvSpPr txBox="1"/>
          <p:nvPr/>
        </p:nvSpPr>
        <p:spPr>
          <a:xfrm>
            <a:off x="2452171" y="936491"/>
            <a:ext cx="7906675" cy="5909310"/>
          </a:xfrm>
          <a:prstGeom prst="rect">
            <a:avLst/>
          </a:prstGeom>
          <a:solidFill>
            <a:schemeClr val="bg1"/>
          </a:solidFill>
        </p:spPr>
        <p:txBody>
          <a:bodyPr wrap="square" rtlCol="0">
            <a:spAutoFit/>
          </a:bodyPr>
          <a:lstStyle/>
          <a:p>
            <a:r>
              <a:rPr lang="en-GB" dirty="0"/>
              <a:t>IBM, What is Blockchain Security?​</a:t>
            </a:r>
          </a:p>
          <a:p>
            <a:r>
              <a:rPr lang="en-GB" dirty="0">
                <a:hlinkClick r:id="rId3"/>
              </a:rPr>
              <a:t>https://www.ibm.com/topics/blockchain-security</a:t>
            </a:r>
            <a:r>
              <a:rPr lang="en-GB" dirty="0"/>
              <a:t> ​ </a:t>
            </a:r>
          </a:p>
          <a:p>
            <a:endParaRPr lang="en-GB" dirty="0"/>
          </a:p>
          <a:p>
            <a:r>
              <a:rPr lang="en-GB" dirty="0"/>
              <a:t>Blockchain as a confidence machine: The problem of trust &amp; challenges of governance </a:t>
            </a:r>
            <a:r>
              <a:rPr lang="en-GB" dirty="0">
                <a:hlinkClick r:id="rId4"/>
              </a:rPr>
              <a:t>https://www.sciencedirect.com/science/article/pii/S0160791X20303067</a:t>
            </a:r>
            <a:r>
              <a:rPr lang="en-GB" dirty="0"/>
              <a:t> ​</a:t>
            </a:r>
          </a:p>
          <a:p>
            <a:endParaRPr lang="en-GB" dirty="0"/>
          </a:p>
          <a:p>
            <a:r>
              <a:rPr lang="en-GB" dirty="0"/>
              <a:t>Towards trustworthy blockchains: normative reflections on blockchain-enabled virtual institutions​</a:t>
            </a:r>
          </a:p>
          <a:p>
            <a:r>
              <a:rPr lang="en-GB" dirty="0">
                <a:hlinkClick r:id="rId5"/>
              </a:rPr>
              <a:t>https://link.springer.com/article/10.1007/s10676-021-09581-3</a:t>
            </a:r>
            <a:r>
              <a:rPr lang="en-GB" dirty="0"/>
              <a:t> ​</a:t>
            </a:r>
          </a:p>
          <a:p>
            <a:endParaRPr lang="en-GB" dirty="0"/>
          </a:p>
          <a:p>
            <a:r>
              <a:rPr lang="en-GB" dirty="0"/>
              <a:t>A general definition of trust ​</a:t>
            </a:r>
          </a:p>
          <a:p>
            <a:r>
              <a:rPr lang="en-GB" dirty="0">
                <a:hlinkClick r:id="rId6"/>
              </a:rPr>
              <a:t>https://eprints.soton.ac.uk/341800/</a:t>
            </a:r>
            <a:r>
              <a:rPr lang="en-GB" dirty="0"/>
              <a:t> ​ </a:t>
            </a:r>
          </a:p>
          <a:p>
            <a:endParaRPr lang="en-GB" dirty="0"/>
          </a:p>
          <a:p>
            <a:r>
              <a:rPr lang="en-GB" dirty="0"/>
              <a:t>A Blockchain-Based Traceability System in Agri-Food SME: Case Study of a Traditional Bakery​</a:t>
            </a:r>
          </a:p>
          <a:p>
            <a:r>
              <a:rPr lang="en-GB" dirty="0">
                <a:hlinkClick r:id="rId7"/>
              </a:rPr>
              <a:t>https://ieeexplore.ieee.org/abstract/document/9410538</a:t>
            </a:r>
            <a:r>
              <a:rPr lang="en-GB" dirty="0"/>
              <a:t> ​</a:t>
            </a:r>
          </a:p>
          <a:p>
            <a:endParaRPr lang="en-GB" dirty="0"/>
          </a:p>
          <a:p>
            <a:r>
              <a:rPr lang="en-GB" dirty="0"/>
              <a:t>Uncovering the potential of blockchain in the agri-food supply chain: An interdisciplinary case study​</a:t>
            </a:r>
          </a:p>
          <a:p>
            <a:r>
              <a:rPr lang="en-GB" dirty="0">
                <a:hlinkClick r:id="rId8"/>
              </a:rPr>
              <a:t>https://www.sciencedirect.com/science/article/pii/S0923474822000303</a:t>
            </a:r>
            <a:r>
              <a:rPr lang="en-GB" dirty="0"/>
              <a:t> ​</a:t>
            </a:r>
          </a:p>
        </p:txBody>
      </p:sp>
    </p:spTree>
    <p:extLst>
      <p:ext uri="{BB962C8B-B14F-4D97-AF65-F5344CB8AC3E}">
        <p14:creationId xmlns:p14="http://schemas.microsoft.com/office/powerpoint/2010/main" val="3834998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373795" y="85111"/>
            <a:ext cx="6326068" cy="720752"/>
          </a:xfrm>
          <a:prstGeom prst="rect">
            <a:avLst/>
          </a:prstGeom>
        </p:spPr>
        <p:txBody>
          <a:bodyPr/>
          <a:lstStyle/>
          <a:p>
            <a:r>
              <a:rPr lang="en-US" dirty="0"/>
              <a:t>Links to Further Materials</a:t>
            </a:r>
          </a:p>
        </p:txBody>
      </p:sp>
      <p:sp>
        <p:nvSpPr>
          <p:cNvPr id="34" name="TextBox 33">
            <a:extLst>
              <a:ext uri="{FF2B5EF4-FFF2-40B4-BE49-F238E27FC236}">
                <a16:creationId xmlns:a16="http://schemas.microsoft.com/office/drawing/2014/main" id="{BF7458A0-7891-E000-5514-DF211F41E124}"/>
              </a:ext>
            </a:extLst>
          </p:cNvPr>
          <p:cNvSpPr txBox="1"/>
          <p:nvPr/>
        </p:nvSpPr>
        <p:spPr>
          <a:xfrm>
            <a:off x="2452171" y="936491"/>
            <a:ext cx="7965458" cy="4801314"/>
          </a:xfrm>
          <a:prstGeom prst="rect">
            <a:avLst/>
          </a:prstGeom>
          <a:solidFill>
            <a:schemeClr val="bg1"/>
          </a:solidFill>
        </p:spPr>
        <p:txBody>
          <a:bodyPr wrap="square" rtlCol="0">
            <a:spAutoFit/>
          </a:bodyPr>
          <a:lstStyle/>
          <a:p>
            <a:r>
              <a:rPr lang="en-GB" dirty="0"/>
              <a:t>International Food and Agribusiness Management Review​</a:t>
            </a:r>
          </a:p>
          <a:p>
            <a:r>
              <a:rPr lang="en-GB" dirty="0">
                <a:hlinkClick r:id="rId3"/>
              </a:rPr>
              <a:t>https://www.wageningenacademic.com/doi/epdf/10.22434/IFAMR2019.0152?role=tab</a:t>
            </a:r>
            <a:r>
              <a:rPr lang="en-GB" dirty="0"/>
              <a:t> </a:t>
            </a:r>
          </a:p>
          <a:p>
            <a:endParaRPr lang="en-GB" dirty="0"/>
          </a:p>
          <a:p>
            <a:r>
              <a:rPr lang="en-GB" dirty="0"/>
              <a:t>The Role of System Trust in Business-to-Consumer Transactions​</a:t>
            </a:r>
          </a:p>
          <a:p>
            <a:r>
              <a:rPr lang="en-GB" dirty="0">
                <a:hlinkClick r:id="rId4"/>
              </a:rPr>
              <a:t>https://www.tandfonline.com/doi/abs/10.1080/07421222.2003.11045777</a:t>
            </a:r>
            <a:r>
              <a:rPr lang="en-GB" dirty="0"/>
              <a:t> ​ </a:t>
            </a:r>
          </a:p>
          <a:p>
            <a:endParaRPr lang="en-GB" dirty="0"/>
          </a:p>
          <a:p>
            <a:r>
              <a:rPr lang="en-GB" dirty="0"/>
              <a:t>The impact of a blockchain platform on trust in established relationships: a case study of wine supply chains​</a:t>
            </a:r>
          </a:p>
          <a:p>
            <a:r>
              <a:rPr lang="en-GB" dirty="0">
                <a:hlinkClick r:id="rId5"/>
              </a:rPr>
              <a:t>https://www.emerald.com/insight/content/doi/10.1108/SCM-05-2021-0227/full/html</a:t>
            </a:r>
            <a:r>
              <a:rPr lang="en-GB" dirty="0"/>
              <a:t> ​ </a:t>
            </a:r>
          </a:p>
          <a:p>
            <a:endParaRPr lang="en-GB" dirty="0"/>
          </a:p>
          <a:p>
            <a:r>
              <a:rPr lang="en-GB" dirty="0"/>
              <a:t>Designing for Trust in Blockchain Platforms​</a:t>
            </a:r>
          </a:p>
          <a:p>
            <a:r>
              <a:rPr lang="en-GB" dirty="0">
                <a:hlinkClick r:id="rId6"/>
              </a:rPr>
              <a:t>https://www.zora.uzh.ch/id/eprint/190479/1/IEEE_TEM_Design_For_Trust_researchgate.pdf</a:t>
            </a:r>
            <a:r>
              <a:rPr lang="en-GB" dirty="0"/>
              <a:t> </a:t>
            </a:r>
          </a:p>
          <a:p>
            <a:endParaRPr lang="en-GB" dirty="0"/>
          </a:p>
          <a:p>
            <a:r>
              <a:rPr lang="en-GB" dirty="0"/>
              <a:t>PwC’s Trust in US Business Survey, 2021</a:t>
            </a:r>
          </a:p>
        </p:txBody>
      </p:sp>
    </p:spTree>
    <p:extLst>
      <p:ext uri="{BB962C8B-B14F-4D97-AF65-F5344CB8AC3E}">
        <p14:creationId xmlns:p14="http://schemas.microsoft.com/office/powerpoint/2010/main" val="2540748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373795" y="85111"/>
            <a:ext cx="6326068" cy="720752"/>
          </a:xfrm>
          <a:prstGeom prst="rect">
            <a:avLst/>
          </a:prstGeom>
        </p:spPr>
        <p:txBody>
          <a:bodyPr/>
          <a:lstStyle/>
          <a:p>
            <a:r>
              <a:rPr lang="en-US" dirty="0"/>
              <a:t>Literature</a:t>
            </a:r>
          </a:p>
        </p:txBody>
      </p:sp>
      <p:sp>
        <p:nvSpPr>
          <p:cNvPr id="2" name="Text Placeholder 2">
            <a:extLst>
              <a:ext uri="{FF2B5EF4-FFF2-40B4-BE49-F238E27FC236}">
                <a16:creationId xmlns:a16="http://schemas.microsoft.com/office/drawing/2014/main" id="{32BB8792-3710-6E77-3C70-4BBE4847773E}"/>
              </a:ext>
            </a:extLst>
          </p:cNvPr>
          <p:cNvSpPr>
            <a:spLocks noGrp="1"/>
          </p:cNvSpPr>
          <p:nvPr/>
        </p:nvSpPr>
        <p:spPr>
          <a:xfrm>
            <a:off x="2579076" y="3107097"/>
            <a:ext cx="6009397" cy="290850"/>
          </a:xfrm>
          <a:prstGeom prst="rect">
            <a:avLst/>
          </a:prstGeom>
          <a:noFill/>
          <a:ln>
            <a:noFill/>
          </a:ln>
        </p:spPr>
        <p:txBody>
          <a:bodyPr spcFirstLastPara="1" wrap="square" lIns="80201" tIns="40100" rIns="80201" bIns="401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1930" b="1" i="0" u="none" strike="noStrike" cap="none" baseline="0">
                <a:solidFill>
                  <a:srgbClr val="262626"/>
                </a:solidFill>
                <a:latin typeface="Open Sans"/>
                <a:ea typeface="Open Sans"/>
                <a:cs typeface="Open Sans"/>
                <a:sym typeface="Open Sans"/>
              </a:defRPr>
            </a:lvl1pPr>
            <a:lvl2pPr marL="401010" marR="0" lvl="1" indent="0" algn="ctr" rtl="0">
              <a:lnSpc>
                <a:spcPct val="100000"/>
              </a:lnSpc>
              <a:spcBef>
                <a:spcPts val="0"/>
              </a:spcBef>
              <a:spcAft>
                <a:spcPts val="0"/>
              </a:spcAft>
              <a:buClr>
                <a:srgbClr val="000000"/>
              </a:buClr>
              <a:buSzPts val="1400"/>
              <a:buFont typeface="Arial"/>
              <a:buNone/>
              <a:defRPr sz="2105" b="0" i="0" u="none" strike="noStrike" cap="none">
                <a:solidFill>
                  <a:srgbClr val="4D4D4C"/>
                </a:solidFill>
                <a:latin typeface="Calibri"/>
                <a:ea typeface="Calibri"/>
                <a:cs typeface="Calibri"/>
                <a:sym typeface="Calibri"/>
              </a:defRPr>
            </a:lvl2pPr>
            <a:lvl3pPr marL="802020" marR="0" lvl="2" indent="0" algn="ctr" rtl="0">
              <a:lnSpc>
                <a:spcPct val="100000"/>
              </a:lnSpc>
              <a:spcBef>
                <a:spcPts val="0"/>
              </a:spcBef>
              <a:spcAft>
                <a:spcPts val="0"/>
              </a:spcAft>
              <a:buClr>
                <a:srgbClr val="000000"/>
              </a:buClr>
              <a:buSzPts val="1400"/>
              <a:buFont typeface="Arial"/>
              <a:buNone/>
              <a:defRPr sz="2105" b="0" i="0" u="none" strike="noStrike" cap="none">
                <a:solidFill>
                  <a:srgbClr val="4D4D4C"/>
                </a:solidFill>
                <a:latin typeface="Calibri"/>
                <a:ea typeface="Calibri"/>
                <a:cs typeface="Calibri"/>
                <a:sym typeface="Calibri"/>
              </a:defRPr>
            </a:lvl3pPr>
            <a:lvl4pPr marL="1203030" marR="0" lvl="3" indent="0" algn="ctr" rtl="0">
              <a:lnSpc>
                <a:spcPct val="100000"/>
              </a:lnSpc>
              <a:spcBef>
                <a:spcPts val="0"/>
              </a:spcBef>
              <a:spcAft>
                <a:spcPts val="0"/>
              </a:spcAft>
              <a:buClr>
                <a:srgbClr val="000000"/>
              </a:buClr>
              <a:buSzPts val="1400"/>
              <a:buFont typeface="Arial"/>
              <a:buNone/>
              <a:defRPr sz="2105" b="0" i="0" u="none" strike="noStrike" cap="none">
                <a:solidFill>
                  <a:srgbClr val="4D4D4C"/>
                </a:solidFill>
                <a:latin typeface="Calibri"/>
                <a:ea typeface="Calibri"/>
                <a:cs typeface="Calibri"/>
                <a:sym typeface="Calibri"/>
              </a:defRPr>
            </a:lvl4pPr>
            <a:lvl5pPr marL="1604040" marR="0" lvl="4" indent="0" algn="ctr" rtl="0">
              <a:lnSpc>
                <a:spcPct val="100000"/>
              </a:lnSpc>
              <a:spcBef>
                <a:spcPts val="0"/>
              </a:spcBef>
              <a:spcAft>
                <a:spcPts val="0"/>
              </a:spcAft>
              <a:buClr>
                <a:srgbClr val="000000"/>
              </a:buClr>
              <a:buSzPts val="1400"/>
              <a:buFont typeface="Arial"/>
              <a:buNone/>
              <a:defRPr sz="2105" b="0" i="0" u="none" strike="noStrike" cap="none">
                <a:solidFill>
                  <a:srgbClr val="4D4D4C"/>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gn="just"/>
            <a:endParaRPr lang="en-US" sz="1228"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2">
            <a:extLst>
              <a:ext uri="{FF2B5EF4-FFF2-40B4-BE49-F238E27FC236}">
                <a16:creationId xmlns:a16="http://schemas.microsoft.com/office/drawing/2014/main" id="{91D4570B-A822-01B8-3E9E-60A65351B3D5}"/>
              </a:ext>
            </a:extLst>
          </p:cNvPr>
          <p:cNvSpPr txBox="1">
            <a:spLocks/>
          </p:cNvSpPr>
          <p:nvPr/>
        </p:nvSpPr>
        <p:spPr>
          <a:xfrm>
            <a:off x="2579076" y="2016268"/>
            <a:ext cx="6019524" cy="1090829"/>
          </a:xfrm>
          <a:prstGeom prst="rect">
            <a:avLst/>
          </a:prstGeom>
        </p:spPr>
        <p:txBody>
          <a:bodyPr lIns="80201" tIns="40100" rIns="80201" bIns="4010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US" sz="1228"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2">
            <a:extLst>
              <a:ext uri="{FF2B5EF4-FFF2-40B4-BE49-F238E27FC236}">
                <a16:creationId xmlns:a16="http://schemas.microsoft.com/office/drawing/2014/main" id="{E21DD1BA-9B5B-C7C7-092D-19F36A5D07EE}"/>
              </a:ext>
            </a:extLst>
          </p:cNvPr>
          <p:cNvSpPr txBox="1">
            <a:spLocks/>
          </p:cNvSpPr>
          <p:nvPr/>
        </p:nvSpPr>
        <p:spPr>
          <a:xfrm>
            <a:off x="2579076" y="3697460"/>
            <a:ext cx="5918261" cy="452871"/>
          </a:xfrm>
          <a:prstGeom prst="rect">
            <a:avLst/>
          </a:prstGeom>
        </p:spPr>
        <p:txBody>
          <a:bodyPr lIns="80201" tIns="40100" rIns="80201" bIns="4010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US" sz="193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0E834E67-C7AF-8706-1A0D-B47C1681F3B8}"/>
              </a:ext>
            </a:extLst>
          </p:cNvPr>
          <p:cNvSpPr txBox="1"/>
          <p:nvPr/>
        </p:nvSpPr>
        <p:spPr>
          <a:xfrm>
            <a:off x="2373795" y="1896692"/>
            <a:ext cx="8104735" cy="3227243"/>
          </a:xfrm>
          <a:prstGeom prst="rect">
            <a:avLst/>
          </a:prstGeom>
          <a:solidFill>
            <a:schemeClr val="bg1"/>
          </a:solidFill>
        </p:spPr>
        <p:txBody>
          <a:bodyPr wrap="square" rtlCol="0">
            <a:spAutoFit/>
          </a:bodyPr>
          <a:lstStyle/>
          <a:p>
            <a:endParaRPr lang="en-IE" dirty="0"/>
          </a:p>
        </p:txBody>
      </p:sp>
      <p:sp>
        <p:nvSpPr>
          <p:cNvPr id="3" name="Text Placeholder 2">
            <a:extLst>
              <a:ext uri="{FF2B5EF4-FFF2-40B4-BE49-F238E27FC236}">
                <a16:creationId xmlns:a16="http://schemas.microsoft.com/office/drawing/2014/main" id="{A0240C41-33ED-061C-A11A-20A23BC0985C}"/>
              </a:ext>
            </a:extLst>
          </p:cNvPr>
          <p:cNvSpPr txBox="1">
            <a:spLocks/>
          </p:cNvSpPr>
          <p:nvPr/>
        </p:nvSpPr>
        <p:spPr>
          <a:xfrm>
            <a:off x="2643309" y="3570101"/>
            <a:ext cx="7400947" cy="1090829"/>
          </a:xfrm>
          <a:prstGeom prst="rect">
            <a:avLst/>
          </a:prstGeom>
          <a:solidFill>
            <a:schemeClr val="bg1"/>
          </a:solidFill>
        </p:spPr>
        <p:txBody>
          <a:bodyPr lIns="80201" tIns="40100" rIns="80201" bIns="4010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latin typeface="+mn-lt"/>
                <a:ea typeface="Open Sans" panose="020B0606030504020204" pitchFamily="34" charset="0"/>
                <a:cs typeface="Open Sans" panose="020B0606030504020204" pitchFamily="34" charset="0"/>
              </a:rPr>
              <a:t>Laurent M. “Is blockchain a trustworthy technology?”, in Signs of trust – The impact of seals on personal data management, Paris, Handbook 2 Chair </a:t>
            </a:r>
            <a:r>
              <a:rPr lang="en-US" sz="2000" dirty="0" err="1">
                <a:latin typeface="+mn-lt"/>
                <a:ea typeface="Open Sans" panose="020B0606030504020204" pitchFamily="34" charset="0"/>
                <a:cs typeface="Open Sans" panose="020B0606030504020204" pitchFamily="34" charset="0"/>
              </a:rPr>
              <a:t>alues</a:t>
            </a:r>
            <a:r>
              <a:rPr lang="en-US" sz="2000" dirty="0">
                <a:latin typeface="+mn-lt"/>
                <a:ea typeface="Open Sans" panose="020B0606030504020204" pitchFamily="34" charset="0"/>
                <a:cs typeface="Open Sans" panose="020B0606030504020204" pitchFamily="34" charset="0"/>
              </a:rPr>
              <a:t> and Policies of Personal Information, Coordinated by Claire Levallois-Barth, January, 2018, chapter 11, pages 179–197.</a:t>
            </a:r>
          </a:p>
          <a:p>
            <a:endParaRPr lang="en-US" sz="2000" dirty="0">
              <a:latin typeface="+mn-lt"/>
              <a:ea typeface="Open Sans" panose="020B0606030504020204" pitchFamily="34" charset="0"/>
              <a:cs typeface="Open Sans" panose="020B0606030504020204" pitchFamily="34" charset="0"/>
            </a:endParaRPr>
          </a:p>
          <a:p>
            <a:r>
              <a:rPr lang="en-US" sz="2000" dirty="0" err="1">
                <a:latin typeface="+mn-lt"/>
                <a:ea typeface="Open Sans" panose="020B0606030504020204" pitchFamily="34" charset="0"/>
                <a:cs typeface="Open Sans" panose="020B0606030504020204" pitchFamily="34" charset="0"/>
              </a:rPr>
              <a:t>Benbasat</a:t>
            </a:r>
            <a:r>
              <a:rPr lang="en-US" sz="2000" dirty="0">
                <a:latin typeface="+mn-lt"/>
                <a:ea typeface="Open Sans" panose="020B0606030504020204" pitchFamily="34" charset="0"/>
                <a:cs typeface="Open Sans" panose="020B0606030504020204" pitchFamily="34" charset="0"/>
              </a:rPr>
              <a:t>, D. Gefen, P. Pavlou Introduction to the special issue on novel perspectives on trust in information systems MIS Quarterly, 34 (2) (2010), pp. 367-371, 10.2307/20721432 </a:t>
            </a:r>
          </a:p>
          <a:p>
            <a:pPr marL="514350" indent="-514350">
              <a:buAutoNum type="romanUcPeriod"/>
            </a:pPr>
            <a:endParaRPr lang="en-US" sz="2000" dirty="0">
              <a:latin typeface="+mn-lt"/>
              <a:ea typeface="Open Sans" panose="020B0606030504020204" pitchFamily="34" charset="0"/>
              <a:cs typeface="Open Sans" panose="020B0606030504020204" pitchFamily="34" charset="0"/>
            </a:endParaRPr>
          </a:p>
          <a:p>
            <a:r>
              <a:rPr lang="en-US" sz="2000" dirty="0">
                <a:latin typeface="+mn-lt"/>
                <a:ea typeface="Open Sans" panose="020B0606030504020204" pitchFamily="34" charset="0"/>
                <a:cs typeface="Open Sans" panose="020B0606030504020204" pitchFamily="34" charset="0"/>
              </a:rPr>
              <a:t>N. </a:t>
            </a:r>
            <a:r>
              <a:rPr lang="en-US" sz="2000" dirty="0" err="1">
                <a:latin typeface="+mn-lt"/>
                <a:ea typeface="Open Sans" panose="020B0606030504020204" pitchFamily="34" charset="0"/>
                <a:cs typeface="Open Sans" panose="020B0606030504020204" pitchFamily="34" charset="0"/>
              </a:rPr>
              <a:t>Lankton</a:t>
            </a:r>
            <a:r>
              <a:rPr lang="en-US" sz="2000" dirty="0">
                <a:latin typeface="+mn-lt"/>
                <a:ea typeface="Open Sans" panose="020B0606030504020204" pitchFamily="34" charset="0"/>
                <a:cs typeface="Open Sans" panose="020B0606030504020204" pitchFamily="34" charset="0"/>
              </a:rPr>
              <a:t>, D.H. McKnight, J. Tripp Technology, humanness, and trust: rethinking trust in technology Journal of the Association for Information Systems, 16 (10) (2015), pp. 880-918, </a:t>
            </a:r>
            <a:r>
              <a:rPr lang="en-US" sz="2000" dirty="0">
                <a:latin typeface="+mn-lt"/>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10.17705/1jais.00411</a:t>
            </a:r>
          </a:p>
          <a:p>
            <a:endParaRPr lang="en-US" sz="2000" dirty="0">
              <a:latin typeface="+mn-lt"/>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endParaRPr>
          </a:p>
          <a:p>
            <a:r>
              <a:rPr lang="en-US" sz="2000" dirty="0" err="1">
                <a:latin typeface="+mn-lt"/>
                <a:ea typeface="Open Sans" panose="020B0606030504020204" pitchFamily="34" charset="0"/>
                <a:cs typeface="Open Sans" panose="020B0606030504020204" pitchFamily="34" charset="0"/>
              </a:rPr>
              <a:t>Söllner</a:t>
            </a:r>
            <a:r>
              <a:rPr lang="en-US" sz="2000" dirty="0">
                <a:latin typeface="+mn-lt"/>
                <a:ea typeface="Open Sans" panose="020B0606030504020204" pitchFamily="34" charset="0"/>
                <a:cs typeface="Open Sans" panose="020B0606030504020204" pitchFamily="34" charset="0"/>
              </a:rPr>
              <a:t>, M. (2015). Understanding trust in information systems - the impact of trust in the system and in the provider. In </a:t>
            </a:r>
            <a:r>
              <a:rPr lang="en-US" sz="2000" i="1" dirty="0">
                <a:latin typeface="+mn-lt"/>
                <a:ea typeface="Open Sans" panose="020B0606030504020204" pitchFamily="34" charset="0"/>
                <a:cs typeface="Open Sans" panose="020B0606030504020204" pitchFamily="34" charset="0"/>
              </a:rPr>
              <a:t>Proceedings of the seventy fifth annual meeting of the Academy of Management.</a:t>
            </a:r>
            <a:r>
              <a:rPr lang="en-US" sz="2000" dirty="0">
                <a:latin typeface="+mn-lt"/>
                <a:ea typeface="Open Sans" panose="020B0606030504020204" pitchFamily="34" charset="0"/>
                <a:cs typeface="Open Sans" panose="020B0606030504020204" pitchFamily="34" charset="0"/>
              </a:rPr>
              <a:t> AOM. </a:t>
            </a:r>
          </a:p>
          <a:p>
            <a:endParaRPr lang="en-US" sz="2800"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endParaRPr>
          </a:p>
          <a:p>
            <a:endParaRPr lang="en-US" sz="1930" dirty="0">
              <a:latin typeface="Open Sans" panose="020B0606030504020204" pitchFamily="34" charset="0"/>
              <a:ea typeface="Open Sans" panose="020B0606030504020204" pitchFamily="34" charset="0"/>
              <a:cs typeface="Open Sans" panose="020B0606030504020204" pitchFamily="34" charset="0"/>
            </a:endParaRPr>
          </a:p>
          <a:p>
            <a:endParaRPr lang="en-US" sz="1228" dirty="0">
              <a:latin typeface="Open Sans" panose="020B0606030504020204" pitchFamily="34" charset="0"/>
              <a:ea typeface="Open Sans" panose="020B0606030504020204" pitchFamily="34" charset="0"/>
              <a:cs typeface="Open Sans" panose="020B0606030504020204" pitchFamily="34" charset="0"/>
            </a:endParaRPr>
          </a:p>
          <a:p>
            <a:endParaRPr lang="en-US" sz="1228"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02000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373795" y="85111"/>
            <a:ext cx="6326068" cy="720752"/>
          </a:xfrm>
          <a:prstGeom prst="rect">
            <a:avLst/>
          </a:prstGeom>
        </p:spPr>
        <p:txBody>
          <a:bodyPr/>
          <a:lstStyle/>
          <a:p>
            <a:r>
              <a:rPr lang="en-US" dirty="0"/>
              <a:t>Literature</a:t>
            </a:r>
          </a:p>
        </p:txBody>
      </p:sp>
      <p:sp>
        <p:nvSpPr>
          <p:cNvPr id="2" name="Text Placeholder 2">
            <a:extLst>
              <a:ext uri="{FF2B5EF4-FFF2-40B4-BE49-F238E27FC236}">
                <a16:creationId xmlns:a16="http://schemas.microsoft.com/office/drawing/2014/main" id="{32BB8792-3710-6E77-3C70-4BBE4847773E}"/>
              </a:ext>
            </a:extLst>
          </p:cNvPr>
          <p:cNvSpPr>
            <a:spLocks noGrp="1"/>
          </p:cNvSpPr>
          <p:nvPr/>
        </p:nvSpPr>
        <p:spPr>
          <a:xfrm>
            <a:off x="2579076" y="3107097"/>
            <a:ext cx="6009397" cy="290850"/>
          </a:xfrm>
          <a:prstGeom prst="rect">
            <a:avLst/>
          </a:prstGeom>
          <a:noFill/>
          <a:ln>
            <a:noFill/>
          </a:ln>
        </p:spPr>
        <p:txBody>
          <a:bodyPr spcFirstLastPara="1" wrap="square" lIns="80201" tIns="40100" rIns="80201" bIns="401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1930" b="1" i="0" u="none" strike="noStrike" cap="none" baseline="0">
                <a:solidFill>
                  <a:srgbClr val="262626"/>
                </a:solidFill>
                <a:latin typeface="Open Sans"/>
                <a:ea typeface="Open Sans"/>
                <a:cs typeface="Open Sans"/>
                <a:sym typeface="Open Sans"/>
              </a:defRPr>
            </a:lvl1pPr>
            <a:lvl2pPr marL="401010" marR="0" lvl="1" indent="0" algn="ctr" rtl="0">
              <a:lnSpc>
                <a:spcPct val="100000"/>
              </a:lnSpc>
              <a:spcBef>
                <a:spcPts val="0"/>
              </a:spcBef>
              <a:spcAft>
                <a:spcPts val="0"/>
              </a:spcAft>
              <a:buClr>
                <a:srgbClr val="000000"/>
              </a:buClr>
              <a:buSzPts val="1400"/>
              <a:buFont typeface="Arial"/>
              <a:buNone/>
              <a:defRPr sz="2105" b="0" i="0" u="none" strike="noStrike" cap="none">
                <a:solidFill>
                  <a:srgbClr val="4D4D4C"/>
                </a:solidFill>
                <a:latin typeface="Calibri"/>
                <a:ea typeface="Calibri"/>
                <a:cs typeface="Calibri"/>
                <a:sym typeface="Calibri"/>
              </a:defRPr>
            </a:lvl2pPr>
            <a:lvl3pPr marL="802020" marR="0" lvl="2" indent="0" algn="ctr" rtl="0">
              <a:lnSpc>
                <a:spcPct val="100000"/>
              </a:lnSpc>
              <a:spcBef>
                <a:spcPts val="0"/>
              </a:spcBef>
              <a:spcAft>
                <a:spcPts val="0"/>
              </a:spcAft>
              <a:buClr>
                <a:srgbClr val="000000"/>
              </a:buClr>
              <a:buSzPts val="1400"/>
              <a:buFont typeface="Arial"/>
              <a:buNone/>
              <a:defRPr sz="2105" b="0" i="0" u="none" strike="noStrike" cap="none">
                <a:solidFill>
                  <a:srgbClr val="4D4D4C"/>
                </a:solidFill>
                <a:latin typeface="Calibri"/>
                <a:ea typeface="Calibri"/>
                <a:cs typeface="Calibri"/>
                <a:sym typeface="Calibri"/>
              </a:defRPr>
            </a:lvl3pPr>
            <a:lvl4pPr marL="1203030" marR="0" lvl="3" indent="0" algn="ctr" rtl="0">
              <a:lnSpc>
                <a:spcPct val="100000"/>
              </a:lnSpc>
              <a:spcBef>
                <a:spcPts val="0"/>
              </a:spcBef>
              <a:spcAft>
                <a:spcPts val="0"/>
              </a:spcAft>
              <a:buClr>
                <a:srgbClr val="000000"/>
              </a:buClr>
              <a:buSzPts val="1400"/>
              <a:buFont typeface="Arial"/>
              <a:buNone/>
              <a:defRPr sz="2105" b="0" i="0" u="none" strike="noStrike" cap="none">
                <a:solidFill>
                  <a:srgbClr val="4D4D4C"/>
                </a:solidFill>
                <a:latin typeface="Calibri"/>
                <a:ea typeface="Calibri"/>
                <a:cs typeface="Calibri"/>
                <a:sym typeface="Calibri"/>
              </a:defRPr>
            </a:lvl4pPr>
            <a:lvl5pPr marL="1604040" marR="0" lvl="4" indent="0" algn="ctr" rtl="0">
              <a:lnSpc>
                <a:spcPct val="100000"/>
              </a:lnSpc>
              <a:spcBef>
                <a:spcPts val="0"/>
              </a:spcBef>
              <a:spcAft>
                <a:spcPts val="0"/>
              </a:spcAft>
              <a:buClr>
                <a:srgbClr val="000000"/>
              </a:buClr>
              <a:buSzPts val="1400"/>
              <a:buFont typeface="Arial"/>
              <a:buNone/>
              <a:defRPr sz="2105" b="0" i="0" u="none" strike="noStrike" cap="none">
                <a:solidFill>
                  <a:srgbClr val="4D4D4C"/>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gn="just"/>
            <a:endParaRPr lang="en-US" sz="1228"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2">
            <a:extLst>
              <a:ext uri="{FF2B5EF4-FFF2-40B4-BE49-F238E27FC236}">
                <a16:creationId xmlns:a16="http://schemas.microsoft.com/office/drawing/2014/main" id="{91D4570B-A822-01B8-3E9E-60A65351B3D5}"/>
              </a:ext>
            </a:extLst>
          </p:cNvPr>
          <p:cNvSpPr txBox="1">
            <a:spLocks/>
          </p:cNvSpPr>
          <p:nvPr/>
        </p:nvSpPr>
        <p:spPr>
          <a:xfrm>
            <a:off x="2579076" y="2016268"/>
            <a:ext cx="6019524" cy="1090829"/>
          </a:xfrm>
          <a:prstGeom prst="rect">
            <a:avLst/>
          </a:prstGeom>
        </p:spPr>
        <p:txBody>
          <a:bodyPr lIns="80201" tIns="40100" rIns="80201" bIns="4010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US" sz="1228"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2">
            <a:extLst>
              <a:ext uri="{FF2B5EF4-FFF2-40B4-BE49-F238E27FC236}">
                <a16:creationId xmlns:a16="http://schemas.microsoft.com/office/drawing/2014/main" id="{E21DD1BA-9B5B-C7C7-092D-19F36A5D07EE}"/>
              </a:ext>
            </a:extLst>
          </p:cNvPr>
          <p:cNvSpPr txBox="1">
            <a:spLocks/>
          </p:cNvSpPr>
          <p:nvPr/>
        </p:nvSpPr>
        <p:spPr>
          <a:xfrm>
            <a:off x="2579076" y="3697460"/>
            <a:ext cx="5918261" cy="452871"/>
          </a:xfrm>
          <a:prstGeom prst="rect">
            <a:avLst/>
          </a:prstGeom>
        </p:spPr>
        <p:txBody>
          <a:bodyPr lIns="80201" tIns="40100" rIns="80201" bIns="4010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US" sz="193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0E834E67-C7AF-8706-1A0D-B47C1681F3B8}"/>
              </a:ext>
            </a:extLst>
          </p:cNvPr>
          <p:cNvSpPr txBox="1"/>
          <p:nvPr/>
        </p:nvSpPr>
        <p:spPr>
          <a:xfrm>
            <a:off x="2373795" y="1896692"/>
            <a:ext cx="8104735" cy="3227243"/>
          </a:xfrm>
          <a:prstGeom prst="rect">
            <a:avLst/>
          </a:prstGeom>
          <a:solidFill>
            <a:schemeClr val="bg1"/>
          </a:solidFill>
        </p:spPr>
        <p:txBody>
          <a:bodyPr wrap="square" rtlCol="0">
            <a:spAutoFit/>
          </a:bodyPr>
          <a:lstStyle/>
          <a:p>
            <a:endParaRPr lang="en-IE" dirty="0"/>
          </a:p>
        </p:txBody>
      </p:sp>
      <p:sp>
        <p:nvSpPr>
          <p:cNvPr id="3" name="Text Placeholder 2">
            <a:extLst>
              <a:ext uri="{FF2B5EF4-FFF2-40B4-BE49-F238E27FC236}">
                <a16:creationId xmlns:a16="http://schemas.microsoft.com/office/drawing/2014/main" id="{A0240C41-33ED-061C-A11A-20A23BC0985C}"/>
              </a:ext>
            </a:extLst>
          </p:cNvPr>
          <p:cNvSpPr txBox="1">
            <a:spLocks/>
          </p:cNvSpPr>
          <p:nvPr/>
        </p:nvSpPr>
        <p:spPr>
          <a:xfrm>
            <a:off x="2643309" y="3570101"/>
            <a:ext cx="7400947" cy="1090829"/>
          </a:xfrm>
          <a:prstGeom prst="rect">
            <a:avLst/>
          </a:prstGeom>
          <a:solidFill>
            <a:schemeClr val="bg1"/>
          </a:solidFill>
        </p:spPr>
        <p:txBody>
          <a:bodyPr lIns="80201" tIns="40100" rIns="80201" bIns="4010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800" b="0" i="0" u="none" strike="noStrike" dirty="0">
                <a:solidFill>
                  <a:srgbClr val="262626"/>
                </a:solidFill>
                <a:effectLst/>
                <a:latin typeface="Open Sans" panose="020B0606030504020204" pitchFamily="34" charset="0"/>
              </a:rPr>
              <a:t>.Q. Liu, D.L. Goodhue Two worlds of trust for potential E-commerce users: Humans as cognitive misers Information Systems Research, 23 (4) (2012), pp. 1246-1262 </a:t>
            </a:r>
            <a:r>
              <a:rPr lang="en-GB" sz="1800" b="0" i="0" dirty="0">
                <a:solidFill>
                  <a:srgbClr val="000000"/>
                </a:solidFill>
                <a:effectLst/>
                <a:latin typeface="Open Sans" panose="020B0606030504020204" pitchFamily="34" charset="0"/>
              </a:rPr>
              <a:t>​</a:t>
            </a:r>
          </a:p>
          <a:p>
            <a:endParaRPr lang="en-US" sz="2000" dirty="0">
              <a:latin typeface="+mn-lt"/>
              <a:ea typeface="Open Sans" panose="020B0606030504020204" pitchFamily="34" charset="0"/>
              <a:cs typeface="Open Sans" panose="020B0606030504020204" pitchFamily="34" charset="0"/>
            </a:endParaRPr>
          </a:p>
          <a:p>
            <a:pPr algn="just" rtl="0" fontAlgn="base"/>
            <a:r>
              <a:rPr lang="en-US" sz="1800" b="0" i="0" u="none" strike="noStrike" dirty="0">
                <a:solidFill>
                  <a:srgbClr val="262626"/>
                </a:solidFill>
                <a:effectLst/>
                <a:latin typeface="Open Sans" panose="020B0606030504020204" pitchFamily="34" charset="0"/>
              </a:rPr>
              <a:t>D. Gefen, P.A. Pavlou The boundaries of trust and risk: The quadratic moderating role of institutional structures Information Systems Research, 23 (3) (2012), pp. 940-959</a:t>
            </a:r>
            <a:r>
              <a:rPr lang="en-US" sz="1800" b="0" i="0" dirty="0">
                <a:solidFill>
                  <a:srgbClr val="000000"/>
                </a:solidFill>
                <a:effectLst/>
                <a:latin typeface="Open Sans" panose="020B0606030504020204" pitchFamily="34" charset="0"/>
              </a:rPr>
              <a:t>​</a:t>
            </a:r>
            <a:endParaRPr lang="en-US" sz="2800"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Open Sans" panose="020B0606030504020204" pitchFamily="34" charset="0"/>
              </a:rPr>
              <a:t>​</a:t>
            </a:r>
            <a:endParaRPr lang="en-US" sz="2800" b="0" i="0" dirty="0">
              <a:solidFill>
                <a:srgbClr val="000000"/>
              </a:solidFill>
              <a:effectLst/>
              <a:latin typeface="Segoe UI" panose="020B0502040204020203" pitchFamily="34" charset="0"/>
            </a:endParaRPr>
          </a:p>
          <a:p>
            <a:pPr algn="just" rtl="0" fontAlgn="base"/>
            <a:r>
              <a:rPr lang="en-US" sz="1800" i="0" u="none" strike="noStrike" dirty="0">
                <a:solidFill>
                  <a:srgbClr val="262626"/>
                </a:solidFill>
                <a:effectLst/>
                <a:latin typeface="Open Sans" panose="020B0606030504020204" pitchFamily="34" charset="0"/>
              </a:rPr>
              <a:t>B. Reeves, C. Nass The media equation: How people treat computers Television, and new media like real people and places, Cambridge University Press (1996)</a:t>
            </a:r>
          </a:p>
          <a:p>
            <a:pPr algn="just" rtl="0" fontAlgn="base"/>
            <a:endParaRPr lang="en-US" sz="1800" dirty="0">
              <a:solidFill>
                <a:srgbClr val="262626"/>
              </a:solidFill>
              <a:latin typeface="Open Sans" panose="020B0606030504020204" pitchFamily="34" charset="0"/>
            </a:endParaRPr>
          </a:p>
          <a:p>
            <a:pPr algn="just" rtl="0" fontAlgn="base"/>
            <a:r>
              <a:rPr lang="en-US" sz="1800" dirty="0" err="1">
                <a:solidFill>
                  <a:srgbClr val="262626"/>
                </a:solidFill>
                <a:latin typeface="Open Sans" panose="020B0606030504020204" pitchFamily="34" charset="0"/>
              </a:rPr>
              <a:t>Fussekkm</a:t>
            </a:r>
            <a:r>
              <a:rPr lang="en-US" sz="1800" dirty="0">
                <a:solidFill>
                  <a:srgbClr val="262626"/>
                </a:solidFill>
                <a:latin typeface="Open Sans" panose="020B0606030504020204" pitchFamily="34" charset="0"/>
              </a:rPr>
              <a:t> S.</a:t>
            </a:r>
            <a:r>
              <a:rPr lang="en-US" sz="1800" b="0" i="0" u="none" strike="noStrike" dirty="0">
                <a:solidFill>
                  <a:srgbClr val="262626"/>
                </a:solidFill>
                <a:effectLst/>
                <a:latin typeface="Open Sans" panose="020B0606030504020204" pitchFamily="34" charset="0"/>
              </a:rPr>
              <a:t>R., </a:t>
            </a:r>
            <a:r>
              <a:rPr lang="en-US" sz="1800" b="0" i="0" u="none" strike="noStrike" dirty="0" err="1">
                <a:solidFill>
                  <a:srgbClr val="262626"/>
                </a:solidFill>
                <a:effectLst/>
                <a:latin typeface="Open Sans" panose="020B0606030504020204" pitchFamily="34" charset="0"/>
              </a:rPr>
              <a:t>Kiesler</a:t>
            </a:r>
            <a:r>
              <a:rPr lang="en-US" sz="1800" b="0" i="0" u="none" strike="noStrike" dirty="0">
                <a:solidFill>
                  <a:srgbClr val="262626"/>
                </a:solidFill>
                <a:effectLst/>
                <a:latin typeface="Open Sans" panose="020B0606030504020204" pitchFamily="34" charset="0"/>
              </a:rPr>
              <a:t>, S., </a:t>
            </a:r>
            <a:r>
              <a:rPr lang="en-US" sz="1800" b="0" i="0" u="none" strike="noStrike" dirty="0" err="1">
                <a:solidFill>
                  <a:srgbClr val="262626"/>
                </a:solidFill>
                <a:effectLst/>
                <a:latin typeface="Open Sans" panose="020B0606030504020204" pitchFamily="34" charset="0"/>
              </a:rPr>
              <a:t>Setlock</a:t>
            </a:r>
            <a:r>
              <a:rPr lang="en-US" sz="1800" b="0" i="0" u="none" strike="noStrike" dirty="0">
                <a:solidFill>
                  <a:srgbClr val="262626"/>
                </a:solidFill>
                <a:effectLst/>
                <a:latin typeface="Open Sans" panose="020B0606030504020204" pitchFamily="34" charset="0"/>
              </a:rPr>
              <a:t>, L. D., &amp; Yew, V. (2008). How people anthropomorphize robots. In </a:t>
            </a:r>
            <a:r>
              <a:rPr lang="en-US" sz="1800" b="0" i="1" u="none" strike="noStrike" dirty="0">
                <a:solidFill>
                  <a:srgbClr val="262626"/>
                </a:solidFill>
                <a:effectLst/>
                <a:latin typeface="Open Sans" panose="020B0606030504020204" pitchFamily="34" charset="0"/>
              </a:rPr>
              <a:t>Proceedings of the third ACM/IEEE international</a:t>
            </a:r>
            <a:r>
              <a:rPr lang="en-US" sz="1800" i="0" dirty="0">
                <a:solidFill>
                  <a:srgbClr val="000000"/>
                </a:solidFill>
                <a:effectLst/>
                <a:latin typeface="Open Sans" panose="020B0606030504020204" pitchFamily="34" charset="0"/>
              </a:rPr>
              <a:t>​ conference on human robot interaction (pp.145 – 152). </a:t>
            </a:r>
            <a:r>
              <a:rPr lang="en-US" sz="1800" i="0" dirty="0" err="1">
                <a:solidFill>
                  <a:srgbClr val="000000"/>
                </a:solidFill>
                <a:effectLst/>
                <a:latin typeface="Open Sans" panose="020B0606030504020204" pitchFamily="34" charset="0"/>
              </a:rPr>
              <a:t>Associcatio</a:t>
            </a:r>
            <a:r>
              <a:rPr lang="en-US" sz="1800" dirty="0" err="1">
                <a:latin typeface="Open Sans" panose="020B0606030504020204" pitchFamily="34" charset="0"/>
              </a:rPr>
              <a:t>n</a:t>
            </a:r>
            <a:r>
              <a:rPr lang="en-US" sz="1800" dirty="0">
                <a:latin typeface="Open Sans" panose="020B0606030504020204" pitchFamily="34" charset="0"/>
              </a:rPr>
              <a:t> for Computing Machinery.</a:t>
            </a:r>
            <a:endParaRPr lang="en-US" sz="1800" i="0" dirty="0">
              <a:solidFill>
                <a:srgbClr val="000000"/>
              </a:solidFill>
              <a:effectLst/>
              <a:latin typeface="Open Sans" panose="020B0606030504020204" pitchFamily="34" charset="0"/>
            </a:endParaRPr>
          </a:p>
          <a:p>
            <a:pPr algn="just" rtl="0" fontAlgn="base"/>
            <a:endParaRPr lang="en-US" sz="1800" dirty="0">
              <a:highlight>
                <a:srgbClr val="F5F5F5"/>
              </a:highlight>
              <a:latin typeface="Open Sans" panose="020B0606030504020204" pitchFamily="34" charset="0"/>
            </a:endParaRPr>
          </a:p>
          <a:p>
            <a:pPr algn="just" rtl="0" fontAlgn="base"/>
            <a:endParaRPr lang="en-US" sz="2800" b="0" i="0" dirty="0">
              <a:solidFill>
                <a:srgbClr val="000000"/>
              </a:solidFill>
              <a:effectLst/>
              <a:highlight>
                <a:srgbClr val="F5F5F5"/>
              </a:highlight>
              <a:latin typeface="Segoe UI" panose="020B0502040204020203" pitchFamily="34" charset="0"/>
            </a:endParaRPr>
          </a:p>
          <a:p>
            <a:pPr algn="just" rtl="0" fontAlgn="base"/>
            <a:r>
              <a:rPr lang="en-US" sz="1800" b="0" i="0" dirty="0">
                <a:solidFill>
                  <a:srgbClr val="000000"/>
                </a:solidFill>
                <a:effectLst/>
                <a:highlight>
                  <a:srgbClr val="F5F5F5"/>
                </a:highlight>
                <a:latin typeface="Open Sans" panose="020B0606030504020204" pitchFamily="34" charset="0"/>
              </a:rPr>
              <a:t>​</a:t>
            </a:r>
            <a:endParaRPr lang="en-US" sz="2800" b="0" i="0" dirty="0">
              <a:solidFill>
                <a:srgbClr val="000000"/>
              </a:solidFill>
              <a:effectLst/>
              <a:highlight>
                <a:srgbClr val="F5F5F5"/>
              </a:highlight>
              <a:latin typeface="Segoe UI" panose="020B0502040204020203" pitchFamily="34" charset="0"/>
            </a:endParaRPr>
          </a:p>
          <a:p>
            <a:endParaRPr lang="en-US" sz="2000" dirty="0">
              <a:latin typeface="+mn-lt"/>
              <a:ea typeface="Open Sans" panose="020B0606030504020204" pitchFamily="34" charset="0"/>
              <a:cs typeface="Open Sans" panose="020B0606030504020204" pitchFamily="34" charset="0"/>
            </a:endParaRPr>
          </a:p>
          <a:p>
            <a:endParaRPr lang="en-US" sz="1930" dirty="0">
              <a:latin typeface="Open Sans" panose="020B0606030504020204" pitchFamily="34" charset="0"/>
              <a:ea typeface="Open Sans" panose="020B0606030504020204" pitchFamily="34" charset="0"/>
              <a:cs typeface="Open Sans" panose="020B0606030504020204" pitchFamily="34" charset="0"/>
            </a:endParaRPr>
          </a:p>
          <a:p>
            <a:endParaRPr lang="en-US" sz="1228" dirty="0">
              <a:latin typeface="Open Sans" panose="020B0606030504020204" pitchFamily="34" charset="0"/>
              <a:ea typeface="Open Sans" panose="020B0606030504020204" pitchFamily="34" charset="0"/>
              <a:cs typeface="Open Sans" panose="020B0606030504020204" pitchFamily="34" charset="0"/>
            </a:endParaRPr>
          </a:p>
          <a:p>
            <a:endParaRPr lang="en-US" sz="1228"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4262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8"/>
          </p:nvPr>
        </p:nvSpPr>
        <p:spPr>
          <a:xfrm>
            <a:off x="554929" y="2231328"/>
            <a:ext cx="5218854" cy="4377696"/>
          </a:xfrm>
          <a:prstGeom prst="rect">
            <a:avLst/>
          </a:prstGeom>
        </p:spPr>
        <p:txBody>
          <a:bodyPr/>
          <a:lstStyle/>
          <a:p>
            <a:r>
              <a:rPr lang="en-GB" dirty="0"/>
              <a:t> ‘</a:t>
            </a:r>
          </a:p>
          <a:p>
            <a:pPr marL="342900" indent="-342900">
              <a:buFont typeface="Arial" panose="020B0604020202020204" pitchFamily="34" charset="0"/>
              <a:buChar char="•"/>
            </a:pPr>
            <a:r>
              <a:rPr lang="en-GB" dirty="0"/>
              <a:t>Blockchain as part of the digitalisation of the agrifood sector - a potential new solution to some of the most pressing issues in agrifood today (e.g. trust, sustainability, supply chain management)?​</a:t>
            </a:r>
          </a:p>
          <a:p>
            <a:pPr marL="342900" indent="-342900">
              <a:buFont typeface="Arial" panose="020B0604020202020204" pitchFamily="34" charset="0"/>
              <a:buChar char="•"/>
            </a:pPr>
            <a:r>
              <a:rPr lang="en-GB" dirty="0"/>
              <a:t>Address questions about Blockchain and its uses in agriculture: what, how, and why? ​</a:t>
            </a:r>
          </a:p>
          <a:p>
            <a:endParaRPr lang="en-GB" dirty="0"/>
          </a:p>
          <a:p>
            <a:endParaRPr lang="en-US" dirty="0"/>
          </a:p>
        </p:txBody>
      </p:sp>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6"/>
          </p:nvPr>
        </p:nvSpPr>
        <p:spPr>
          <a:xfrm>
            <a:off x="554929" y="391427"/>
            <a:ext cx="4757375" cy="992652"/>
          </a:xfrm>
          <a:prstGeom prst="rect">
            <a:avLst/>
          </a:prstGeom>
        </p:spPr>
        <p:txBody>
          <a:bodyPr/>
          <a:lstStyle/>
          <a:p>
            <a:r>
              <a:rPr lang="en-US" dirty="0"/>
              <a:t>In the next Module 6, </a:t>
            </a:r>
            <a:r>
              <a:rPr lang="en-GB" dirty="0"/>
              <a:t>Overview of Blockchain in Agrifood, </a:t>
            </a:r>
            <a:r>
              <a:rPr lang="en-US" dirty="0"/>
              <a:t>you will learn</a:t>
            </a:r>
          </a:p>
        </p:txBody>
      </p:sp>
      <p:pic>
        <p:nvPicPr>
          <p:cNvPr id="7" name="Picture Placeholder 6">
            <a:extLst>
              <a:ext uri="{FF2B5EF4-FFF2-40B4-BE49-F238E27FC236}">
                <a16:creationId xmlns:a16="http://schemas.microsoft.com/office/drawing/2014/main" id="{7C36F457-CA9C-AABC-671B-46D11B48A7EF}"/>
              </a:ext>
            </a:extLst>
          </p:cNvPr>
          <p:cNvPicPr>
            <a:picLocks noGrp="1" noChangeAspect="1"/>
          </p:cNvPicPr>
          <p:nvPr>
            <p:ph type="pic" sz="quarter" idx="44"/>
          </p:nvPr>
        </p:nvPicPr>
        <p:blipFill>
          <a:blip r:embed="rId2"/>
          <a:srcRect l="23666" r="23666"/>
          <a:stretch>
            <a:fillRect/>
          </a:stretch>
        </p:blipFill>
        <p:spPr/>
      </p:pic>
      <p:grpSp>
        <p:nvGrpSpPr>
          <p:cNvPr id="35" name="Graphic 231">
            <a:extLst>
              <a:ext uri="{FF2B5EF4-FFF2-40B4-BE49-F238E27FC236}">
                <a16:creationId xmlns:a16="http://schemas.microsoft.com/office/drawing/2014/main" id="{5FA7F887-78BA-90AE-0D6B-B610F9BEBDA2}"/>
              </a:ext>
            </a:extLst>
          </p:cNvPr>
          <p:cNvGrpSpPr/>
          <p:nvPr/>
        </p:nvGrpSpPr>
        <p:grpSpPr>
          <a:xfrm rot="5400000">
            <a:off x="427392" y="4361361"/>
            <a:ext cx="1882891" cy="2933617"/>
            <a:chOff x="12708052" y="5708395"/>
            <a:chExt cx="760809" cy="1185370"/>
          </a:xfrm>
          <a:solidFill>
            <a:schemeClr val="bg1">
              <a:alpha val="52000"/>
            </a:schemeClr>
          </a:solidFill>
        </p:grpSpPr>
        <p:sp>
          <p:nvSpPr>
            <p:cNvPr id="36" name="Freeform 35">
              <a:extLst>
                <a:ext uri="{FF2B5EF4-FFF2-40B4-BE49-F238E27FC236}">
                  <a16:creationId xmlns:a16="http://schemas.microsoft.com/office/drawing/2014/main" id="{C96A1C3E-435E-437F-8A72-B895FBA535D4}"/>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E2557D7-0523-4C88-7CF7-3822EAEF4D03}"/>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C7E3216-138C-A88E-6E9E-31E5F684F947}"/>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915E91B-B662-2749-3EFA-462F032C9A3E}"/>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EA884E5-F86E-5B4E-C557-C596E9E448BF}"/>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1540D2E-F9E4-AD45-2675-546610175071}"/>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63509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dirty="0"/>
              <a:t>Any questions?</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Thank you</a:t>
            </a:r>
          </a:p>
        </p:txBody>
      </p:sp>
      <p:sp>
        <p:nvSpPr>
          <p:cNvPr id="2" name="Text Placeholder 1">
            <a:extLst>
              <a:ext uri="{FF2B5EF4-FFF2-40B4-BE49-F238E27FC236}">
                <a16:creationId xmlns:a16="http://schemas.microsoft.com/office/drawing/2014/main" id="{D87329F1-1306-7B46-8DBA-BE11725FA73E}"/>
              </a:ext>
            </a:extLst>
          </p:cNvPr>
          <p:cNvSpPr>
            <a:spLocks noGrp="1"/>
          </p:cNvSpPr>
          <p:nvPr>
            <p:ph type="body" sz="quarter" idx="21"/>
          </p:nvPr>
        </p:nvSpPr>
        <p:spPr>
          <a:xfrm>
            <a:off x="5622588" y="1267137"/>
            <a:ext cx="6055028" cy="837258"/>
          </a:xfrm>
          <a:prstGeom prst="rect">
            <a:avLst/>
          </a:prstGeom>
        </p:spPr>
        <p:txBody>
          <a:bodyPr>
            <a:normAutofit/>
          </a:bodyPr>
          <a:lstStyle/>
          <a:p>
            <a:r>
              <a:rPr lang="en-US" dirty="0">
                <a:hlinkClick r:id="rId3"/>
              </a:rPr>
              <a:t>https://blockchainforagrifood.eu/</a:t>
            </a:r>
            <a:r>
              <a:rPr lang="en-US" dirty="0"/>
              <a:t> </a:t>
            </a:r>
          </a:p>
        </p:txBody>
      </p:sp>
    </p:spTree>
    <p:extLst>
      <p:ext uri="{BB962C8B-B14F-4D97-AF65-F5344CB8AC3E}">
        <p14:creationId xmlns:p14="http://schemas.microsoft.com/office/powerpoint/2010/main" val="416982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341760" y="2817221"/>
            <a:ext cx="5150436" cy="2757828"/>
          </a:xfrm>
        </p:spPr>
        <p:txBody>
          <a:bodyPr/>
          <a:lstStyle/>
          <a:p>
            <a:r>
              <a:rPr lang="en-US" dirty="0"/>
              <a:t>Key Terms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1329186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338660" y="1107769"/>
            <a:ext cx="10239068" cy="5065552"/>
          </a:xfrm>
          <a:prstGeom prst="rect">
            <a:avLst/>
          </a:prstGeom>
        </p:spPr>
        <p:txBody>
          <a:bodyPr/>
          <a:lstStyle/>
          <a:p>
            <a:pPr marL="285750" marR="0" lvl="0" indent="-285750" algn="just"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US" sz="18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Trust: </a:t>
            </a:r>
            <a:r>
              <a:rPr kumimoji="0" lang="en-US" sz="1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Trust is a complex concept which can be defined as a firm belief or confidence in the reliability</a:t>
            </a:r>
          </a:p>
          <a:p>
            <a:pPr marL="285750" marR="0" lvl="0" indent="-285750" algn="just"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US" sz="18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“Computers-as-a-social actor”: </a:t>
            </a:r>
            <a:r>
              <a:rPr kumimoji="0" lang="en-US" sz="1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(CSA) paradigm is based on the observation that people view computers as teammates and assign them personality traits like helpfulness or dominance (Reeves &amp; Nass, 1996).</a:t>
            </a:r>
          </a:p>
          <a:p>
            <a:pPr marL="285750" marR="0" lvl="0" indent="-285750" algn="just"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US" sz="1800" b="1" i="0" u="none" strike="noStrike" kern="0" cap="none" spc="0" normalizeH="0" baseline="0" noProof="0" dirty="0">
                <a:ln>
                  <a:noFill/>
                </a:ln>
                <a:solidFill>
                  <a:srgbClr val="000000"/>
                </a:solidFill>
                <a:effectLst/>
                <a:uLnTx/>
                <a:uFillTx/>
                <a:latin typeface="Open Sans"/>
                <a:ea typeface="Open Sans"/>
                <a:cs typeface="Open Sans"/>
                <a:sym typeface="Open Sans"/>
              </a:rPr>
              <a:t>Information systems (IS): </a:t>
            </a:r>
            <a:r>
              <a:rPr kumimoji="0" lang="en-US" sz="1800" b="0" i="0" u="none" strike="noStrike" kern="0" cap="none" spc="0" normalizeH="0" baseline="0" noProof="0" dirty="0">
                <a:ln>
                  <a:noFill/>
                </a:ln>
                <a:solidFill>
                  <a:srgbClr val="000000"/>
                </a:solidFill>
                <a:effectLst/>
                <a:uLnTx/>
                <a:uFillTx/>
                <a:latin typeface="Open Sans"/>
                <a:ea typeface="Open Sans"/>
                <a:cs typeface="Open Sans"/>
                <a:sym typeface="Open Sans"/>
              </a:rPr>
              <a:t>Information systems (IS) research describe the trustworthiness of IT artifacts (</a:t>
            </a:r>
            <a:r>
              <a:rPr kumimoji="0" lang="en-US" sz="1800" b="0" i="0" u="none" strike="noStrike" kern="0" cap="none" spc="0" normalizeH="0" baseline="0" noProof="0" dirty="0" err="1">
                <a:ln>
                  <a:noFill/>
                </a:ln>
                <a:solidFill>
                  <a:srgbClr val="000000"/>
                </a:solidFill>
                <a:effectLst/>
                <a:uLnTx/>
                <a:uFillTx/>
                <a:latin typeface="Open Sans"/>
                <a:ea typeface="Open Sans"/>
                <a:cs typeface="Open Sans"/>
                <a:sym typeface="Open Sans"/>
              </a:rPr>
              <a:t>Benbasat</a:t>
            </a:r>
            <a:r>
              <a:rPr kumimoji="0" lang="en-US" sz="1800" b="0" i="0" u="none" strike="noStrike" kern="0" cap="none" spc="0" normalizeH="0" baseline="0" noProof="0" dirty="0">
                <a:ln>
                  <a:noFill/>
                </a:ln>
                <a:solidFill>
                  <a:srgbClr val="000000"/>
                </a:solidFill>
                <a:effectLst/>
                <a:uLnTx/>
                <a:uFillTx/>
                <a:latin typeface="Open Sans"/>
                <a:ea typeface="Open Sans"/>
                <a:cs typeface="Open Sans"/>
                <a:sym typeface="Open Sans"/>
              </a:rPr>
              <a:t> and Wang, 2005)</a:t>
            </a:r>
          </a:p>
          <a:p>
            <a:pPr marL="285750" marR="0" lvl="0" indent="-285750" algn="just"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US" sz="18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 rigid tamper-proof chain </a:t>
            </a:r>
            <a:r>
              <a:rPr kumimoji="0" lang="en-US" sz="1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Both the content of the blocks within the blockchain and their order are tamper-proof. This relies on the </a:t>
            </a:r>
            <a:r>
              <a:rPr kumimoji="0" lang="en-US" sz="18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decentralised</a:t>
            </a:r>
            <a:r>
              <a:rPr kumimoji="0" lang="en-US" sz="1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architecture and the consensus principle.</a:t>
            </a:r>
          </a:p>
          <a:p>
            <a:pPr marL="285750" marR="0" lvl="0" indent="-285750" algn="just"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US" sz="18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Effective risk management: </a:t>
            </a:r>
            <a:r>
              <a:rPr kumimoji="0" lang="en-US" sz="1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Effective risk management strategies, including the identification and mitigation of potential risks associated with blockchain implementation, contribute to the overall trustworthiness of the technology</a:t>
            </a:r>
            <a:endParaRPr kumimoji="0" lang="en-US"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285750" marR="0" lvl="0" indent="-285750" algn="just" defTabSz="914400" rtl="0" eaLnBrk="1" fontAlgn="auto" latinLnBrk="0" hangingPunct="1">
              <a:lnSpc>
                <a:spcPct val="150000"/>
              </a:lnSpc>
              <a:spcBef>
                <a:spcPts val="0"/>
              </a:spcBef>
              <a:spcAft>
                <a:spcPts val="0"/>
              </a:spcAft>
              <a:buClr>
                <a:srgbClr val="000000"/>
              </a:buClr>
              <a:buSzPts val="1800"/>
              <a:buFont typeface="Arial"/>
              <a:buChar char="•"/>
              <a:tabLst/>
              <a:defRPr/>
            </a:pPr>
            <a:endParaRPr kumimoji="0" lang="en-US" sz="1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indent="0"/>
            <a:endParaRPr lang="en-GB" b="0" i="0" dirty="0">
              <a:solidFill>
                <a:srgbClr val="2E2E2E"/>
              </a:solidFill>
              <a:effectLst/>
              <a:latin typeface="ElsevierGulliver"/>
            </a:endParaRPr>
          </a:p>
          <a:p>
            <a:pPr marL="0" indent="0"/>
            <a:endParaRPr lang="en-GB" dirty="0">
              <a:solidFill>
                <a:srgbClr val="2E2E2E"/>
              </a:solidFill>
              <a:latin typeface="ElsevierGulliver"/>
            </a:endParaRPr>
          </a:p>
          <a:p>
            <a:pPr marL="0" indent="0"/>
            <a:endParaRPr lang="en-US"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75900" y="273070"/>
            <a:ext cx="10595237" cy="803654"/>
          </a:xfrm>
          <a:prstGeom prst="rect">
            <a:avLst/>
          </a:prstGeom>
        </p:spPr>
        <p:txBody>
          <a:bodyPr/>
          <a:lstStyle/>
          <a:p>
            <a:r>
              <a:rPr lang="en-GB" i="0" dirty="0">
                <a:solidFill>
                  <a:srgbClr val="29608D"/>
                </a:solidFill>
                <a:effectLst/>
                <a:latin typeface="ElsevierGulliver"/>
              </a:rPr>
              <a:t>KEY TERMS</a:t>
            </a:r>
            <a:endParaRPr lang="en-US" dirty="0">
              <a:solidFill>
                <a:srgbClr val="29608D"/>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094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8AB20F8-388F-B488-7300-3E153C3F4B07}"/>
              </a:ext>
            </a:extLst>
          </p:cNvPr>
          <p:cNvPicPr>
            <a:picLocks noGrp="1" noChangeAspect="1"/>
          </p:cNvPicPr>
          <p:nvPr>
            <p:ph type="pic" sz="quarter" idx="44"/>
          </p:nvPr>
        </p:nvPicPr>
        <p:blipFill>
          <a:blip r:embed="rId2"/>
          <a:srcRect t="7765" b="7765"/>
          <a:stretch>
            <a:fillRect/>
          </a:stretch>
        </p:blipFill>
        <p:spPr/>
      </p:pic>
      <p:sp>
        <p:nvSpPr>
          <p:cNvPr id="4" name="Text Placeholder 3">
            <a:extLst>
              <a:ext uri="{FF2B5EF4-FFF2-40B4-BE49-F238E27FC236}">
                <a16:creationId xmlns:a16="http://schemas.microsoft.com/office/drawing/2014/main" id="{BC2369F1-8EF6-AE46-9816-72DCBDD8F90A}"/>
              </a:ext>
            </a:extLst>
          </p:cNvPr>
          <p:cNvSpPr>
            <a:spLocks noGrp="1"/>
          </p:cNvSpPr>
          <p:nvPr>
            <p:ph type="body" sz="quarter" idx="13"/>
          </p:nvPr>
        </p:nvSpPr>
        <p:spPr>
          <a:xfrm>
            <a:off x="377780" y="2161608"/>
            <a:ext cx="5480760" cy="3194163"/>
          </a:xfrm>
          <a:prstGeom prst="rect">
            <a:avLst/>
          </a:prstGeom>
        </p:spPr>
        <p:txBody>
          <a:bodyPr>
            <a:normAutofit fontScale="70000" lnSpcReduction="20000"/>
          </a:bodyPr>
          <a:lstStyle/>
          <a:p>
            <a:r>
              <a:rPr lang="en-GB" b="1" i="0" dirty="0">
                <a:latin typeface="Roboto" panose="02000000000000000000" pitchFamily="2" charset="0"/>
              </a:rPr>
              <a:t>TRUST</a:t>
            </a:r>
          </a:p>
          <a:p>
            <a:endParaRPr lang="en-GB" b="1" i="0" dirty="0">
              <a:effectLst/>
              <a:latin typeface="Roboto" panose="02000000000000000000" pitchFamily="2" charset="0"/>
            </a:endParaRPr>
          </a:p>
          <a:p>
            <a:pPr marL="139700" algn="l">
              <a:lnSpc>
                <a:spcPct val="120000"/>
              </a:lnSpc>
              <a:spcBef>
                <a:spcPts val="0"/>
              </a:spcBef>
              <a:buSzPts val="1400"/>
            </a:pPr>
            <a:r>
              <a:rPr lang="en-US" sz="3200" b="1" i="0" dirty="0">
                <a:latin typeface="Open Sans"/>
                <a:ea typeface="Open Sans"/>
                <a:cs typeface="Open Sans"/>
                <a:sym typeface="Open Sans"/>
              </a:rPr>
              <a:t>Trust is a complex concept which can be defined as a firm belief or confidence in the reliability, integrity, and ability of a person, institution, system, or process. </a:t>
            </a:r>
          </a:p>
          <a:p>
            <a:pPr marL="139700" algn="l">
              <a:lnSpc>
                <a:spcPct val="120000"/>
              </a:lnSpc>
              <a:spcBef>
                <a:spcPts val="0"/>
              </a:spcBef>
              <a:buSzPts val="1400"/>
            </a:pPr>
            <a:endParaRPr lang="en-US" sz="3200" b="1" i="0" dirty="0">
              <a:latin typeface="Open Sans"/>
              <a:ea typeface="Open Sans"/>
              <a:cs typeface="Open Sans"/>
              <a:sym typeface="Open Sans"/>
            </a:endParaRPr>
          </a:p>
          <a:p>
            <a:pPr marL="139700" algn="l">
              <a:lnSpc>
                <a:spcPct val="120000"/>
              </a:lnSpc>
              <a:spcBef>
                <a:spcPts val="0"/>
              </a:spcBef>
              <a:buSzPts val="1400"/>
            </a:pPr>
            <a:r>
              <a:rPr lang="en-US" sz="3200" b="1" i="0" dirty="0">
                <a:latin typeface="Open Sans"/>
                <a:ea typeface="Open Sans"/>
                <a:cs typeface="Open Sans"/>
                <a:sym typeface="Open Sans"/>
              </a:rPr>
              <a:t>(</a:t>
            </a:r>
            <a:r>
              <a:rPr lang="en-US" sz="3200" b="1" i="0" u="sng" dirty="0">
                <a:latin typeface="Open Sans"/>
                <a:ea typeface="Open Sans"/>
                <a:cs typeface="Open Sans"/>
                <a:sym typeface="Open Sans"/>
                <a:hlinkClick r:id="rId3">
                  <a:extLst>
                    <a:ext uri="{A12FA001-AC4F-418D-AE19-62706E023703}">
                      <ahyp:hlinkClr xmlns:ahyp="http://schemas.microsoft.com/office/drawing/2018/hyperlinkcolor" val="tx"/>
                    </a:ext>
                  </a:extLst>
                </a:hlinkClick>
              </a:rPr>
              <a:t>O’Hara, 2012</a:t>
            </a:r>
            <a:r>
              <a:rPr lang="en-US" sz="3200" b="1" i="0" dirty="0">
                <a:latin typeface="Open Sans"/>
                <a:ea typeface="Open Sans"/>
                <a:cs typeface="Open Sans"/>
                <a:sym typeface="Open Sans"/>
              </a:rPr>
              <a:t>, p. 19).</a:t>
            </a:r>
          </a:p>
          <a:p>
            <a:pPr marL="139700" lvl="0" algn="just" rtl="0">
              <a:lnSpc>
                <a:spcPct val="120000"/>
              </a:lnSpc>
              <a:spcBef>
                <a:spcPts val="0"/>
              </a:spcBef>
              <a:spcAft>
                <a:spcPts val="0"/>
              </a:spcAft>
              <a:buSzPts val="1400"/>
            </a:pPr>
            <a:endParaRPr lang="en-US" sz="3200" i="0" dirty="0">
              <a:latin typeface="Open Sans"/>
              <a:ea typeface="Open Sans"/>
              <a:cs typeface="Open Sans"/>
              <a:sym typeface="Open Sans"/>
            </a:endParaRPr>
          </a:p>
          <a:p>
            <a:endParaRPr lang="en-US" i="1" dirty="0"/>
          </a:p>
        </p:txBody>
      </p:sp>
      <p:sp>
        <p:nvSpPr>
          <p:cNvPr id="9" name="Text Placeholder 4">
            <a:extLst>
              <a:ext uri="{FF2B5EF4-FFF2-40B4-BE49-F238E27FC236}">
                <a16:creationId xmlns:a16="http://schemas.microsoft.com/office/drawing/2014/main" id="{79A07C7B-8585-6C4C-BE36-FFD487927B0F}"/>
              </a:ext>
            </a:extLst>
          </p:cNvPr>
          <p:cNvSpPr txBox="1">
            <a:spLocks/>
          </p:cNvSpPr>
          <p:nvPr/>
        </p:nvSpPr>
        <p:spPr>
          <a:xfrm>
            <a:off x="0" y="4103398"/>
            <a:ext cx="6095999" cy="153265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p>
        </p:txBody>
      </p:sp>
    </p:spTree>
    <p:extLst>
      <p:ext uri="{BB962C8B-B14F-4D97-AF65-F5344CB8AC3E}">
        <p14:creationId xmlns:p14="http://schemas.microsoft.com/office/powerpoint/2010/main" val="160991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428388" y="546659"/>
            <a:ext cx="10595237" cy="803654"/>
          </a:xfrm>
          <a:prstGeom prst="rect">
            <a:avLst/>
          </a:prstGeom>
        </p:spPr>
        <p:txBody>
          <a:bodyPr/>
          <a:lstStyle/>
          <a:p>
            <a:r>
              <a:rPr lang="en-US" dirty="0"/>
              <a:t>Trust</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5020722" y="1505246"/>
            <a:ext cx="5194432" cy="4154984"/>
          </a:xfrm>
          <a:prstGeom prst="rect">
            <a:avLst/>
          </a:prstGeom>
          <a:noFill/>
        </p:spPr>
        <p:txBody>
          <a:bodyPr wrap="square" rtlCol="0">
            <a:spAutoFit/>
          </a:bodyPr>
          <a:lstStyle/>
          <a:p>
            <a:pPr algn="l"/>
            <a:r>
              <a:rPr lang="en-GB" sz="2200" b="0" i="0" dirty="0">
                <a:solidFill>
                  <a:srgbClr val="262626"/>
                </a:solidFill>
                <a:effectLst/>
              </a:rPr>
              <a:t>Trust is particularly important in business transactions as it serves like the foundation that makes people feel confident that the other party will do what they say and creates more successful exchanges.​</a:t>
            </a:r>
          </a:p>
          <a:p>
            <a:pPr algn="l"/>
            <a:endParaRPr lang="en-GB" sz="2200" b="0" i="0" dirty="0">
              <a:solidFill>
                <a:srgbClr val="262626"/>
              </a:solidFill>
              <a:effectLst/>
            </a:endParaRPr>
          </a:p>
          <a:p>
            <a:pPr algn="l"/>
            <a:r>
              <a:rPr lang="en-GB" sz="2200" b="0" i="0" dirty="0">
                <a:solidFill>
                  <a:srgbClr val="262626"/>
                </a:solidFill>
                <a:effectLst/>
              </a:rPr>
              <a:t>​Trust in the business-consumer relationship is foundational, fostering security that the business will act with integrity, provide reliable products or services, and prioritize the customer's interests (Pennington et al., 2003).</a:t>
            </a:r>
          </a:p>
        </p:txBody>
      </p:sp>
      <p:pic>
        <p:nvPicPr>
          <p:cNvPr id="1026" name="Picture 2">
            <a:extLst>
              <a:ext uri="{FF2B5EF4-FFF2-40B4-BE49-F238E27FC236}">
                <a16:creationId xmlns:a16="http://schemas.microsoft.com/office/drawing/2014/main" id="{01A8EA03-A7CC-1F15-7B68-6A2983765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754" y="866775"/>
            <a:ext cx="7696200" cy="5991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9A70F71-1E74-F0AE-7BC0-D34A494E6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22" y="2021758"/>
            <a:ext cx="4785324" cy="323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77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484273" y="1499805"/>
            <a:ext cx="10595237" cy="803654"/>
          </a:xfrm>
          <a:prstGeom prst="rect">
            <a:avLst/>
          </a:prstGeom>
        </p:spPr>
        <p:txBody>
          <a:bodyPr/>
          <a:lstStyle/>
          <a:p>
            <a:r>
              <a:rPr lang="en-GB" sz="2800" i="0" u="none" strike="noStrike" dirty="0">
                <a:effectLst/>
                <a:latin typeface="Open Sans" panose="020B0606030504020204" pitchFamily="34" charset="0"/>
              </a:rPr>
              <a:t>Human-like Trust In Technology</a:t>
            </a:r>
            <a:endParaRPr lang="en-US" sz="4800"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395794" y="2287057"/>
            <a:ext cx="10381063" cy="4493538"/>
          </a:xfrm>
          <a:prstGeom prst="rect">
            <a:avLst/>
          </a:prstGeom>
          <a:noFill/>
        </p:spPr>
        <p:txBody>
          <a:bodyPr wrap="square" rtlCol="0">
            <a:spAutoFit/>
          </a:bodyPr>
          <a:lstStyle/>
          <a:p>
            <a:pPr marL="342900" indent="-342900" algn="l">
              <a:buFont typeface="Arial" panose="020B0604020202020204" pitchFamily="34" charset="0"/>
              <a:buChar char="•"/>
            </a:pPr>
            <a:r>
              <a:rPr lang="en-GB" sz="2200" i="0" dirty="0">
                <a:solidFill>
                  <a:srgbClr val="262626"/>
                </a:solidFill>
                <a:effectLst/>
                <a:cs typeface="Alef" panose="020F0502020204030204" pitchFamily="2" charset="-79"/>
              </a:rPr>
              <a:t>The “computers-as-a-social actor” (CSA) paradigm is based on the observation that people view computers as teammates and assign them personality traits like helpfulness or dominance (Reeves &amp; Nass, 1996).​</a:t>
            </a:r>
          </a:p>
          <a:p>
            <a:pPr marL="342900" indent="-342900" algn="l">
              <a:buFont typeface="Arial" panose="020B0604020202020204" pitchFamily="34" charset="0"/>
              <a:buChar char="•"/>
            </a:pPr>
            <a:r>
              <a:rPr lang="en-GB" sz="2200" i="0" dirty="0">
                <a:solidFill>
                  <a:srgbClr val="262626"/>
                </a:solidFill>
                <a:effectLst/>
                <a:cs typeface="Alef" panose="020F0502020204030204" pitchFamily="2" charset="-79"/>
              </a:rPr>
              <a:t>In information systems (IS) research, the notion of a “human-to-technology trust relationship” was developed (</a:t>
            </a:r>
            <a:r>
              <a:rPr lang="en-GB" sz="2200" i="0" dirty="0" err="1">
                <a:solidFill>
                  <a:srgbClr val="262626"/>
                </a:solidFill>
                <a:effectLst/>
                <a:cs typeface="Alef" panose="020F0502020204030204" pitchFamily="2" charset="-79"/>
              </a:rPr>
              <a:t>Lankton</a:t>
            </a:r>
            <a:r>
              <a:rPr lang="en-GB" sz="2200" i="0" dirty="0">
                <a:solidFill>
                  <a:srgbClr val="262626"/>
                </a:solidFill>
                <a:effectLst/>
                <a:cs typeface="Alef" panose="020F0502020204030204" pitchFamily="2" charset="-79"/>
              </a:rPr>
              <a:t>, McKnight, &amp; Tripp, 2015, p. 882).</a:t>
            </a:r>
          </a:p>
          <a:p>
            <a:pPr marL="342900" indent="-342900" algn="l">
              <a:buFont typeface="Arial" panose="020B0604020202020204" pitchFamily="34" charset="0"/>
              <a:buChar char="•"/>
            </a:pPr>
            <a:r>
              <a:rPr lang="en-GB" sz="2200" i="0" dirty="0">
                <a:solidFill>
                  <a:srgbClr val="262626"/>
                </a:solidFill>
                <a:effectLst/>
                <a:cs typeface="Alef" panose="020F0502020204030204" pitchFamily="2" charset="-79"/>
              </a:rPr>
              <a:t>Users perceive IT artifacts as “social actors” in terms of virtual providers possessing human character traits (</a:t>
            </a:r>
            <a:r>
              <a:rPr lang="en-GB" sz="2200" i="0" dirty="0" err="1">
                <a:solidFill>
                  <a:srgbClr val="262626"/>
                </a:solidFill>
                <a:effectLst/>
                <a:cs typeface="Alef" panose="020F0502020204030204" pitchFamily="2" charset="-79"/>
              </a:rPr>
              <a:t>Benbasat</a:t>
            </a:r>
            <a:r>
              <a:rPr lang="en-GB" sz="2200" i="0" dirty="0">
                <a:solidFill>
                  <a:srgbClr val="262626"/>
                </a:solidFill>
                <a:effectLst/>
                <a:cs typeface="Alef" panose="020F0502020204030204" pitchFamily="2" charset="-79"/>
              </a:rPr>
              <a:t> and Wang, 2005).</a:t>
            </a:r>
          </a:p>
          <a:p>
            <a:pPr marL="342900" indent="-342900" algn="l">
              <a:buFont typeface="Arial" panose="020B0604020202020204" pitchFamily="34" charset="0"/>
              <a:buChar char="•"/>
            </a:pPr>
            <a:r>
              <a:rPr lang="en-GB" sz="2200" i="0" dirty="0">
                <a:solidFill>
                  <a:srgbClr val="262626"/>
                </a:solidFill>
                <a:effectLst/>
                <a:cs typeface="Alef" panose="020F0502020204030204" pitchFamily="2" charset="-79"/>
              </a:rPr>
              <a:t>​Human treating computers as a social actor (</a:t>
            </a:r>
            <a:r>
              <a:rPr lang="en-GB" sz="2200" i="0" dirty="0" err="1">
                <a:solidFill>
                  <a:srgbClr val="262626"/>
                </a:solidFill>
                <a:effectLst/>
                <a:cs typeface="Alef" panose="020F0502020204030204" pitchFamily="2" charset="-79"/>
              </a:rPr>
              <a:t>Fussell</a:t>
            </a:r>
            <a:r>
              <a:rPr lang="en-GB" sz="2200" i="0" dirty="0">
                <a:solidFill>
                  <a:srgbClr val="262626"/>
                </a:solidFill>
                <a:effectLst/>
                <a:cs typeface="Alef" panose="020F0502020204030204" pitchFamily="2" charset="-79"/>
              </a:rPr>
              <a:t> et al., 2008)​</a:t>
            </a:r>
          </a:p>
          <a:p>
            <a:pPr marL="342900" indent="-342900" algn="l">
              <a:buFont typeface="Arial" panose="020B0604020202020204" pitchFamily="34" charset="0"/>
              <a:buChar char="•"/>
            </a:pPr>
            <a:r>
              <a:rPr lang="en-GB" sz="2200" i="0" dirty="0">
                <a:solidFill>
                  <a:srgbClr val="262626"/>
                </a:solidFill>
                <a:effectLst/>
                <a:cs typeface="Alef" panose="020F0502020204030204" pitchFamily="2" charset="-79"/>
              </a:rPr>
              <a:t>This kind of trust is also called human-like trust in technology (</a:t>
            </a:r>
            <a:r>
              <a:rPr lang="en-GB" sz="2200" i="0" dirty="0" err="1">
                <a:solidFill>
                  <a:srgbClr val="262626"/>
                </a:solidFill>
                <a:effectLst/>
                <a:cs typeface="Alef" panose="020F0502020204030204" pitchFamily="2" charset="-79"/>
              </a:rPr>
              <a:t>Lankton</a:t>
            </a:r>
            <a:r>
              <a:rPr lang="en-GB" sz="2200" i="0" dirty="0">
                <a:solidFill>
                  <a:srgbClr val="262626"/>
                </a:solidFill>
                <a:effectLst/>
                <a:cs typeface="Alef" panose="020F0502020204030204" pitchFamily="2" charset="-79"/>
              </a:rPr>
              <a:t> et al., 2015). ​</a:t>
            </a:r>
          </a:p>
          <a:p>
            <a:pPr marL="342900" indent="-342900" algn="l">
              <a:buFont typeface="Arial" panose="020B0604020202020204" pitchFamily="34" charset="0"/>
              <a:buChar char="•"/>
            </a:pPr>
            <a:r>
              <a:rPr lang="en-GB" sz="2200" i="0" dirty="0">
                <a:solidFill>
                  <a:srgbClr val="262626"/>
                </a:solidFill>
                <a:effectLst/>
                <a:cs typeface="Alef" panose="020F0502020204030204" pitchFamily="2" charset="-79"/>
              </a:rPr>
              <a:t>Information systems (IS) research describe the trustworthiness of IT artifacts (</a:t>
            </a:r>
            <a:r>
              <a:rPr lang="en-GB" sz="2200" i="0" dirty="0" err="1">
                <a:solidFill>
                  <a:srgbClr val="262626"/>
                </a:solidFill>
                <a:effectLst/>
                <a:cs typeface="Alef" panose="020F0502020204030204" pitchFamily="2" charset="-79"/>
              </a:rPr>
              <a:t>Benbasat</a:t>
            </a:r>
            <a:r>
              <a:rPr lang="en-GB" sz="2200" i="0" dirty="0">
                <a:solidFill>
                  <a:srgbClr val="262626"/>
                </a:solidFill>
                <a:effectLst/>
                <a:cs typeface="Alef" panose="020F0502020204030204" pitchFamily="2" charset="-79"/>
              </a:rPr>
              <a:t> and Wang, 2005)​</a:t>
            </a:r>
          </a:p>
          <a:p>
            <a:pPr algn="l"/>
            <a:endParaRPr lang="en-GB" sz="2200" b="1" dirty="0">
              <a:solidFill>
                <a:srgbClr val="6A9D56"/>
              </a:solidFill>
              <a:cs typeface="Alef" panose="020F0502020204030204" pitchFamily="2" charset="-79"/>
            </a:endParaRPr>
          </a:p>
          <a:p>
            <a:pPr algn="l"/>
            <a:endParaRPr lang="en-GB" sz="2200" i="0" dirty="0">
              <a:solidFill>
                <a:srgbClr val="262626"/>
              </a:solidFill>
              <a:effectLst/>
            </a:endParaRPr>
          </a:p>
        </p:txBody>
      </p:sp>
      <p:pic>
        <p:nvPicPr>
          <p:cNvPr id="4" name="Picture Placeholder 5" descr="Trustworthy AI: Should We Trust Artificial Intelligence? | Caltech Science  Exchange">
            <a:extLst>
              <a:ext uri="{FF2B5EF4-FFF2-40B4-BE49-F238E27FC236}">
                <a16:creationId xmlns:a16="http://schemas.microsoft.com/office/drawing/2014/main" id="{69DFBA54-97EF-3E43-7E50-216696FB6C32}"/>
              </a:ext>
            </a:extLst>
          </p:cNvPr>
          <p:cNvPicPr>
            <a:picLocks noChangeAspect="1"/>
          </p:cNvPicPr>
          <p:nvPr/>
        </p:nvPicPr>
        <p:blipFill>
          <a:blip r:embed="rId2"/>
          <a:srcRect l="13165" r="13165"/>
          <a:stretch/>
        </p:blipFill>
        <p:spPr>
          <a:xfrm>
            <a:off x="6556120" y="173970"/>
            <a:ext cx="3402921" cy="1923747"/>
          </a:xfrm>
          <a:prstGeom prst="rect">
            <a:avLst/>
          </a:prstGeom>
          <a:noFill/>
          <a:ln>
            <a:noFill/>
          </a:ln>
        </p:spPr>
      </p:pic>
    </p:spTree>
    <p:extLst>
      <p:ext uri="{BB962C8B-B14F-4D97-AF65-F5344CB8AC3E}">
        <p14:creationId xmlns:p14="http://schemas.microsoft.com/office/powerpoint/2010/main" val="379416839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CD9FFBF167504091ADB0A958B57D7A" ma:contentTypeVersion="12" ma:contentTypeDescription="Create a new document." ma:contentTypeScope="" ma:versionID="038b2339ec1e182a3872d8bd088646e6">
  <xsd:schema xmlns:xsd="http://www.w3.org/2001/XMLSchema" xmlns:xs="http://www.w3.org/2001/XMLSchema" xmlns:p="http://schemas.microsoft.com/office/2006/metadata/properties" xmlns:ns2="70c7cfa0-a170-42e4-a713-239d21ceefc5" xmlns:ns3="5f499425-232d-46a9-a4b2-ccd4a8f006e6" targetNamespace="http://schemas.microsoft.com/office/2006/metadata/properties" ma:root="true" ma:fieldsID="34c7ae28dddc2e9987b29bfb0aa33bdf" ns2:_="" ns3:_="">
    <xsd:import namespace="70c7cfa0-a170-42e4-a713-239d21ceefc5"/>
    <xsd:import namespace="5f499425-232d-46a9-a4b2-ccd4a8f006e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c7cfa0-a170-42e4-a713-239d21ceef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499425-232d-46a9-a4b2-ccd4a8f006e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a5635f8-627e-48fc-93dc-0e5eac168b7e}" ma:internalName="TaxCatchAll" ma:showField="CatchAllData" ma:web="5f499425-232d-46a9-a4b2-ccd4a8f006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f499425-232d-46a9-a4b2-ccd4a8f006e6" xsi:nil="true"/>
    <lcf76f155ced4ddcb4097134ff3c332f xmlns="70c7cfa0-a170-42e4-a713-239d21ceef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FD11396-83B8-4AAA-9ECF-025BC5A1C7C1}"/>
</file>

<file path=customXml/itemProps2.xml><?xml version="1.0" encoding="utf-8"?>
<ds:datastoreItem xmlns:ds="http://schemas.openxmlformats.org/officeDocument/2006/customXml" ds:itemID="{61F541DC-90B8-4C1B-AECA-6BEAC6F0C194}"/>
</file>

<file path=customXml/itemProps3.xml><?xml version="1.0" encoding="utf-8"?>
<ds:datastoreItem xmlns:ds="http://schemas.openxmlformats.org/officeDocument/2006/customXml" ds:itemID="{9432DC6B-2186-42A4-A663-090D8E960FFF}"/>
</file>

<file path=docProps/app.xml><?xml version="1.0" encoding="utf-8"?>
<Properties xmlns="http://schemas.openxmlformats.org/officeDocument/2006/extended-properties" xmlns:vt="http://schemas.openxmlformats.org/officeDocument/2006/docPropsVTypes">
  <Template>Office Theme</Template>
  <TotalTime>0</TotalTime>
  <Words>4505</Words>
  <Application>Microsoft Office PowerPoint</Application>
  <PresentationFormat>Widescreen</PresentationFormat>
  <Paragraphs>398</Paragraphs>
  <Slides>49</Slides>
  <Notes>22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Alef</vt:lpstr>
      <vt:lpstr>Arial</vt:lpstr>
      <vt:lpstr>Calibri</vt:lpstr>
      <vt:lpstr>ElsevierGulliver</vt:lpstr>
      <vt:lpstr>Montserrat</vt:lpstr>
      <vt:lpstr>Montserrat Light</vt:lpstr>
      <vt:lpstr>Open Sans</vt:lpstr>
      <vt:lpstr>Roboto</vt:lpstr>
      <vt:lpstr>Segoe UI</vt:lpstr>
      <vt:lpstr>Source Sans Pro</vt:lpstr>
      <vt:lpstr>var(--font-headings)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29</cp:revision>
  <dcterms:created xsi:type="dcterms:W3CDTF">2022-05-09T10:29:33Z</dcterms:created>
  <dcterms:modified xsi:type="dcterms:W3CDTF">2024-06-12T13:51:57Z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0x010100C8CD9FFBF167504091ADB0A958B57D7A</vt:lpwstr>
  </property>
</Properties>
</file>