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1"/>
  </p:notesMasterIdLst>
  <p:handoutMasterIdLst>
    <p:handoutMasterId r:id="rId52"/>
  </p:handoutMasterIdLst>
  <p:sldIdLst>
    <p:sldId id="4347" r:id="rId2"/>
    <p:sldId id="4306" r:id="rId3"/>
    <p:sldId id="4398" r:id="rId4"/>
    <p:sldId id="4399" r:id="rId5"/>
    <p:sldId id="4323" r:id="rId6"/>
    <p:sldId id="4371" r:id="rId7"/>
    <p:sldId id="4363" r:id="rId8"/>
    <p:sldId id="4349" r:id="rId9"/>
    <p:sldId id="4378" r:id="rId10"/>
    <p:sldId id="261" r:id="rId11"/>
    <p:sldId id="4383" r:id="rId12"/>
    <p:sldId id="4405" r:id="rId13"/>
    <p:sldId id="4382" r:id="rId14"/>
    <p:sldId id="4387" r:id="rId15"/>
    <p:sldId id="4406" r:id="rId16"/>
    <p:sldId id="4407" r:id="rId17"/>
    <p:sldId id="4408" r:id="rId18"/>
    <p:sldId id="4409" r:id="rId19"/>
    <p:sldId id="4410" r:id="rId20"/>
    <p:sldId id="4411" r:id="rId21"/>
    <p:sldId id="4412" r:id="rId22"/>
    <p:sldId id="4413" r:id="rId23"/>
    <p:sldId id="4414" r:id="rId24"/>
    <p:sldId id="4415" r:id="rId25"/>
    <p:sldId id="4416" r:id="rId26"/>
    <p:sldId id="4417" r:id="rId27"/>
    <p:sldId id="4377" r:id="rId28"/>
    <p:sldId id="4358" r:id="rId29"/>
    <p:sldId id="4359" r:id="rId30"/>
    <p:sldId id="4351" r:id="rId31"/>
    <p:sldId id="4418" r:id="rId32"/>
    <p:sldId id="4419" r:id="rId33"/>
    <p:sldId id="4420" r:id="rId34"/>
    <p:sldId id="4421" r:id="rId35"/>
    <p:sldId id="4422" r:id="rId36"/>
    <p:sldId id="4423" r:id="rId37"/>
    <p:sldId id="4300" r:id="rId38"/>
    <p:sldId id="4367" r:id="rId39"/>
    <p:sldId id="4379" r:id="rId40"/>
    <p:sldId id="4350" r:id="rId41"/>
    <p:sldId id="4424" r:id="rId42"/>
    <p:sldId id="4425" r:id="rId43"/>
    <p:sldId id="4426" r:id="rId44"/>
    <p:sldId id="4428" r:id="rId45"/>
    <p:sldId id="4427" r:id="rId46"/>
    <p:sldId id="4429" r:id="rId47"/>
    <p:sldId id="4430" r:id="rId48"/>
    <p:sldId id="4319" r:id="rId49"/>
    <p:sldId id="4263"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D9CECD-57F4-28F6-2D65-D6068497E7AD}" name="Annika Wesbuer" initials="AW" userId="S::aw707065@fh-muenster.de::bc1cd360-474b-43df-96db-25b71910cf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29608D"/>
    <a:srgbClr val="6A9D56"/>
    <a:srgbClr val="ECECEC"/>
    <a:srgbClr val="F8A36A"/>
    <a:srgbClr val="8D5B98"/>
    <a:srgbClr val="00B6E6"/>
    <a:srgbClr val="009AC1"/>
    <a:srgbClr val="74659A"/>
    <a:srgbClr val="24BA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900"/>
    <p:restoredTop sz="95082"/>
  </p:normalViewPr>
  <p:slideViewPr>
    <p:cSldViewPr snapToGrid="0" snapToObjects="1">
      <p:cViewPr varScale="1">
        <p:scale>
          <a:sx n="58" d="100"/>
          <a:sy n="58" d="100"/>
        </p:scale>
        <p:origin x="54" y="63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116"/>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openxmlformats.org/officeDocument/2006/relationships/customXml" Target="../customXml/item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60"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6/12/2024</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821101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GB"/>
              <a:t>Provide introduction/overview of key concept(s), history/development to date, core problem/challenge as relevant.</a:t>
            </a:r>
            <a:endParaRPr/>
          </a:p>
          <a:p>
            <a:pPr marL="171450" lvl="0" indent="-171450" algn="l" rtl="0">
              <a:spcBef>
                <a:spcPts val="0"/>
              </a:spcBef>
              <a:spcAft>
                <a:spcPts val="0"/>
              </a:spcAft>
              <a:buClr>
                <a:schemeClr val="dk1"/>
              </a:buClr>
              <a:buSzPts val="1200"/>
              <a:buFont typeface="Calibri"/>
              <a:buChar char="-"/>
            </a:pPr>
            <a:r>
              <a:rPr lang="en-GB"/>
              <a:t>Rename slide with relevant title</a:t>
            </a:r>
            <a:endParaRPr/>
          </a:p>
          <a:p>
            <a:pPr marL="171450" lvl="0" indent="-171450" algn="l" rtl="0">
              <a:spcBef>
                <a:spcPts val="0"/>
              </a:spcBef>
              <a:spcAft>
                <a:spcPts val="0"/>
              </a:spcAft>
              <a:buClr>
                <a:schemeClr val="dk1"/>
              </a:buClr>
              <a:buSzPts val="1200"/>
              <a:buFont typeface="Calibri"/>
              <a:buChar char="-"/>
            </a:pPr>
            <a:r>
              <a:rPr lang="en-GB"/>
              <a:t>Make sure to incorporate images and visual aids to engage students.</a:t>
            </a:r>
            <a:endParaRPr/>
          </a:p>
        </p:txBody>
      </p:sp>
      <p:sp>
        <p:nvSpPr>
          <p:cNvPr id="203" name="Google Shape;203;p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extLst>
      <p:ext uri="{BB962C8B-B14F-4D97-AF65-F5344CB8AC3E}">
        <p14:creationId xmlns:p14="http://schemas.microsoft.com/office/powerpoint/2010/main" val="4291723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GB"/>
              <a:t>Provide introduction/overview of key concept(s), history/development to date, core problem/challenge as relevant.</a:t>
            </a:r>
            <a:endParaRPr/>
          </a:p>
          <a:p>
            <a:pPr marL="171450" lvl="0" indent="-171450" algn="l" rtl="0">
              <a:spcBef>
                <a:spcPts val="0"/>
              </a:spcBef>
              <a:spcAft>
                <a:spcPts val="0"/>
              </a:spcAft>
              <a:buClr>
                <a:schemeClr val="dk1"/>
              </a:buClr>
              <a:buSzPts val="1200"/>
              <a:buFont typeface="Calibri"/>
              <a:buChar char="-"/>
            </a:pPr>
            <a:r>
              <a:rPr lang="en-GB"/>
              <a:t>Rename slide with relevant title</a:t>
            </a:r>
            <a:endParaRPr/>
          </a:p>
          <a:p>
            <a:pPr marL="171450" lvl="0" indent="-171450" algn="l" rtl="0">
              <a:spcBef>
                <a:spcPts val="0"/>
              </a:spcBef>
              <a:spcAft>
                <a:spcPts val="0"/>
              </a:spcAft>
              <a:buClr>
                <a:schemeClr val="dk1"/>
              </a:buClr>
              <a:buSzPts val="1200"/>
              <a:buFont typeface="Calibri"/>
              <a:buChar char="-"/>
            </a:pPr>
            <a:r>
              <a:rPr lang="en-GB"/>
              <a:t>Make sure to incorporate images and visual aids to engage students.</a:t>
            </a:r>
            <a:endParaRPr/>
          </a:p>
        </p:txBody>
      </p:sp>
      <p:sp>
        <p:nvSpPr>
          <p:cNvPr id="203" name="Google Shape;203;p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extLst>
      <p:ext uri="{BB962C8B-B14F-4D97-AF65-F5344CB8AC3E}">
        <p14:creationId xmlns:p14="http://schemas.microsoft.com/office/powerpoint/2010/main" val="3090187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GB"/>
              <a:t>Provide introduction/overview of key concept(s), history/development to date, core problem/challenge as relevant.</a:t>
            </a:r>
            <a:endParaRPr/>
          </a:p>
          <a:p>
            <a:pPr marL="171450" lvl="0" indent="-171450" algn="l" rtl="0">
              <a:spcBef>
                <a:spcPts val="0"/>
              </a:spcBef>
              <a:spcAft>
                <a:spcPts val="0"/>
              </a:spcAft>
              <a:buClr>
                <a:schemeClr val="dk1"/>
              </a:buClr>
              <a:buSzPts val="1200"/>
              <a:buFont typeface="Calibri"/>
              <a:buChar char="-"/>
            </a:pPr>
            <a:r>
              <a:rPr lang="en-GB"/>
              <a:t>Rename slide with relevant title</a:t>
            </a:r>
            <a:endParaRPr/>
          </a:p>
          <a:p>
            <a:pPr marL="171450" lvl="0" indent="-171450" algn="l" rtl="0">
              <a:spcBef>
                <a:spcPts val="0"/>
              </a:spcBef>
              <a:spcAft>
                <a:spcPts val="0"/>
              </a:spcAft>
              <a:buClr>
                <a:schemeClr val="dk1"/>
              </a:buClr>
              <a:buSzPts val="1200"/>
              <a:buFont typeface="Calibri"/>
              <a:buChar char="-"/>
            </a:pPr>
            <a:r>
              <a:rPr lang="en-GB"/>
              <a:t>Make sure to incorporate images and visual aids to engage students.</a:t>
            </a:r>
            <a:endParaRPr/>
          </a:p>
        </p:txBody>
      </p:sp>
      <p:sp>
        <p:nvSpPr>
          <p:cNvPr id="203" name="Google Shape;203;p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extLst>
      <p:ext uri="{BB962C8B-B14F-4D97-AF65-F5344CB8AC3E}">
        <p14:creationId xmlns:p14="http://schemas.microsoft.com/office/powerpoint/2010/main" val="1601085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GB"/>
              <a:t>Provide introduction/overview of key concept(s), history/development to date, core problem/challenge as relevant.</a:t>
            </a:r>
            <a:endParaRPr/>
          </a:p>
          <a:p>
            <a:pPr marL="171450" lvl="0" indent="-171450" algn="l" rtl="0">
              <a:spcBef>
                <a:spcPts val="0"/>
              </a:spcBef>
              <a:spcAft>
                <a:spcPts val="0"/>
              </a:spcAft>
              <a:buClr>
                <a:schemeClr val="dk1"/>
              </a:buClr>
              <a:buSzPts val="1200"/>
              <a:buFont typeface="Calibri"/>
              <a:buChar char="-"/>
            </a:pPr>
            <a:r>
              <a:rPr lang="en-GB"/>
              <a:t>Rename slide with relevant title</a:t>
            </a:r>
            <a:endParaRPr/>
          </a:p>
          <a:p>
            <a:pPr marL="171450" lvl="0" indent="-171450" algn="l" rtl="0">
              <a:spcBef>
                <a:spcPts val="0"/>
              </a:spcBef>
              <a:spcAft>
                <a:spcPts val="0"/>
              </a:spcAft>
              <a:buClr>
                <a:schemeClr val="dk1"/>
              </a:buClr>
              <a:buSzPts val="1200"/>
              <a:buFont typeface="Calibri"/>
              <a:buChar char="-"/>
            </a:pPr>
            <a:r>
              <a:rPr lang="en-GB"/>
              <a:t>Make sure to incorporate images and visual aids to engage students.</a:t>
            </a:r>
            <a:endParaRPr/>
          </a:p>
        </p:txBody>
      </p:sp>
      <p:sp>
        <p:nvSpPr>
          <p:cNvPr id="203" name="Google Shape;203;p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extLst>
      <p:ext uri="{BB962C8B-B14F-4D97-AF65-F5344CB8AC3E}">
        <p14:creationId xmlns:p14="http://schemas.microsoft.com/office/powerpoint/2010/main" val="4265447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55936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682831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3506064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7542295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050584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3367241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2662387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24789915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755760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63901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GB"/>
              <a:t>Provide introduction/overview of key concept(s), history/development to date, core problem/challenge as relevant.</a:t>
            </a:r>
            <a:endParaRPr/>
          </a:p>
          <a:p>
            <a:pPr marL="171450" lvl="0" indent="-171450" algn="l" rtl="0">
              <a:spcBef>
                <a:spcPts val="0"/>
              </a:spcBef>
              <a:spcAft>
                <a:spcPts val="0"/>
              </a:spcAft>
              <a:buClr>
                <a:schemeClr val="dk1"/>
              </a:buClr>
              <a:buSzPts val="1200"/>
              <a:buFont typeface="Calibri"/>
              <a:buChar char="-"/>
            </a:pPr>
            <a:r>
              <a:rPr lang="en-GB"/>
              <a:t>Rename slide with relevant title</a:t>
            </a:r>
            <a:endParaRPr/>
          </a:p>
          <a:p>
            <a:pPr marL="171450" lvl="0" indent="-171450" algn="l" rtl="0">
              <a:spcBef>
                <a:spcPts val="0"/>
              </a:spcBef>
              <a:spcAft>
                <a:spcPts val="0"/>
              </a:spcAft>
              <a:buClr>
                <a:schemeClr val="dk1"/>
              </a:buClr>
              <a:buSzPts val="1200"/>
              <a:buFont typeface="Calibri"/>
              <a:buChar char="-"/>
            </a:pPr>
            <a:r>
              <a:rPr lang="en-GB"/>
              <a:t>Make sure to incorporate images and visual aids to engage students.</a:t>
            </a:r>
            <a:endParaRPr/>
          </a:p>
        </p:txBody>
      </p:sp>
      <p:sp>
        <p:nvSpPr>
          <p:cNvPr id="203" name="Google Shape;203;p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145554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GB"/>
              <a:t>Provide introduction/overview of key concept(s), history/development to date, core problem/challenge as relevant.</a:t>
            </a:r>
            <a:endParaRPr/>
          </a:p>
          <a:p>
            <a:pPr marL="171450" lvl="0" indent="-171450" algn="l" rtl="0">
              <a:spcBef>
                <a:spcPts val="0"/>
              </a:spcBef>
              <a:spcAft>
                <a:spcPts val="0"/>
              </a:spcAft>
              <a:buClr>
                <a:schemeClr val="dk1"/>
              </a:buClr>
              <a:buSzPts val="1200"/>
              <a:buFont typeface="Calibri"/>
              <a:buChar char="-"/>
            </a:pPr>
            <a:r>
              <a:rPr lang="en-GB"/>
              <a:t>Rename slide with relevant title</a:t>
            </a:r>
            <a:endParaRPr/>
          </a:p>
          <a:p>
            <a:pPr marL="171450" lvl="0" indent="-171450" algn="l" rtl="0">
              <a:spcBef>
                <a:spcPts val="0"/>
              </a:spcBef>
              <a:spcAft>
                <a:spcPts val="0"/>
              </a:spcAft>
              <a:buClr>
                <a:schemeClr val="dk1"/>
              </a:buClr>
              <a:buSzPts val="1200"/>
              <a:buFont typeface="Calibri"/>
              <a:buChar char="-"/>
            </a:pPr>
            <a:r>
              <a:rPr lang="en-GB"/>
              <a:t>Make sure to incorporate images and visual aids to engage students.</a:t>
            </a:r>
            <a:endParaRPr/>
          </a:p>
        </p:txBody>
      </p:sp>
      <p:sp>
        <p:nvSpPr>
          <p:cNvPr id="203" name="Google Shape;203;p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extLst>
      <p:ext uri="{BB962C8B-B14F-4D97-AF65-F5344CB8AC3E}">
        <p14:creationId xmlns:p14="http://schemas.microsoft.com/office/powerpoint/2010/main" val="3181825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GB"/>
              <a:t>Provide introduction/overview of key concept(s), history/development to date, core problem/challenge as relevant.</a:t>
            </a:r>
            <a:endParaRPr/>
          </a:p>
          <a:p>
            <a:pPr marL="171450" lvl="0" indent="-171450" algn="l" rtl="0">
              <a:spcBef>
                <a:spcPts val="0"/>
              </a:spcBef>
              <a:spcAft>
                <a:spcPts val="0"/>
              </a:spcAft>
              <a:buClr>
                <a:schemeClr val="dk1"/>
              </a:buClr>
              <a:buSzPts val="1200"/>
              <a:buFont typeface="Calibri"/>
              <a:buChar char="-"/>
            </a:pPr>
            <a:r>
              <a:rPr lang="en-GB"/>
              <a:t>Rename slide with relevant title</a:t>
            </a:r>
            <a:endParaRPr/>
          </a:p>
          <a:p>
            <a:pPr marL="171450" lvl="0" indent="-171450" algn="l" rtl="0">
              <a:spcBef>
                <a:spcPts val="0"/>
              </a:spcBef>
              <a:spcAft>
                <a:spcPts val="0"/>
              </a:spcAft>
              <a:buClr>
                <a:schemeClr val="dk1"/>
              </a:buClr>
              <a:buSzPts val="1200"/>
              <a:buFont typeface="Calibri"/>
              <a:buChar char="-"/>
            </a:pPr>
            <a:r>
              <a:rPr lang="en-GB"/>
              <a:t>Make sure to incorporate images and visual aids to engage students.</a:t>
            </a:r>
            <a:endParaRPr/>
          </a:p>
        </p:txBody>
      </p:sp>
      <p:sp>
        <p:nvSpPr>
          <p:cNvPr id="203" name="Google Shape;203;p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extLst>
      <p:ext uri="{BB962C8B-B14F-4D97-AF65-F5344CB8AC3E}">
        <p14:creationId xmlns:p14="http://schemas.microsoft.com/office/powerpoint/2010/main" val="3971159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0">
                <a:srgbClr val="6A9D56"/>
              </a:gs>
              <a:gs pos="60540">
                <a:srgbClr val="2D8784"/>
              </a:gs>
              <a:gs pos="100000">
                <a:srgbClr val="263D9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Blockchain for Agri Edu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1000">
                <a:srgbClr val="2D8784"/>
              </a:gs>
              <a:gs pos="100000">
                <a:srgbClr val="263D94"/>
              </a:gs>
            </a:gsLst>
            <a:lin ang="5400000" scaled="0"/>
          </a:gradFill>
          <a:ln w="3060" cap="flat">
            <a:noFill/>
            <a:prstDash val="solid"/>
            <a:miter/>
          </a:ln>
        </p:spPr>
        <p:txBody>
          <a:bodyPr rtlCol="0" anchor="ct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5150436" cy="2757828"/>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262626"/>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62626"/>
          </a:solidFill>
          <a:ln w="3060" cap="flat">
            <a:noFill/>
            <a:prstDash val="solid"/>
            <a:miter/>
          </a:ln>
        </p:spPr>
        <p:txBody>
          <a:bodyPr rtlCol="0" anchor="ctr"/>
          <a:lstStyle/>
          <a:p>
            <a:endParaRPr lang="en-US"/>
          </a:p>
        </p:txBody>
      </p:sp>
      <p:grpSp>
        <p:nvGrpSpPr>
          <p:cNvPr id="2" name="Graphic 231">
            <a:extLst>
              <a:ext uri="{FF2B5EF4-FFF2-40B4-BE49-F238E27FC236}">
                <a16:creationId xmlns:a16="http://schemas.microsoft.com/office/drawing/2014/main" id="{F9A61FCD-7ABF-A2C5-8D0F-105F383B6658}"/>
              </a:ext>
            </a:extLst>
          </p:cNvPr>
          <p:cNvGrpSpPr/>
          <p:nvPr userDrawn="1"/>
        </p:nvGrpSpPr>
        <p:grpSpPr>
          <a:xfrm rot="10800000" flipH="1">
            <a:off x="10358238" y="644626"/>
            <a:ext cx="1803352" cy="2809693"/>
            <a:chOff x="12708052" y="5708395"/>
            <a:chExt cx="760809" cy="1185370"/>
          </a:xfrm>
          <a:solidFill>
            <a:schemeClr val="bg1">
              <a:alpha val="77011"/>
            </a:schemeClr>
          </a:solidFill>
        </p:grpSpPr>
        <p:sp>
          <p:nvSpPr>
            <p:cNvPr id="3" name="Freeform 2">
              <a:extLst>
                <a:ext uri="{FF2B5EF4-FFF2-40B4-BE49-F238E27FC236}">
                  <a16:creationId xmlns:a16="http://schemas.microsoft.com/office/drawing/2014/main" id="{F072C53B-E3D9-3C4A-3015-FE14997F707F}"/>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4CD2072F-F676-C615-D2A9-666CC081F022}"/>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FE8782BC-4075-FF38-6109-0E7D712B070A}"/>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1EB0DDA-0995-5E15-2606-0B0F8AFB05DD}"/>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9BFDA31-5844-B12A-3FA6-2BC31A95794D}"/>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843EB1-735D-C0A6-4C00-BF0F57932588}"/>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8411E35E-B846-40B2-9114-5685ACD56F6D}"/>
              </a:ext>
            </a:extLst>
          </p:cNvPr>
          <p:cNvSpPr txBox="1"/>
          <p:nvPr userDrawn="1"/>
        </p:nvSpPr>
        <p:spPr>
          <a:xfrm rot="16200000">
            <a:off x="10556168" y="4502514"/>
            <a:ext cx="2687307" cy="153888"/>
          </a:xfrm>
          <a:prstGeom prst="rect">
            <a:avLst/>
          </a:prstGeom>
          <a:noFill/>
        </p:spPr>
        <p:txBody>
          <a:bodyPr wrap="square" rtlCol="0">
            <a:spAutoFit/>
          </a:bodyPr>
          <a:lstStyle/>
          <a:p>
            <a:r>
              <a:rPr lang="en-US" sz="400" b="0" spc="300" dirty="0">
                <a:solidFill>
                  <a:schemeClr val="bg1"/>
                </a:solidFill>
              </a:rPr>
              <a:t>BLOCKCHAIN FOR AGRI FOOD EDU</a:t>
            </a:r>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1" y="2095553"/>
            <a:ext cx="4867011" cy="391318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grpSp>
        <p:nvGrpSpPr>
          <p:cNvPr id="3" name="Graphic 231">
            <a:extLst>
              <a:ext uri="{FF2B5EF4-FFF2-40B4-BE49-F238E27FC236}">
                <a16:creationId xmlns:a16="http://schemas.microsoft.com/office/drawing/2014/main" id="{97BCD7A9-92C6-4B4E-F88C-BD15F1BE4682}"/>
              </a:ext>
            </a:extLst>
          </p:cNvPr>
          <p:cNvGrpSpPr/>
          <p:nvPr userDrawn="1"/>
        </p:nvGrpSpPr>
        <p:grpSpPr>
          <a:xfrm flipH="1">
            <a:off x="0" y="148421"/>
            <a:ext cx="2360749" cy="3678139"/>
            <a:chOff x="12708052" y="5708395"/>
            <a:chExt cx="760809" cy="1185370"/>
          </a:xfrm>
          <a:gradFill>
            <a:gsLst>
              <a:gs pos="0">
                <a:srgbClr val="6A9D56"/>
              </a:gs>
              <a:gs pos="60540">
                <a:srgbClr val="2D8784"/>
              </a:gs>
              <a:gs pos="100000">
                <a:srgbClr val="263D94"/>
              </a:gs>
            </a:gsLst>
            <a:lin ang="5400000" scaled="0"/>
          </a:gradFill>
        </p:grpSpPr>
        <p:sp>
          <p:nvSpPr>
            <p:cNvPr id="4" name="Freeform 3">
              <a:extLst>
                <a:ext uri="{FF2B5EF4-FFF2-40B4-BE49-F238E27FC236}">
                  <a16:creationId xmlns:a16="http://schemas.microsoft.com/office/drawing/2014/main" id="{F36CF261-59A0-8031-A636-E1F55FC602CC}"/>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0CA36DAD-DB7D-A1B4-87EF-E6427A0066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DD5AE791-F8A3-CF91-A3C1-0C7B3B8D61CC}"/>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9803317-209A-DCB8-B45C-74ACFE60053D}"/>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77BE907-2925-E56E-6479-9F0591FF4B89}"/>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4701704-F437-4FDA-E111-3F1EF39D9E66}"/>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41" name="Picture 40">
            <a:extLst>
              <a:ext uri="{FF2B5EF4-FFF2-40B4-BE49-F238E27FC236}">
                <a16:creationId xmlns:a16="http://schemas.microsoft.com/office/drawing/2014/main" id="{49EE9C43-9867-A3B5-A453-577DEFA9E5B0}"/>
              </a:ext>
            </a:extLst>
          </p:cNvPr>
          <p:cNvPicPr>
            <a:picLocks noChangeAspect="1"/>
          </p:cNvPicPr>
          <p:nvPr userDrawn="1"/>
        </p:nvPicPr>
        <p:blipFill rotWithShape="1">
          <a:blip r:embed="rId2"/>
          <a:srcRect l="-18315" t="15976" r="29196" b="11083"/>
          <a:stretch/>
        </p:blipFill>
        <p:spPr>
          <a:xfrm flipH="1">
            <a:off x="0" y="1769732"/>
            <a:ext cx="8439100" cy="5375657"/>
          </a:xfrm>
          <a:prstGeom prst="rect">
            <a:avLst/>
          </a:prstGeom>
        </p:spPr>
      </p:pic>
      <p:sp>
        <p:nvSpPr>
          <p:cNvPr id="42" name="Picture Placeholder 17">
            <a:extLst>
              <a:ext uri="{FF2B5EF4-FFF2-40B4-BE49-F238E27FC236}">
                <a16:creationId xmlns:a16="http://schemas.microsoft.com/office/drawing/2014/main" id="{21DCC8D1-31AE-882B-4FDC-BE665FDFA4C4}"/>
              </a:ext>
            </a:extLst>
          </p:cNvPr>
          <p:cNvSpPr>
            <a:spLocks noGrp="1"/>
          </p:cNvSpPr>
          <p:nvPr>
            <p:ph type="pic" sz="quarter" idx="10"/>
          </p:nvPr>
        </p:nvSpPr>
        <p:spPr>
          <a:xfrm>
            <a:off x="0" y="199682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grpSp>
        <p:nvGrpSpPr>
          <p:cNvPr id="2" name="Graphic 231">
            <a:extLst>
              <a:ext uri="{FF2B5EF4-FFF2-40B4-BE49-F238E27FC236}">
                <a16:creationId xmlns:a16="http://schemas.microsoft.com/office/drawing/2014/main" id="{07DA9E81-3F73-477C-9886-D22091BCA19A}"/>
              </a:ext>
            </a:extLst>
          </p:cNvPr>
          <p:cNvGrpSpPr/>
          <p:nvPr userDrawn="1"/>
        </p:nvGrpSpPr>
        <p:grpSpPr>
          <a:xfrm rot="10800000" flipH="1">
            <a:off x="9804365" y="0"/>
            <a:ext cx="2360749" cy="3678139"/>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4ACA2033-E239-3954-BE41-5FBF56B71F34}"/>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8A1582B-C1EA-FF1F-4514-B8BC10586116}"/>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7428CD5-DEB8-A4F0-C6D3-0BE3AC2D7DF3}"/>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E253FC09-D26D-EC65-AA4E-562AC753DA4C}"/>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9A9EF7C-142A-D873-3EA3-1881763B16F4}"/>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14FA1D4-BB00-D715-95F5-6FDD353D2B9D}"/>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777306"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777306" y="1104337"/>
            <a:ext cx="7178174" cy="1031625"/>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1340" y="2978523"/>
            <a:ext cx="12339763"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0" scaled="0"/>
          </a:gra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5" name="Freeform 214">
            <a:extLst>
              <a:ext uri="{FF2B5EF4-FFF2-40B4-BE49-F238E27FC236}">
                <a16:creationId xmlns:a16="http://schemas.microsoft.com/office/drawing/2014/main" id="{2E9DC95E-90D5-1FEE-3EC9-C55B9D9EA105}"/>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02C4C43-E2F3-4195-2846-B5853A3AC1B3}"/>
              </a:ext>
            </a:extLst>
          </p:cNvPr>
          <p:cNvGrpSpPr/>
          <p:nvPr userDrawn="1"/>
        </p:nvGrpSpPr>
        <p:grpSpPr>
          <a:xfrm>
            <a:off x="9842233" y="3266018"/>
            <a:ext cx="2050690" cy="2000480"/>
            <a:chOff x="10968672" y="5214269"/>
            <a:chExt cx="1344930" cy="1312000"/>
          </a:xfrm>
        </p:grpSpPr>
        <p:grpSp>
          <p:nvGrpSpPr>
            <p:cNvPr id="3" name="Graphic 47">
              <a:extLst>
                <a:ext uri="{FF2B5EF4-FFF2-40B4-BE49-F238E27FC236}">
                  <a16:creationId xmlns:a16="http://schemas.microsoft.com/office/drawing/2014/main" id="{09BEE6B4-C4B9-4C2E-0A1C-2B997F062484}"/>
                </a:ext>
              </a:extLst>
            </p:cNvPr>
            <p:cNvGrpSpPr/>
            <p:nvPr/>
          </p:nvGrpSpPr>
          <p:grpSpPr>
            <a:xfrm>
              <a:off x="11799728" y="5338043"/>
              <a:ext cx="373379" cy="317050"/>
              <a:chOff x="11799728" y="5338043"/>
              <a:chExt cx="373379" cy="317050"/>
            </a:xfrm>
            <a:solidFill>
              <a:srgbClr val="FFFFFF"/>
            </a:solidFill>
          </p:grpSpPr>
          <p:sp>
            <p:nvSpPr>
              <p:cNvPr id="228" name="Freeform 227">
                <a:extLst>
                  <a:ext uri="{FF2B5EF4-FFF2-40B4-BE49-F238E27FC236}">
                    <a16:creationId xmlns:a16="http://schemas.microsoft.com/office/drawing/2014/main" id="{0BD3CCB5-0AC7-493D-B120-66F832609189}"/>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B199E997-4030-90C2-0355-13889510D123}"/>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3AC3CAA1-5763-50B0-EBEC-C7059CB820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4" name="Graphic 47">
              <a:extLst>
                <a:ext uri="{FF2B5EF4-FFF2-40B4-BE49-F238E27FC236}">
                  <a16:creationId xmlns:a16="http://schemas.microsoft.com/office/drawing/2014/main" id="{516AF814-7743-E57C-8BDE-4E7053F163E4}"/>
                </a:ext>
              </a:extLst>
            </p:cNvPr>
            <p:cNvGrpSpPr/>
            <p:nvPr/>
          </p:nvGrpSpPr>
          <p:grpSpPr>
            <a:xfrm>
              <a:off x="11553031" y="5790293"/>
              <a:ext cx="373379" cy="316098"/>
              <a:chOff x="11553031" y="5790293"/>
              <a:chExt cx="373379" cy="316098"/>
            </a:xfrm>
            <a:solidFill>
              <a:srgbClr val="FFFFFF"/>
            </a:solidFill>
          </p:grpSpPr>
          <p:sp>
            <p:nvSpPr>
              <p:cNvPr id="225" name="Freeform 224">
                <a:extLst>
                  <a:ext uri="{FF2B5EF4-FFF2-40B4-BE49-F238E27FC236}">
                    <a16:creationId xmlns:a16="http://schemas.microsoft.com/office/drawing/2014/main" id="{04A8BF0D-C753-7EBB-4B83-FC1E06A7882D}"/>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17495326-8C12-78A6-81F2-2905A731EA34}"/>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828DF4CA-4590-89B5-03E9-86C8A3BBA0C1}"/>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5" name="Graphic 47">
              <a:extLst>
                <a:ext uri="{FF2B5EF4-FFF2-40B4-BE49-F238E27FC236}">
                  <a16:creationId xmlns:a16="http://schemas.microsoft.com/office/drawing/2014/main" id="{96783D1D-1D50-AA3E-320C-9F38D365D4A3}"/>
                </a:ext>
              </a:extLst>
            </p:cNvPr>
            <p:cNvGrpSpPr/>
            <p:nvPr/>
          </p:nvGrpSpPr>
          <p:grpSpPr>
            <a:xfrm>
              <a:off x="12091193" y="5786484"/>
              <a:ext cx="221456" cy="316098"/>
              <a:chOff x="12091193" y="5786484"/>
              <a:chExt cx="221456" cy="316098"/>
            </a:xfrm>
            <a:solidFill>
              <a:srgbClr val="FFFFFF"/>
            </a:solidFill>
          </p:grpSpPr>
          <p:sp>
            <p:nvSpPr>
              <p:cNvPr id="222" name="Freeform 221">
                <a:extLst>
                  <a:ext uri="{FF2B5EF4-FFF2-40B4-BE49-F238E27FC236}">
                    <a16:creationId xmlns:a16="http://schemas.microsoft.com/office/drawing/2014/main" id="{8BE78026-46FD-6C9E-C392-A0F1386D0184}"/>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666D474-909F-3D85-4A06-CE3764D1122F}"/>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4E5B8810-B3FD-928D-E60C-6E4C2F7C98F5}"/>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6" name="Graphic 47">
              <a:extLst>
                <a:ext uri="{FF2B5EF4-FFF2-40B4-BE49-F238E27FC236}">
                  <a16:creationId xmlns:a16="http://schemas.microsoft.com/office/drawing/2014/main" id="{977CC410-B062-B3FB-6AA3-9F100AD5BE6B}"/>
                </a:ext>
              </a:extLst>
            </p:cNvPr>
            <p:cNvGrpSpPr/>
            <p:nvPr/>
          </p:nvGrpSpPr>
          <p:grpSpPr>
            <a:xfrm>
              <a:off x="11846163" y="6237782"/>
              <a:ext cx="371713" cy="288487"/>
              <a:chOff x="11846163" y="6237782"/>
              <a:chExt cx="371713" cy="288487"/>
            </a:xfrm>
            <a:solidFill>
              <a:srgbClr val="FFFFFF"/>
            </a:solidFill>
          </p:grpSpPr>
          <p:sp>
            <p:nvSpPr>
              <p:cNvPr id="219" name="Freeform 218">
                <a:extLst>
                  <a:ext uri="{FF2B5EF4-FFF2-40B4-BE49-F238E27FC236}">
                    <a16:creationId xmlns:a16="http://schemas.microsoft.com/office/drawing/2014/main" id="{044B5138-AA96-8852-5C07-781AAD3BA65E}"/>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C5E0CCA-E530-27C9-108F-B407E697697A}"/>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72BBB498-4F7F-E97B-F767-7A691D44B6C5}"/>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382BA1D-430B-954F-EA86-27E19C6803D0}"/>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FF23C03-9072-1745-EE83-966ABBAEDAAC}"/>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008859C-94E8-62B1-FD3A-402369741DDF}"/>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B93857E-2BA2-83DD-22D4-A4DBD7594828}"/>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76A669A-6A92-520F-6E9B-351840DFA141}"/>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8BA89E2-879F-2AC8-B8DB-A0E94E3BCC17}"/>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3" name="Graphic 47">
              <a:extLst>
                <a:ext uri="{FF2B5EF4-FFF2-40B4-BE49-F238E27FC236}">
                  <a16:creationId xmlns:a16="http://schemas.microsoft.com/office/drawing/2014/main" id="{F572D2FC-9CFD-8F75-A32D-E41EFEF11F76}"/>
                </a:ext>
              </a:extLst>
            </p:cNvPr>
            <p:cNvGrpSpPr/>
            <p:nvPr/>
          </p:nvGrpSpPr>
          <p:grpSpPr>
            <a:xfrm>
              <a:off x="10968672" y="5214269"/>
              <a:ext cx="912495" cy="1194891"/>
              <a:chOff x="10968672" y="5214269"/>
              <a:chExt cx="912495" cy="1194891"/>
            </a:xfrm>
            <a:solidFill>
              <a:srgbClr val="FFFFFF"/>
            </a:solidFill>
          </p:grpSpPr>
          <p:grpSp>
            <p:nvGrpSpPr>
              <p:cNvPr id="14" name="Graphic 47">
                <a:extLst>
                  <a:ext uri="{FF2B5EF4-FFF2-40B4-BE49-F238E27FC236}">
                    <a16:creationId xmlns:a16="http://schemas.microsoft.com/office/drawing/2014/main" id="{969FE252-5CE2-7A90-CC4B-2CC3D5F1D53A}"/>
                  </a:ext>
                </a:extLst>
              </p:cNvPr>
              <p:cNvGrpSpPr/>
              <p:nvPr/>
            </p:nvGrpSpPr>
            <p:grpSpPr>
              <a:xfrm>
                <a:off x="10968672" y="5789340"/>
                <a:ext cx="751522" cy="619820"/>
                <a:chOff x="10968672" y="5789340"/>
                <a:chExt cx="751522" cy="619820"/>
              </a:xfrm>
              <a:solidFill>
                <a:srgbClr val="FFFFFF"/>
              </a:solidFill>
            </p:grpSpPr>
            <p:sp>
              <p:nvSpPr>
                <p:cNvPr id="30" name="Freeform 29">
                  <a:extLst>
                    <a:ext uri="{FF2B5EF4-FFF2-40B4-BE49-F238E27FC236}">
                      <a16:creationId xmlns:a16="http://schemas.microsoft.com/office/drawing/2014/main" id="{E4E6D9B1-BF6F-38C5-4111-C074BADD5518}"/>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EF8518B8-B83E-B47E-AF1C-017EB72D4813}"/>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E2349AC-2AE8-5171-A94C-55B492FFEB91}"/>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54A35F4-93FC-302E-111E-29422DCEEEAD}"/>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1CF371A2-427A-47F3-3E2B-5363F6CA2E5F}"/>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C1046708-3FEA-DF77-8CB7-D33E4A2A234B}"/>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452F48D3-FFF6-DECC-0E35-E324096A1A07}"/>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1023ED4-2737-EBDA-405E-9C5D042F9340}"/>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6EC6D811-DBB1-800F-5373-822A95C8331C}"/>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7BE622B3-1BDC-7861-D000-9A72B686E532}"/>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2EA64179-F65F-6E00-C5C4-864E1306018F}"/>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15" name="Graphic 47">
                <a:extLst>
                  <a:ext uri="{FF2B5EF4-FFF2-40B4-BE49-F238E27FC236}">
                    <a16:creationId xmlns:a16="http://schemas.microsoft.com/office/drawing/2014/main" id="{B0F71D52-6376-575C-0948-FF802DC50D00}"/>
                  </a:ext>
                </a:extLst>
              </p:cNvPr>
              <p:cNvGrpSpPr/>
              <p:nvPr/>
            </p:nvGrpSpPr>
            <p:grpSpPr>
              <a:xfrm>
                <a:off x="10976292" y="5214269"/>
                <a:ext cx="904875" cy="408452"/>
                <a:chOff x="10976292" y="5214269"/>
                <a:chExt cx="904875" cy="408452"/>
              </a:xfrm>
              <a:solidFill>
                <a:srgbClr val="FFFFFF"/>
              </a:solidFill>
            </p:grpSpPr>
            <p:sp>
              <p:nvSpPr>
                <p:cNvPr id="20" name="Freeform 19">
                  <a:extLst>
                    <a:ext uri="{FF2B5EF4-FFF2-40B4-BE49-F238E27FC236}">
                      <a16:creationId xmlns:a16="http://schemas.microsoft.com/office/drawing/2014/main" id="{D7E30446-4FEE-A671-DE15-0DB2D7AD4E5C}"/>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DDB1232-DF6E-F524-233D-6AAAE3FEB36D}"/>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11CD762-A1B8-93A9-3928-1E125CC9A369}"/>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C479004-5867-5619-A82D-1C05BAC5925B}"/>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09EFF40-56B2-02A2-CDB9-C9B5C42025F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3940171-5BDA-1285-EDE8-8152F75252E0}"/>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F064738-5B7F-E5DD-9DCE-481F5B0AC97A}"/>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3ABBCC1C-2EC7-F7D0-AADC-9E9E7E6020FD}"/>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E6748CA-7A6A-7FC9-AC21-7CBAA35DFD83}"/>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CC3881C-1EAB-CABA-203B-467E2EEE7F03}"/>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16" name="Graphic 47">
                <a:extLst>
                  <a:ext uri="{FF2B5EF4-FFF2-40B4-BE49-F238E27FC236}">
                    <a16:creationId xmlns:a16="http://schemas.microsoft.com/office/drawing/2014/main" id="{045814BA-B3CE-2582-93E6-8055C007C6CB}"/>
                  </a:ext>
                </a:extLst>
              </p:cNvPr>
              <p:cNvGrpSpPr/>
              <p:nvPr/>
            </p:nvGrpSpPr>
            <p:grpSpPr>
              <a:xfrm>
                <a:off x="11013440" y="5670327"/>
                <a:ext cx="207644" cy="85689"/>
                <a:chOff x="11013440" y="5670327"/>
                <a:chExt cx="207644" cy="85689"/>
              </a:xfrm>
              <a:solidFill>
                <a:srgbClr val="FFFFFF"/>
              </a:solidFill>
            </p:grpSpPr>
            <p:sp>
              <p:nvSpPr>
                <p:cNvPr id="17" name="Freeform 16">
                  <a:extLst>
                    <a:ext uri="{FF2B5EF4-FFF2-40B4-BE49-F238E27FC236}">
                      <a16:creationId xmlns:a16="http://schemas.microsoft.com/office/drawing/2014/main" id="{CDC99A9A-CFDA-01E8-0CD4-1C1C2B40DF73}"/>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B6E8D18-C36F-7602-32B3-F98A79CC5AB2}"/>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41B06D7-F6D8-69B5-2D0C-4123036C0868}"/>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grpSp>
        <p:nvGrpSpPr>
          <p:cNvPr id="231" name="Graphic 231">
            <a:extLst>
              <a:ext uri="{FF2B5EF4-FFF2-40B4-BE49-F238E27FC236}">
                <a16:creationId xmlns:a16="http://schemas.microsoft.com/office/drawing/2014/main" id="{004EDCC2-EBAA-2EED-9D23-7B2F131E6CBD}"/>
              </a:ext>
            </a:extLst>
          </p:cNvPr>
          <p:cNvGrpSpPr/>
          <p:nvPr userDrawn="1"/>
        </p:nvGrpSpPr>
        <p:grpSpPr>
          <a:xfrm rot="5400000" flipH="1">
            <a:off x="627355" y="-645895"/>
            <a:ext cx="2360749" cy="3678139"/>
            <a:chOff x="12708052" y="5708395"/>
            <a:chExt cx="760809" cy="1185370"/>
          </a:xfrm>
          <a:gradFill>
            <a:gsLst>
              <a:gs pos="0">
                <a:srgbClr val="6A9D56"/>
              </a:gs>
              <a:gs pos="60540">
                <a:srgbClr val="2D8784"/>
              </a:gs>
              <a:gs pos="100000">
                <a:srgbClr val="263D94"/>
              </a:gs>
            </a:gsLst>
            <a:lin ang="5400000" scaled="0"/>
          </a:gradFill>
        </p:grpSpPr>
        <p:sp>
          <p:nvSpPr>
            <p:cNvPr id="232" name="Freeform 231">
              <a:extLst>
                <a:ext uri="{FF2B5EF4-FFF2-40B4-BE49-F238E27FC236}">
                  <a16:creationId xmlns:a16="http://schemas.microsoft.com/office/drawing/2014/main" id="{D73D051A-23DF-8AA5-6B75-EC49B09EC002}"/>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643F9367-528C-2394-FA34-AA9CD89DBA58}"/>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5DA19A0F-6C29-D602-553C-13BED9DEDBE7}"/>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85098B9-5B33-EB13-0B1E-87AECA466F43}"/>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2D106A07-8D07-7300-31FA-DD06AF358CE7}"/>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D5D772FA-6934-556F-63D5-30066DE1542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238" name="Text Placeholder 23">
            <a:extLst>
              <a:ext uri="{FF2B5EF4-FFF2-40B4-BE49-F238E27FC236}">
                <a16:creationId xmlns:a16="http://schemas.microsoft.com/office/drawing/2014/main" id="{07D2543B-9BDF-519F-6012-5E34384541F6}"/>
              </a:ext>
            </a:extLst>
          </p:cNvPr>
          <p:cNvSpPr>
            <a:spLocks noGrp="1"/>
          </p:cNvSpPr>
          <p:nvPr>
            <p:ph type="body" sz="quarter" idx="21" hasCustomPrompt="1"/>
          </p:nvPr>
        </p:nvSpPr>
        <p:spPr>
          <a:xfrm>
            <a:off x="8482130" y="1267137"/>
            <a:ext cx="3195485" cy="837258"/>
          </a:xfrm>
          <a:prstGeom prst="rect">
            <a:avLst/>
          </a:prstGeom>
        </p:spPr>
        <p:txBody>
          <a:bodyPr anchor="ctr">
            <a:normAutofit/>
          </a:bodyPr>
          <a:lstStyle>
            <a:lvl1pPr marL="0" indent="0" algn="r">
              <a:buNone/>
              <a:defRPr sz="3000" b="0" baseline="0">
                <a:solidFill>
                  <a:srgbClr val="262626"/>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8"/>
        <p:cNvGrpSpPr/>
        <p:nvPr/>
      </p:nvGrpSpPr>
      <p:grpSpPr>
        <a:xfrm>
          <a:off x="0" y="0"/>
          <a:ext cx="0" cy="0"/>
          <a:chOff x="0" y="0"/>
          <a:chExt cx="0" cy="0"/>
        </a:xfrm>
      </p:grpSpPr>
      <p:sp>
        <p:nvSpPr>
          <p:cNvPr id="39" name="Google Shape;39;p67"/>
          <p:cNvSpPr txBox="1">
            <a:spLocks noGrp="1"/>
          </p:cNvSpPr>
          <p:nvPr>
            <p:ph type="title"/>
          </p:nvPr>
        </p:nvSpPr>
        <p:spPr>
          <a:xfrm>
            <a:off x="839829" y="457776"/>
            <a:ext cx="3933079" cy="15993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902"/>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7"/>
          <p:cNvSpPr txBox="1">
            <a:spLocks noGrp="1"/>
          </p:cNvSpPr>
          <p:nvPr>
            <p:ph type="body" idx="1"/>
          </p:nvPr>
        </p:nvSpPr>
        <p:spPr>
          <a:xfrm>
            <a:off x="5183773" y="987529"/>
            <a:ext cx="6172019" cy="4872866"/>
          </a:xfrm>
          <a:prstGeom prst="rect">
            <a:avLst/>
          </a:prstGeom>
          <a:noFill/>
          <a:ln>
            <a:noFill/>
          </a:ln>
        </p:spPr>
        <p:txBody>
          <a:bodyPr spcFirstLastPara="1" wrap="square" lIns="91425" tIns="45700" rIns="91425" bIns="45700" anchor="t" anchorCtr="0">
            <a:normAutofit/>
          </a:bodyPr>
          <a:lstStyle>
            <a:lvl1pPr marL="414589" lvl="0" indent="-391556" algn="l">
              <a:lnSpc>
                <a:spcPct val="90000"/>
              </a:lnSpc>
              <a:spcBef>
                <a:spcPts val="907"/>
              </a:spcBef>
              <a:spcAft>
                <a:spcPts val="0"/>
              </a:spcAft>
              <a:buClr>
                <a:schemeClr val="dk1"/>
              </a:buClr>
              <a:buSzPts val="3200"/>
              <a:buChar char="•"/>
              <a:defRPr sz="2902"/>
            </a:lvl1pPr>
            <a:lvl2pPr marL="829178" lvl="1" indent="-368524" algn="l">
              <a:lnSpc>
                <a:spcPct val="90000"/>
              </a:lnSpc>
              <a:spcBef>
                <a:spcPts val="453"/>
              </a:spcBef>
              <a:spcAft>
                <a:spcPts val="0"/>
              </a:spcAft>
              <a:buClr>
                <a:schemeClr val="dk1"/>
              </a:buClr>
              <a:buSzPts val="2800"/>
              <a:buChar char="•"/>
              <a:defRPr sz="2539"/>
            </a:lvl2pPr>
            <a:lvl3pPr marL="1243767" lvl="2" indent="-345491" algn="l">
              <a:lnSpc>
                <a:spcPct val="90000"/>
              </a:lnSpc>
              <a:spcBef>
                <a:spcPts val="453"/>
              </a:spcBef>
              <a:spcAft>
                <a:spcPts val="0"/>
              </a:spcAft>
              <a:buClr>
                <a:schemeClr val="dk1"/>
              </a:buClr>
              <a:buSzPts val="2400"/>
              <a:buChar char="•"/>
              <a:defRPr sz="2176"/>
            </a:lvl3pPr>
            <a:lvl4pPr marL="1658356" lvl="3" indent="-322458" algn="l">
              <a:lnSpc>
                <a:spcPct val="90000"/>
              </a:lnSpc>
              <a:spcBef>
                <a:spcPts val="453"/>
              </a:spcBef>
              <a:spcAft>
                <a:spcPts val="0"/>
              </a:spcAft>
              <a:buClr>
                <a:schemeClr val="dk1"/>
              </a:buClr>
              <a:buSzPts val="2000"/>
              <a:buChar char="•"/>
              <a:defRPr sz="1814"/>
            </a:lvl4pPr>
            <a:lvl5pPr marL="2072945" lvl="4" indent="-322458" algn="l">
              <a:lnSpc>
                <a:spcPct val="90000"/>
              </a:lnSpc>
              <a:spcBef>
                <a:spcPts val="453"/>
              </a:spcBef>
              <a:spcAft>
                <a:spcPts val="0"/>
              </a:spcAft>
              <a:buClr>
                <a:schemeClr val="dk1"/>
              </a:buClr>
              <a:buSzPts val="2000"/>
              <a:buChar char="•"/>
              <a:defRPr sz="1814"/>
            </a:lvl5pPr>
            <a:lvl6pPr marL="2487534" lvl="5" indent="-322458" algn="l">
              <a:lnSpc>
                <a:spcPct val="90000"/>
              </a:lnSpc>
              <a:spcBef>
                <a:spcPts val="453"/>
              </a:spcBef>
              <a:spcAft>
                <a:spcPts val="0"/>
              </a:spcAft>
              <a:buClr>
                <a:schemeClr val="dk1"/>
              </a:buClr>
              <a:buSzPts val="2000"/>
              <a:buChar char="•"/>
              <a:defRPr sz="1814"/>
            </a:lvl6pPr>
            <a:lvl7pPr marL="2902123" lvl="6" indent="-322458" algn="l">
              <a:lnSpc>
                <a:spcPct val="90000"/>
              </a:lnSpc>
              <a:spcBef>
                <a:spcPts val="453"/>
              </a:spcBef>
              <a:spcAft>
                <a:spcPts val="0"/>
              </a:spcAft>
              <a:buClr>
                <a:schemeClr val="dk1"/>
              </a:buClr>
              <a:buSzPts val="2000"/>
              <a:buChar char="•"/>
              <a:defRPr sz="1814"/>
            </a:lvl7pPr>
            <a:lvl8pPr marL="3316712" lvl="7" indent="-322458" algn="l">
              <a:lnSpc>
                <a:spcPct val="90000"/>
              </a:lnSpc>
              <a:spcBef>
                <a:spcPts val="453"/>
              </a:spcBef>
              <a:spcAft>
                <a:spcPts val="0"/>
              </a:spcAft>
              <a:buClr>
                <a:schemeClr val="dk1"/>
              </a:buClr>
              <a:buSzPts val="2000"/>
              <a:buChar char="•"/>
              <a:defRPr sz="1814"/>
            </a:lvl8pPr>
            <a:lvl9pPr marL="3731301" lvl="8" indent="-322458" algn="l">
              <a:lnSpc>
                <a:spcPct val="90000"/>
              </a:lnSpc>
              <a:spcBef>
                <a:spcPts val="453"/>
              </a:spcBef>
              <a:spcAft>
                <a:spcPts val="0"/>
              </a:spcAft>
              <a:buClr>
                <a:schemeClr val="dk1"/>
              </a:buClr>
              <a:buSzPts val="2000"/>
              <a:buChar char="•"/>
              <a:defRPr sz="1814"/>
            </a:lvl9pPr>
          </a:lstStyle>
          <a:p>
            <a:endParaRPr/>
          </a:p>
        </p:txBody>
      </p:sp>
      <p:sp>
        <p:nvSpPr>
          <p:cNvPr id="41" name="Google Shape;41;p67"/>
          <p:cNvSpPr txBox="1">
            <a:spLocks noGrp="1"/>
          </p:cNvSpPr>
          <p:nvPr>
            <p:ph type="body" idx="2"/>
          </p:nvPr>
        </p:nvSpPr>
        <p:spPr>
          <a:xfrm>
            <a:off x="839829" y="2057113"/>
            <a:ext cx="3933079" cy="3811919"/>
          </a:xfrm>
          <a:prstGeom prst="rect">
            <a:avLst/>
          </a:prstGeom>
          <a:noFill/>
          <a:ln>
            <a:noFill/>
          </a:ln>
        </p:spPr>
        <p:txBody>
          <a:bodyPr spcFirstLastPara="1" wrap="square" lIns="91425" tIns="45700" rIns="91425" bIns="45700" anchor="t" anchorCtr="0">
            <a:normAutofit/>
          </a:bodyPr>
          <a:lstStyle>
            <a:lvl1pPr marL="414589" lvl="0" indent="-207294" algn="l">
              <a:lnSpc>
                <a:spcPct val="90000"/>
              </a:lnSpc>
              <a:spcBef>
                <a:spcPts val="907"/>
              </a:spcBef>
              <a:spcAft>
                <a:spcPts val="0"/>
              </a:spcAft>
              <a:buClr>
                <a:schemeClr val="dk1"/>
              </a:buClr>
              <a:buSzPts val="1600"/>
              <a:buNone/>
              <a:defRPr sz="1451"/>
            </a:lvl1pPr>
            <a:lvl2pPr marL="829178" lvl="1" indent="-207294" algn="l">
              <a:lnSpc>
                <a:spcPct val="90000"/>
              </a:lnSpc>
              <a:spcBef>
                <a:spcPts val="453"/>
              </a:spcBef>
              <a:spcAft>
                <a:spcPts val="0"/>
              </a:spcAft>
              <a:buClr>
                <a:schemeClr val="dk1"/>
              </a:buClr>
              <a:buSzPts val="1400"/>
              <a:buNone/>
              <a:defRPr sz="1270"/>
            </a:lvl2pPr>
            <a:lvl3pPr marL="1243767" lvl="2" indent="-207294" algn="l">
              <a:lnSpc>
                <a:spcPct val="90000"/>
              </a:lnSpc>
              <a:spcBef>
                <a:spcPts val="453"/>
              </a:spcBef>
              <a:spcAft>
                <a:spcPts val="0"/>
              </a:spcAft>
              <a:buClr>
                <a:schemeClr val="dk1"/>
              </a:buClr>
              <a:buSzPts val="1200"/>
              <a:buNone/>
              <a:defRPr sz="1088"/>
            </a:lvl3pPr>
            <a:lvl4pPr marL="1658356" lvl="3" indent="-207294" algn="l">
              <a:lnSpc>
                <a:spcPct val="90000"/>
              </a:lnSpc>
              <a:spcBef>
                <a:spcPts val="453"/>
              </a:spcBef>
              <a:spcAft>
                <a:spcPts val="0"/>
              </a:spcAft>
              <a:buClr>
                <a:schemeClr val="dk1"/>
              </a:buClr>
              <a:buSzPts val="1000"/>
              <a:buNone/>
              <a:defRPr sz="907"/>
            </a:lvl4pPr>
            <a:lvl5pPr marL="2072945" lvl="4" indent="-207294" algn="l">
              <a:lnSpc>
                <a:spcPct val="90000"/>
              </a:lnSpc>
              <a:spcBef>
                <a:spcPts val="453"/>
              </a:spcBef>
              <a:spcAft>
                <a:spcPts val="0"/>
              </a:spcAft>
              <a:buClr>
                <a:schemeClr val="dk1"/>
              </a:buClr>
              <a:buSzPts val="1000"/>
              <a:buNone/>
              <a:defRPr sz="907"/>
            </a:lvl5pPr>
            <a:lvl6pPr marL="2487534" lvl="5" indent="-207294" algn="l">
              <a:lnSpc>
                <a:spcPct val="90000"/>
              </a:lnSpc>
              <a:spcBef>
                <a:spcPts val="453"/>
              </a:spcBef>
              <a:spcAft>
                <a:spcPts val="0"/>
              </a:spcAft>
              <a:buClr>
                <a:schemeClr val="dk1"/>
              </a:buClr>
              <a:buSzPts val="1000"/>
              <a:buNone/>
              <a:defRPr sz="907"/>
            </a:lvl6pPr>
            <a:lvl7pPr marL="2902123" lvl="6" indent="-207294" algn="l">
              <a:lnSpc>
                <a:spcPct val="90000"/>
              </a:lnSpc>
              <a:spcBef>
                <a:spcPts val="453"/>
              </a:spcBef>
              <a:spcAft>
                <a:spcPts val="0"/>
              </a:spcAft>
              <a:buClr>
                <a:schemeClr val="dk1"/>
              </a:buClr>
              <a:buSzPts val="1000"/>
              <a:buNone/>
              <a:defRPr sz="907"/>
            </a:lvl7pPr>
            <a:lvl8pPr marL="3316712" lvl="7" indent="-207294" algn="l">
              <a:lnSpc>
                <a:spcPct val="90000"/>
              </a:lnSpc>
              <a:spcBef>
                <a:spcPts val="453"/>
              </a:spcBef>
              <a:spcAft>
                <a:spcPts val="0"/>
              </a:spcAft>
              <a:buClr>
                <a:schemeClr val="dk1"/>
              </a:buClr>
              <a:buSzPts val="1000"/>
              <a:buNone/>
              <a:defRPr sz="907"/>
            </a:lvl8pPr>
            <a:lvl9pPr marL="3731301" lvl="8" indent="-207294" algn="l">
              <a:lnSpc>
                <a:spcPct val="90000"/>
              </a:lnSpc>
              <a:spcBef>
                <a:spcPts val="453"/>
              </a:spcBef>
              <a:spcAft>
                <a:spcPts val="0"/>
              </a:spcAft>
              <a:buClr>
                <a:schemeClr val="dk1"/>
              </a:buClr>
              <a:buSzPts val="1000"/>
              <a:buNone/>
              <a:defRPr sz="907"/>
            </a:lvl9pPr>
          </a:lstStyle>
          <a:p>
            <a:endParaRPr/>
          </a:p>
        </p:txBody>
      </p:sp>
      <p:sp>
        <p:nvSpPr>
          <p:cNvPr id="42" name="Google Shape;42;p67"/>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7"/>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7"/>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55357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04" name="Freeform 203">
            <a:extLst>
              <a:ext uri="{FF2B5EF4-FFF2-40B4-BE49-F238E27FC236}">
                <a16:creationId xmlns:a16="http://schemas.microsoft.com/office/drawing/2014/main" id="{92008537-0EC7-43D0-263F-F065A14D8E63}"/>
              </a:ext>
            </a:extLst>
          </p:cNvPr>
          <p:cNvSpPr>
            <a:spLocks noGrp="1"/>
          </p:cNvSpPr>
          <p:nvPr>
            <p:ph type="pic" sz="quarter" idx="44" hasCustomPrompt="1"/>
          </p:nvPr>
        </p:nvSpPr>
        <p:spPr>
          <a:xfrm>
            <a:off x="487463" y="656405"/>
            <a:ext cx="11318019" cy="3936378"/>
          </a:xfrm>
          <a:custGeom>
            <a:avLst/>
            <a:gdLst>
              <a:gd name="connsiteX0" fmla="*/ 0 w 11318019"/>
              <a:gd name="connsiteY0" fmla="*/ 0 h 3936378"/>
              <a:gd name="connsiteX1" fmla="*/ 8099283 w 11318019"/>
              <a:gd name="connsiteY1" fmla="*/ 0 h 3936378"/>
              <a:gd name="connsiteX2" fmla="*/ 8099283 w 11318019"/>
              <a:gd name="connsiteY2" fmla="*/ 2006118 h 3936378"/>
              <a:gd name="connsiteX3" fmla="*/ 10752692 w 11318019"/>
              <a:gd name="connsiteY3" fmla="*/ 2006118 h 3936378"/>
              <a:gd name="connsiteX4" fmla="*/ 10752692 w 11318019"/>
              <a:gd name="connsiteY4" fmla="*/ 0 h 3936378"/>
              <a:gd name="connsiteX5" fmla="*/ 11318019 w 11318019"/>
              <a:gd name="connsiteY5" fmla="*/ 0 h 3936378"/>
              <a:gd name="connsiteX6" fmla="*/ 11318019 w 11318019"/>
              <a:gd name="connsiteY6" fmla="*/ 3936378 h 3936378"/>
              <a:gd name="connsiteX7" fmla="*/ 0 w 11318019"/>
              <a:gd name="connsiteY7" fmla="*/ 3936378 h 393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18019" h="3936378">
                <a:moveTo>
                  <a:pt x="0" y="0"/>
                </a:moveTo>
                <a:lnTo>
                  <a:pt x="8099283" y="0"/>
                </a:lnTo>
                <a:lnTo>
                  <a:pt x="8099283" y="2006118"/>
                </a:lnTo>
                <a:lnTo>
                  <a:pt x="10752692" y="2006118"/>
                </a:lnTo>
                <a:lnTo>
                  <a:pt x="10752692" y="0"/>
                </a:lnTo>
                <a:lnTo>
                  <a:pt x="11318019" y="0"/>
                </a:lnTo>
                <a:lnTo>
                  <a:pt x="11318019" y="3936378"/>
                </a:lnTo>
                <a:lnTo>
                  <a:pt x="0" y="3936378"/>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05" name="Freeform 204">
            <a:extLst>
              <a:ext uri="{FF2B5EF4-FFF2-40B4-BE49-F238E27FC236}">
                <a16:creationId xmlns:a16="http://schemas.microsoft.com/office/drawing/2014/main" id="{669BBDA4-4032-5623-1217-02BB7DEE19B7}"/>
              </a:ext>
            </a:extLst>
          </p:cNvPr>
          <p:cNvSpPr/>
          <p:nvPr userDrawn="1"/>
        </p:nvSpPr>
        <p:spPr>
          <a:xfrm>
            <a:off x="8586746" y="0"/>
            <a:ext cx="2653409" cy="2662521"/>
          </a:xfrm>
          <a:custGeom>
            <a:avLst/>
            <a:gdLst>
              <a:gd name="connsiteX0" fmla="*/ 0 w 1483995"/>
              <a:gd name="connsiteY0" fmla="*/ 0 h 1489091"/>
              <a:gd name="connsiteX1" fmla="*/ 1483995 w 1483995"/>
              <a:gd name="connsiteY1" fmla="*/ 0 h 1489091"/>
              <a:gd name="connsiteX2" fmla="*/ 1483995 w 1483995"/>
              <a:gd name="connsiteY2" fmla="*/ 1489092 h 1489091"/>
              <a:gd name="connsiteX3" fmla="*/ 0 w 1483995"/>
              <a:gd name="connsiteY3" fmla="*/ 1489092 h 1489091"/>
            </a:gdLst>
            <a:ahLst/>
            <a:cxnLst>
              <a:cxn ang="0">
                <a:pos x="connsiteX0" y="connsiteY0"/>
              </a:cxn>
              <a:cxn ang="0">
                <a:pos x="connsiteX1" y="connsiteY1"/>
              </a:cxn>
              <a:cxn ang="0">
                <a:pos x="connsiteX2" y="connsiteY2"/>
              </a:cxn>
              <a:cxn ang="0">
                <a:pos x="connsiteX3" y="connsiteY3"/>
              </a:cxn>
            </a:cxnLst>
            <a:rect l="l" t="t" r="r" b="b"/>
            <a:pathLst>
              <a:path w="1483995" h="1489091">
                <a:moveTo>
                  <a:pt x="0" y="0"/>
                </a:moveTo>
                <a:lnTo>
                  <a:pt x="1483995" y="0"/>
                </a:lnTo>
                <a:lnTo>
                  <a:pt x="1483995" y="1489092"/>
                </a:lnTo>
                <a:lnTo>
                  <a:pt x="0" y="1489092"/>
                </a:lnTo>
                <a:close/>
              </a:path>
            </a:pathLst>
          </a:custGeom>
          <a:gradFill>
            <a:gsLst>
              <a:gs pos="0">
                <a:srgbClr val="6A9D56"/>
              </a:gs>
              <a:gs pos="60540">
                <a:srgbClr val="2D8784"/>
              </a:gs>
              <a:gs pos="100000">
                <a:srgbClr val="263D94"/>
              </a:gs>
            </a:gsLst>
            <a:lin ang="0" scaled="1"/>
          </a:gradFill>
          <a:ln w="9525"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005AC5DC-E49F-D276-6C25-005747533247}"/>
              </a:ext>
            </a:extLst>
          </p:cNvPr>
          <p:cNvGrpSpPr/>
          <p:nvPr userDrawn="1"/>
        </p:nvGrpSpPr>
        <p:grpSpPr>
          <a:xfrm>
            <a:off x="9180753" y="412591"/>
            <a:ext cx="2050690" cy="2000480"/>
            <a:chOff x="10968672" y="5214269"/>
            <a:chExt cx="1344930" cy="1312000"/>
          </a:xfrm>
        </p:grpSpPr>
        <p:grpSp>
          <p:nvGrpSpPr>
            <p:cNvPr id="4" name="Graphic 47">
              <a:extLst>
                <a:ext uri="{FF2B5EF4-FFF2-40B4-BE49-F238E27FC236}">
                  <a16:creationId xmlns:a16="http://schemas.microsoft.com/office/drawing/2014/main" id="{893FBB07-50DE-8ECB-9F70-20313B72EAC4}"/>
                </a:ext>
              </a:extLst>
            </p:cNvPr>
            <p:cNvGrpSpPr/>
            <p:nvPr/>
          </p:nvGrpSpPr>
          <p:grpSpPr>
            <a:xfrm>
              <a:off x="11799728" y="5338043"/>
              <a:ext cx="373379" cy="317050"/>
              <a:chOff x="11799728" y="5338043"/>
              <a:chExt cx="373379" cy="317050"/>
            </a:xfrm>
            <a:solidFill>
              <a:srgbClr val="FFFFFF"/>
            </a:solidFill>
          </p:grpSpPr>
          <p:sp>
            <p:nvSpPr>
              <p:cNvPr id="195" name="Freeform 194">
                <a:extLst>
                  <a:ext uri="{FF2B5EF4-FFF2-40B4-BE49-F238E27FC236}">
                    <a16:creationId xmlns:a16="http://schemas.microsoft.com/office/drawing/2014/main" id="{4FB9DB29-A308-CBDC-66A0-AF5767467B60}"/>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4BC7A048-D4B5-3723-0DD3-4F4C82326B40}"/>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0A0D4D68-BC9B-CB30-1C64-18D448E98D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5" name="Graphic 47">
              <a:extLst>
                <a:ext uri="{FF2B5EF4-FFF2-40B4-BE49-F238E27FC236}">
                  <a16:creationId xmlns:a16="http://schemas.microsoft.com/office/drawing/2014/main" id="{574E034F-FD59-539B-1FC1-D98FD380ABB6}"/>
                </a:ext>
              </a:extLst>
            </p:cNvPr>
            <p:cNvGrpSpPr/>
            <p:nvPr/>
          </p:nvGrpSpPr>
          <p:grpSpPr>
            <a:xfrm>
              <a:off x="11553031" y="5790293"/>
              <a:ext cx="373379" cy="316098"/>
              <a:chOff x="11553031" y="5790293"/>
              <a:chExt cx="373379" cy="316098"/>
            </a:xfrm>
            <a:solidFill>
              <a:srgbClr val="FFFFFF"/>
            </a:solidFill>
          </p:grpSpPr>
          <p:sp>
            <p:nvSpPr>
              <p:cNvPr id="192" name="Freeform 191">
                <a:extLst>
                  <a:ext uri="{FF2B5EF4-FFF2-40B4-BE49-F238E27FC236}">
                    <a16:creationId xmlns:a16="http://schemas.microsoft.com/office/drawing/2014/main" id="{7CB13D77-5883-4886-F571-A32E173A367E}"/>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AA104BB0-9A6D-F521-C235-5930B1562988}"/>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0B86A6A6-F009-9E27-2777-8005B6C77C93}"/>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6" name="Graphic 47">
              <a:extLst>
                <a:ext uri="{FF2B5EF4-FFF2-40B4-BE49-F238E27FC236}">
                  <a16:creationId xmlns:a16="http://schemas.microsoft.com/office/drawing/2014/main" id="{23D4083F-4E5D-732F-36B5-8AD92B05B845}"/>
                </a:ext>
              </a:extLst>
            </p:cNvPr>
            <p:cNvGrpSpPr/>
            <p:nvPr/>
          </p:nvGrpSpPr>
          <p:grpSpPr>
            <a:xfrm>
              <a:off x="12091193" y="5786484"/>
              <a:ext cx="221456" cy="316098"/>
              <a:chOff x="12091193" y="5786484"/>
              <a:chExt cx="221456" cy="316098"/>
            </a:xfrm>
            <a:solidFill>
              <a:srgbClr val="FFFFFF"/>
            </a:solidFill>
          </p:grpSpPr>
          <p:sp>
            <p:nvSpPr>
              <p:cNvPr id="189" name="Freeform 188">
                <a:extLst>
                  <a:ext uri="{FF2B5EF4-FFF2-40B4-BE49-F238E27FC236}">
                    <a16:creationId xmlns:a16="http://schemas.microsoft.com/office/drawing/2014/main" id="{FA9DE0F0-4A2E-51AB-0894-9EE79698DD0F}"/>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F807E8D8-E55B-685D-5066-4FE28A5199DA}"/>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97BEA615-C263-AF69-12D9-1977335E333E}"/>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7" name="Graphic 47">
              <a:extLst>
                <a:ext uri="{FF2B5EF4-FFF2-40B4-BE49-F238E27FC236}">
                  <a16:creationId xmlns:a16="http://schemas.microsoft.com/office/drawing/2014/main" id="{92775C00-C3DB-8196-B34B-927D6ADB54AE}"/>
                </a:ext>
              </a:extLst>
            </p:cNvPr>
            <p:cNvGrpSpPr/>
            <p:nvPr/>
          </p:nvGrpSpPr>
          <p:grpSpPr>
            <a:xfrm>
              <a:off x="11846163" y="6237782"/>
              <a:ext cx="371713" cy="288487"/>
              <a:chOff x="11846163" y="6237782"/>
              <a:chExt cx="371713" cy="288487"/>
            </a:xfrm>
            <a:solidFill>
              <a:srgbClr val="FFFFFF"/>
            </a:solidFill>
          </p:grpSpPr>
          <p:sp>
            <p:nvSpPr>
              <p:cNvPr id="186" name="Freeform 185">
                <a:extLst>
                  <a:ext uri="{FF2B5EF4-FFF2-40B4-BE49-F238E27FC236}">
                    <a16:creationId xmlns:a16="http://schemas.microsoft.com/office/drawing/2014/main" id="{7CEF91C1-E03A-AE6C-01D6-9A0290E77F90}"/>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1BC6C3B-3BE4-7118-1B07-AB845988B45B}"/>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2DEA59D4-C5D5-E737-DA72-A9373C5B1510}"/>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8" name="Freeform 7">
              <a:extLst>
                <a:ext uri="{FF2B5EF4-FFF2-40B4-BE49-F238E27FC236}">
                  <a16:creationId xmlns:a16="http://schemas.microsoft.com/office/drawing/2014/main" id="{0F062FE7-538B-E39B-DBBF-D9F159AE06BE}"/>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F7CE617-BED4-66B1-08C1-19DE148A32B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2140F6B-DFA3-EFD1-5423-90AEF3BBB03A}"/>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33B67B5-B8AD-5BEA-D6E7-4CAF61F350AA}"/>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1DA1CD-6186-7CD1-762C-2F94D885D1EE}"/>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BD56224-8185-F800-5D98-F79C36122A84}"/>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4" name="Graphic 47">
              <a:extLst>
                <a:ext uri="{FF2B5EF4-FFF2-40B4-BE49-F238E27FC236}">
                  <a16:creationId xmlns:a16="http://schemas.microsoft.com/office/drawing/2014/main" id="{8D6712AB-B559-B023-1F10-289E693D25FE}"/>
                </a:ext>
              </a:extLst>
            </p:cNvPr>
            <p:cNvGrpSpPr/>
            <p:nvPr/>
          </p:nvGrpSpPr>
          <p:grpSpPr>
            <a:xfrm>
              <a:off x="10968672" y="5214269"/>
              <a:ext cx="912495" cy="1194891"/>
              <a:chOff x="10968672" y="5214269"/>
              <a:chExt cx="912495" cy="1194891"/>
            </a:xfrm>
            <a:solidFill>
              <a:srgbClr val="FFFFFF"/>
            </a:solidFill>
          </p:grpSpPr>
          <p:grpSp>
            <p:nvGrpSpPr>
              <p:cNvPr id="15" name="Graphic 47">
                <a:extLst>
                  <a:ext uri="{FF2B5EF4-FFF2-40B4-BE49-F238E27FC236}">
                    <a16:creationId xmlns:a16="http://schemas.microsoft.com/office/drawing/2014/main" id="{FE070AB9-028B-FBEF-FBF7-D65B104FD198}"/>
                  </a:ext>
                </a:extLst>
              </p:cNvPr>
              <p:cNvGrpSpPr/>
              <p:nvPr/>
            </p:nvGrpSpPr>
            <p:grpSpPr>
              <a:xfrm>
                <a:off x="10968672" y="5789340"/>
                <a:ext cx="751522" cy="619820"/>
                <a:chOff x="10968672" y="5789340"/>
                <a:chExt cx="751522" cy="619820"/>
              </a:xfrm>
              <a:solidFill>
                <a:srgbClr val="FFFFFF"/>
              </a:solidFill>
            </p:grpSpPr>
            <p:sp>
              <p:nvSpPr>
                <p:cNvPr id="175" name="Freeform 174">
                  <a:extLst>
                    <a:ext uri="{FF2B5EF4-FFF2-40B4-BE49-F238E27FC236}">
                      <a16:creationId xmlns:a16="http://schemas.microsoft.com/office/drawing/2014/main" id="{A8DCB712-19CE-4D40-68D0-443F637DB353}"/>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871161D3-598E-260E-B7E2-5F605A39FC8C}"/>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3001EE7E-08C5-4E54-8AC7-0FB5B82E0192}"/>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DE5CFEA2-0DBA-7B32-B22A-71FE6EC0CFC3}"/>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762E4429-085D-6291-9250-795C2F77E95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86208DB4-049F-300B-2910-F2EE7C7C1192}"/>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C8828254-0383-7640-30E6-26907B30F60C}"/>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8640FB5F-2D24-0E45-EBED-0CF82094BD34}"/>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EBD0D415-7522-D9BD-257F-07DACE37F680}"/>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239F06AA-3B86-0D88-2AF7-E6C79F973344}"/>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9E69E5E4-04A2-8538-F4AD-EC7EABFA9B2B}"/>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17" name="Graphic 47">
                <a:extLst>
                  <a:ext uri="{FF2B5EF4-FFF2-40B4-BE49-F238E27FC236}">
                    <a16:creationId xmlns:a16="http://schemas.microsoft.com/office/drawing/2014/main" id="{6F0CE7EB-260B-AED0-7ECB-0D4111FDB8BE}"/>
                  </a:ext>
                </a:extLst>
              </p:cNvPr>
              <p:cNvGrpSpPr/>
              <p:nvPr/>
            </p:nvGrpSpPr>
            <p:grpSpPr>
              <a:xfrm>
                <a:off x="10976292" y="5214269"/>
                <a:ext cx="904875" cy="408452"/>
                <a:chOff x="10976292" y="5214269"/>
                <a:chExt cx="904875" cy="408452"/>
              </a:xfrm>
              <a:solidFill>
                <a:srgbClr val="FFFFFF"/>
              </a:solidFill>
            </p:grpSpPr>
            <p:sp>
              <p:nvSpPr>
                <p:cNvPr id="161" name="Freeform 160">
                  <a:extLst>
                    <a:ext uri="{FF2B5EF4-FFF2-40B4-BE49-F238E27FC236}">
                      <a16:creationId xmlns:a16="http://schemas.microsoft.com/office/drawing/2014/main" id="{0922034D-04F9-9E4E-66FA-10EF7CF0286B}"/>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DAAF524A-5DDB-1879-C10D-5EDA6B9E76D2}"/>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EF406C6D-8A8A-6BC2-EC3D-02505B9F9D55}"/>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218AA75D-B1F0-C675-17CB-A05E88DC15FC}"/>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F90E105-AC27-D620-132B-7ECE8689187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E0FB056C-A7B3-4416-E68A-B8BCC51A4BB7}"/>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0734F01E-02F9-2649-01A4-47FDF6E16AE4}"/>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C9C948E3-EA5F-0E19-4A8C-929C0F9C6727}"/>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B11006F7-1969-34A2-21F5-42AA5E72590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2536366E-3B53-47B6-4D89-77D2A09A9E96}"/>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18" name="Graphic 47">
                <a:extLst>
                  <a:ext uri="{FF2B5EF4-FFF2-40B4-BE49-F238E27FC236}">
                    <a16:creationId xmlns:a16="http://schemas.microsoft.com/office/drawing/2014/main" id="{F189C371-8945-6FED-A350-9BD7D700359A}"/>
                  </a:ext>
                </a:extLst>
              </p:cNvPr>
              <p:cNvGrpSpPr/>
              <p:nvPr/>
            </p:nvGrpSpPr>
            <p:grpSpPr>
              <a:xfrm>
                <a:off x="11013440" y="5670327"/>
                <a:ext cx="207644" cy="85689"/>
                <a:chOff x="11013440" y="5670327"/>
                <a:chExt cx="207644" cy="85689"/>
              </a:xfrm>
              <a:solidFill>
                <a:srgbClr val="FFFFFF"/>
              </a:solidFill>
            </p:grpSpPr>
            <p:sp>
              <p:nvSpPr>
                <p:cNvPr id="19" name="Freeform 18">
                  <a:extLst>
                    <a:ext uri="{FF2B5EF4-FFF2-40B4-BE49-F238E27FC236}">
                      <a16:creationId xmlns:a16="http://schemas.microsoft.com/office/drawing/2014/main" id="{B8C3DD5D-5DD1-1AE2-3277-133F32140457}"/>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E4CC3600-FB08-6DD3-EB8F-B241FB07DCA0}"/>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1CD92339-1DB4-A4E5-751B-5D49EA44F48D}"/>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sp>
        <p:nvSpPr>
          <p:cNvPr id="200" name="Text Placeholder 32">
            <a:extLst>
              <a:ext uri="{FF2B5EF4-FFF2-40B4-BE49-F238E27FC236}">
                <a16:creationId xmlns:a16="http://schemas.microsoft.com/office/drawing/2014/main" id="{F051E687-1A34-CAAD-989D-122ABB88D2EE}"/>
              </a:ext>
            </a:extLst>
          </p:cNvPr>
          <p:cNvSpPr>
            <a:spLocks noGrp="1"/>
          </p:cNvSpPr>
          <p:nvPr>
            <p:ph type="body" sz="quarter" idx="19" hasCustomPrompt="1"/>
          </p:nvPr>
        </p:nvSpPr>
        <p:spPr>
          <a:xfrm>
            <a:off x="926524" y="4210794"/>
            <a:ext cx="3335229" cy="756631"/>
          </a:xfrm>
          <a:prstGeom prst="rect">
            <a:avLst/>
          </a:prstGeom>
          <a:gradFill>
            <a:gsLst>
              <a:gs pos="0">
                <a:srgbClr val="6A9D56"/>
              </a:gs>
              <a:gs pos="56000">
                <a:srgbClr val="2D8784"/>
              </a:gs>
              <a:gs pos="100000">
                <a:srgbClr val="263D94"/>
              </a:gs>
            </a:gsLst>
            <a:lin ang="0" scaled="0"/>
          </a:gradFill>
        </p:spPr>
        <p:txBody>
          <a:bodyPr anchor="ctr">
            <a:noAutofit/>
          </a:bodyPr>
          <a:lstStyle>
            <a:lvl1pPr marL="0" indent="0" algn="l">
              <a:lnSpc>
                <a:spcPct val="100000"/>
              </a:lnSpc>
              <a:spcBef>
                <a:spcPts val="0"/>
              </a:spcBef>
              <a:buNone/>
              <a:defRPr sz="39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02" name="Text Placeholder 32">
            <a:extLst>
              <a:ext uri="{FF2B5EF4-FFF2-40B4-BE49-F238E27FC236}">
                <a16:creationId xmlns:a16="http://schemas.microsoft.com/office/drawing/2014/main" id="{F961FD57-F4AF-47CF-D2F7-BF7FB3131E95}"/>
              </a:ext>
            </a:extLst>
          </p:cNvPr>
          <p:cNvSpPr>
            <a:spLocks noGrp="1"/>
          </p:cNvSpPr>
          <p:nvPr>
            <p:ph type="body" sz="quarter" idx="21" hasCustomPrompt="1"/>
          </p:nvPr>
        </p:nvSpPr>
        <p:spPr>
          <a:xfrm>
            <a:off x="883983" y="5335740"/>
            <a:ext cx="3629734" cy="1038225"/>
          </a:xfrm>
          <a:prstGeom prst="rect">
            <a:avLst/>
          </a:prstGeom>
        </p:spPr>
        <p:txBody>
          <a:bodyPr>
            <a:noAutofit/>
          </a:bodyPr>
          <a:lstStyle>
            <a:lvl1pPr marL="0" indent="0">
              <a:lnSpc>
                <a:spcPts val="3120"/>
              </a:lnSpc>
              <a:spcBef>
                <a:spcPts val="0"/>
              </a:spcBef>
              <a:buNone/>
              <a:defRPr sz="3900" b="1" i="0">
                <a:solidFill>
                  <a:srgbClr val="2626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Blockchain for Agri Food Edu</a:t>
            </a:r>
            <a:endParaRPr lang="en-US" dirty="0"/>
          </a:p>
        </p:txBody>
      </p:sp>
    </p:spTree>
    <p:extLst>
      <p:ext uri="{BB962C8B-B14F-4D97-AF65-F5344CB8AC3E}">
        <p14:creationId xmlns:p14="http://schemas.microsoft.com/office/powerpoint/2010/main" val="4247298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2643669" y="1937363"/>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3472809" y="1931625"/>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2643669" y="2649153"/>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3478966" y="264915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2643669" y="3360940"/>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3478966" y="336094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2643669" y="4072732"/>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3478966" y="4072732"/>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2643669" y="4767585"/>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3478966" y="4767585"/>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19"/>
            <a:ext cx="2185652" cy="6852379"/>
          </a:xfrm>
          <a:prstGeom prst="rect">
            <a:avLst/>
          </a:prstGeom>
          <a:gradFill>
            <a:gsLst>
              <a:gs pos="0">
                <a:srgbClr val="6A9D56"/>
              </a:gs>
              <a:gs pos="60540">
                <a:srgbClr val="2D8784"/>
              </a:gs>
              <a:gs pos="100000">
                <a:srgbClr val="263D9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2654199" y="734017"/>
            <a:ext cx="5041923" cy="720752"/>
          </a:xfrm>
          <a:prstGeom prst="rect">
            <a:avLst/>
          </a:prstGeom>
          <a:noFill/>
        </p:spPr>
        <p:txBody>
          <a:bodyPr anchor="ctr">
            <a:noAutofit/>
          </a:bodyPr>
          <a:lstStyle>
            <a:lvl1pPr marL="0" indent="0" algn="l">
              <a:buNone/>
              <a:defRPr sz="3600" b="1" i="0">
                <a:solidFill>
                  <a:srgbClr val="262626"/>
                </a:solidFill>
                <a:latin typeface="+mn-lt"/>
              </a:defRPr>
            </a:lvl1pPr>
          </a:lstStyle>
          <a:p>
            <a:pPr lvl="0"/>
            <a:r>
              <a:rPr lang="en-US" dirty="0"/>
              <a:t>TABLE OF CONTENTS</a:t>
            </a:r>
          </a:p>
        </p:txBody>
      </p:sp>
      <p:grpSp>
        <p:nvGrpSpPr>
          <p:cNvPr id="2" name="Group 1">
            <a:extLst>
              <a:ext uri="{FF2B5EF4-FFF2-40B4-BE49-F238E27FC236}">
                <a16:creationId xmlns:a16="http://schemas.microsoft.com/office/drawing/2014/main" id="{DD16246E-EAF0-2591-C676-C0CDCD9AA862}"/>
              </a:ext>
            </a:extLst>
          </p:cNvPr>
          <p:cNvGrpSpPr/>
          <p:nvPr userDrawn="1"/>
        </p:nvGrpSpPr>
        <p:grpSpPr>
          <a:xfrm>
            <a:off x="2600040" y="2646874"/>
            <a:ext cx="7753586" cy="2110705"/>
            <a:chOff x="1265109" y="2728756"/>
            <a:chExt cx="4752000" cy="1567084"/>
          </a:xfrm>
          <a:solidFill>
            <a:srgbClr val="6A9D56"/>
          </a:solidFill>
        </p:grpSpPr>
        <p:sp>
          <p:nvSpPr>
            <p:cNvPr id="3" name="Rectangle 2">
              <a:extLst>
                <a:ext uri="{FF2B5EF4-FFF2-40B4-BE49-F238E27FC236}">
                  <a16:creationId xmlns:a16="http://schemas.microsoft.com/office/drawing/2014/main" id="{06231B09-CEB4-43F4-B671-457B6A63A72E}"/>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4" name="Rectangle 3">
              <a:extLst>
                <a:ext uri="{FF2B5EF4-FFF2-40B4-BE49-F238E27FC236}">
                  <a16:creationId xmlns:a16="http://schemas.microsoft.com/office/drawing/2014/main" id="{212B9FAD-9E74-90E4-3126-18AAD98951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5" name="Rectangle 4">
              <a:extLst>
                <a:ext uri="{FF2B5EF4-FFF2-40B4-BE49-F238E27FC236}">
                  <a16:creationId xmlns:a16="http://schemas.microsoft.com/office/drawing/2014/main" id="{9FF3C6D7-7B7C-237B-8959-9D6E4B0F8599}"/>
                </a:ext>
              </a:extLst>
            </p:cNvPr>
            <p:cNvSpPr/>
            <p:nvPr userDrawn="1"/>
          </p:nvSpPr>
          <p:spPr>
            <a:xfrm>
              <a:off x="1265109" y="375211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6" name="Rectangle 5">
              <a:extLst>
                <a:ext uri="{FF2B5EF4-FFF2-40B4-BE49-F238E27FC236}">
                  <a16:creationId xmlns:a16="http://schemas.microsoft.com/office/drawing/2014/main" id="{15DD351C-A634-8CC3-FDB4-B7E2F2171808}"/>
                </a:ext>
              </a:extLst>
            </p:cNvPr>
            <p:cNvSpPr/>
            <p:nvPr userDrawn="1"/>
          </p:nvSpPr>
          <p:spPr>
            <a:xfrm>
              <a:off x="1265109" y="427424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grpSp>
      <p:grpSp>
        <p:nvGrpSpPr>
          <p:cNvPr id="7" name="Group 6">
            <a:extLst>
              <a:ext uri="{FF2B5EF4-FFF2-40B4-BE49-F238E27FC236}">
                <a16:creationId xmlns:a16="http://schemas.microsoft.com/office/drawing/2014/main" id="{48CC97FC-73AC-A85F-6F4A-D922C317D56F}"/>
              </a:ext>
            </a:extLst>
          </p:cNvPr>
          <p:cNvGrpSpPr/>
          <p:nvPr userDrawn="1"/>
        </p:nvGrpSpPr>
        <p:grpSpPr>
          <a:xfrm>
            <a:off x="343586" y="4825263"/>
            <a:ext cx="1579575" cy="1540900"/>
            <a:chOff x="10968672" y="5214269"/>
            <a:chExt cx="1344930" cy="1312000"/>
          </a:xfrm>
        </p:grpSpPr>
        <p:grpSp>
          <p:nvGrpSpPr>
            <p:cNvPr id="8" name="Graphic 47">
              <a:extLst>
                <a:ext uri="{FF2B5EF4-FFF2-40B4-BE49-F238E27FC236}">
                  <a16:creationId xmlns:a16="http://schemas.microsoft.com/office/drawing/2014/main" id="{09CFD8E2-23DE-836F-0B89-B140F0732425}"/>
                </a:ext>
              </a:extLst>
            </p:cNvPr>
            <p:cNvGrpSpPr/>
            <p:nvPr/>
          </p:nvGrpSpPr>
          <p:grpSpPr>
            <a:xfrm>
              <a:off x="11799728" y="5338043"/>
              <a:ext cx="373379" cy="317050"/>
              <a:chOff x="11799728" y="5338043"/>
              <a:chExt cx="373379" cy="317050"/>
            </a:xfrm>
            <a:solidFill>
              <a:srgbClr val="FFFFFF"/>
            </a:solidFill>
          </p:grpSpPr>
          <p:sp>
            <p:nvSpPr>
              <p:cNvPr id="63" name="Freeform 62">
                <a:extLst>
                  <a:ext uri="{FF2B5EF4-FFF2-40B4-BE49-F238E27FC236}">
                    <a16:creationId xmlns:a16="http://schemas.microsoft.com/office/drawing/2014/main" id="{592324C3-CAF5-408C-43C9-D884862BE512}"/>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8A9495B-CF00-4D5F-1C7F-5FC58634A1FD}"/>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CA80518-CBE9-E597-06FA-B069C63037A7}"/>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9" name="Graphic 47">
              <a:extLst>
                <a:ext uri="{FF2B5EF4-FFF2-40B4-BE49-F238E27FC236}">
                  <a16:creationId xmlns:a16="http://schemas.microsoft.com/office/drawing/2014/main" id="{2CDD3A1D-9DA3-7643-C608-6EB47FCCF61D}"/>
                </a:ext>
              </a:extLst>
            </p:cNvPr>
            <p:cNvGrpSpPr/>
            <p:nvPr/>
          </p:nvGrpSpPr>
          <p:grpSpPr>
            <a:xfrm>
              <a:off x="11553031" y="5790293"/>
              <a:ext cx="373379" cy="316098"/>
              <a:chOff x="11553031" y="5790293"/>
              <a:chExt cx="373379" cy="316098"/>
            </a:xfrm>
            <a:solidFill>
              <a:srgbClr val="FFFFFF"/>
            </a:solidFill>
          </p:grpSpPr>
          <p:sp>
            <p:nvSpPr>
              <p:cNvPr id="58" name="Freeform 57">
                <a:extLst>
                  <a:ext uri="{FF2B5EF4-FFF2-40B4-BE49-F238E27FC236}">
                    <a16:creationId xmlns:a16="http://schemas.microsoft.com/office/drawing/2014/main" id="{F4DD0433-AD0F-BCD8-0395-14E3EBCE087D}"/>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370AC0BB-0DBE-603A-695E-3EF2E0062637}"/>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95B5B243-0B02-5CF9-2579-6C0159B23572}"/>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10" name="Graphic 47">
              <a:extLst>
                <a:ext uri="{FF2B5EF4-FFF2-40B4-BE49-F238E27FC236}">
                  <a16:creationId xmlns:a16="http://schemas.microsoft.com/office/drawing/2014/main" id="{797B3436-C911-5A7D-7B37-5D604DA7E3DB}"/>
                </a:ext>
              </a:extLst>
            </p:cNvPr>
            <p:cNvGrpSpPr/>
            <p:nvPr/>
          </p:nvGrpSpPr>
          <p:grpSpPr>
            <a:xfrm>
              <a:off x="12091193" y="5786484"/>
              <a:ext cx="221456" cy="316098"/>
              <a:chOff x="12091193" y="5786484"/>
              <a:chExt cx="221456" cy="316098"/>
            </a:xfrm>
            <a:solidFill>
              <a:srgbClr val="FFFFFF"/>
            </a:solidFill>
          </p:grpSpPr>
          <p:sp>
            <p:nvSpPr>
              <p:cNvPr id="55" name="Freeform 54">
                <a:extLst>
                  <a:ext uri="{FF2B5EF4-FFF2-40B4-BE49-F238E27FC236}">
                    <a16:creationId xmlns:a16="http://schemas.microsoft.com/office/drawing/2014/main" id="{E5F10092-DE61-C6A4-F49B-E7DE3AD4815B}"/>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0B2F215-7011-EEDE-0E8E-09E2982699E9}"/>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49F9D11-A495-1075-FF08-60D468CBF4F8}"/>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11" name="Graphic 47">
              <a:extLst>
                <a:ext uri="{FF2B5EF4-FFF2-40B4-BE49-F238E27FC236}">
                  <a16:creationId xmlns:a16="http://schemas.microsoft.com/office/drawing/2014/main" id="{4AC094B9-66D3-3E96-986E-CE62FE5BEADB}"/>
                </a:ext>
              </a:extLst>
            </p:cNvPr>
            <p:cNvGrpSpPr/>
            <p:nvPr/>
          </p:nvGrpSpPr>
          <p:grpSpPr>
            <a:xfrm>
              <a:off x="11846163" y="6237782"/>
              <a:ext cx="371713" cy="288487"/>
              <a:chOff x="11846163" y="6237782"/>
              <a:chExt cx="371713" cy="288487"/>
            </a:xfrm>
            <a:solidFill>
              <a:srgbClr val="FFFFFF"/>
            </a:solidFill>
          </p:grpSpPr>
          <p:sp>
            <p:nvSpPr>
              <p:cNvPr id="52" name="Freeform 51">
                <a:extLst>
                  <a:ext uri="{FF2B5EF4-FFF2-40B4-BE49-F238E27FC236}">
                    <a16:creationId xmlns:a16="http://schemas.microsoft.com/office/drawing/2014/main" id="{6138926A-5A7F-71FC-9CB6-142E34C07C15}"/>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EAD3D86-263F-5161-820E-A73992C3EB30}"/>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4868319B-7472-F938-3FD1-BB755B209283}"/>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618F388-C3D0-A248-42C3-783DEC937ABF}"/>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BF685FE-FFF5-399A-E6AA-F2989C5075F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FD24180-F1A1-83A4-2F20-8064AD6E7330}"/>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3660163-5EC6-ADF7-98DE-D4C1DDDFDBD4}"/>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6CE33C3-2134-BC79-1F10-EFF3B6E7B737}"/>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AE2F0A1-440E-2E86-AEF9-208F6480AD69}"/>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8" name="Graphic 47">
              <a:extLst>
                <a:ext uri="{FF2B5EF4-FFF2-40B4-BE49-F238E27FC236}">
                  <a16:creationId xmlns:a16="http://schemas.microsoft.com/office/drawing/2014/main" id="{2585782C-9F55-7B39-41AF-2BD78FC82D01}"/>
                </a:ext>
              </a:extLst>
            </p:cNvPr>
            <p:cNvGrpSpPr/>
            <p:nvPr/>
          </p:nvGrpSpPr>
          <p:grpSpPr>
            <a:xfrm>
              <a:off x="10968672" y="5214269"/>
              <a:ext cx="912495" cy="1194891"/>
              <a:chOff x="10968672" y="5214269"/>
              <a:chExt cx="912495" cy="1194891"/>
            </a:xfrm>
            <a:solidFill>
              <a:srgbClr val="FFFFFF"/>
            </a:solidFill>
          </p:grpSpPr>
          <p:grpSp>
            <p:nvGrpSpPr>
              <p:cNvPr id="20" name="Graphic 47">
                <a:extLst>
                  <a:ext uri="{FF2B5EF4-FFF2-40B4-BE49-F238E27FC236}">
                    <a16:creationId xmlns:a16="http://schemas.microsoft.com/office/drawing/2014/main" id="{8E140808-1446-31F1-C015-7B3EA9C0AD52}"/>
                  </a:ext>
                </a:extLst>
              </p:cNvPr>
              <p:cNvGrpSpPr/>
              <p:nvPr/>
            </p:nvGrpSpPr>
            <p:grpSpPr>
              <a:xfrm>
                <a:off x="10968672" y="5789340"/>
                <a:ext cx="751522" cy="619820"/>
                <a:chOff x="10968672" y="5789340"/>
                <a:chExt cx="751522" cy="619820"/>
              </a:xfrm>
              <a:solidFill>
                <a:srgbClr val="FFFFFF"/>
              </a:solidFill>
            </p:grpSpPr>
            <p:sp>
              <p:nvSpPr>
                <p:cNvPr id="40" name="Freeform 39">
                  <a:extLst>
                    <a:ext uri="{FF2B5EF4-FFF2-40B4-BE49-F238E27FC236}">
                      <a16:creationId xmlns:a16="http://schemas.microsoft.com/office/drawing/2014/main" id="{BEAD21C3-8BC4-BE46-D595-F2109170F680}"/>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70E5EE4-04AF-4297-4688-6C9FF82794A7}"/>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168C947-0CA4-9344-00C6-C7EF65AA301E}"/>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CEC47CF-D0C2-E545-02C1-D4B14D597574}"/>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0338FF7-C1D4-75A8-7AB3-3DBFAD76DFD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6E0A9A1-8C8A-2871-FDA4-02D5DFFEA45A}"/>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C0CCB59-3B0E-45E9-56DB-7C5E8914BE94}"/>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AB0CA80-C455-C88C-2BDA-9E56210086E2}"/>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419C48B-881A-AAF3-7CA9-1E7C93779D7A}"/>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D5EA02B-9366-1E93-D02C-B3C662D761C5}"/>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0E3410C5-4BF1-EC31-0C04-13FACDFC8217}"/>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21" name="Graphic 47">
                <a:extLst>
                  <a:ext uri="{FF2B5EF4-FFF2-40B4-BE49-F238E27FC236}">
                    <a16:creationId xmlns:a16="http://schemas.microsoft.com/office/drawing/2014/main" id="{78C8002C-601A-68CF-C5F9-D458A7D81825}"/>
                  </a:ext>
                </a:extLst>
              </p:cNvPr>
              <p:cNvGrpSpPr/>
              <p:nvPr/>
            </p:nvGrpSpPr>
            <p:grpSpPr>
              <a:xfrm>
                <a:off x="10976292" y="5214269"/>
                <a:ext cx="904875" cy="408452"/>
                <a:chOff x="10976292" y="5214269"/>
                <a:chExt cx="904875" cy="408452"/>
              </a:xfrm>
              <a:solidFill>
                <a:srgbClr val="FFFFFF"/>
              </a:solidFill>
            </p:grpSpPr>
            <p:sp>
              <p:nvSpPr>
                <p:cNvPr id="29" name="Freeform 28">
                  <a:extLst>
                    <a:ext uri="{FF2B5EF4-FFF2-40B4-BE49-F238E27FC236}">
                      <a16:creationId xmlns:a16="http://schemas.microsoft.com/office/drawing/2014/main" id="{36B09457-A3E7-5A0D-C36B-8EB93E29F655}"/>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3F898054-A1EF-0945-D2F4-A584A471CEEB}"/>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0C9C8D0-1F44-6366-7F6A-B55D52DA61AD}"/>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B3100DB5-ECB3-2FCA-67B2-BBD75B3C4105}"/>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366484C-81EC-4613-71C1-9E96836B87DD}"/>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3316520-C31B-BBA6-C8DB-58E5AC69D684}"/>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F9598DC-C415-0FED-A771-1DD493C5E833}"/>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C0C8D55A-2C4A-7E07-2ADB-56FBDBADBC35}"/>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33066FE-ABEE-EDA5-BDCE-8992D88A23C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198AF9D-68DD-6837-AC5D-786CA9FF248C}"/>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22" name="Graphic 47">
                <a:extLst>
                  <a:ext uri="{FF2B5EF4-FFF2-40B4-BE49-F238E27FC236}">
                    <a16:creationId xmlns:a16="http://schemas.microsoft.com/office/drawing/2014/main" id="{6642D038-45AB-4C73-CFCB-1E78DCD1707D}"/>
                  </a:ext>
                </a:extLst>
              </p:cNvPr>
              <p:cNvGrpSpPr/>
              <p:nvPr/>
            </p:nvGrpSpPr>
            <p:grpSpPr>
              <a:xfrm>
                <a:off x="11013440" y="5670327"/>
                <a:ext cx="207644" cy="85689"/>
                <a:chOff x="11013440" y="5670327"/>
                <a:chExt cx="207644" cy="85689"/>
              </a:xfrm>
              <a:solidFill>
                <a:srgbClr val="FFFFFF"/>
              </a:solidFill>
            </p:grpSpPr>
            <p:sp>
              <p:nvSpPr>
                <p:cNvPr id="24" name="Freeform 23">
                  <a:extLst>
                    <a:ext uri="{FF2B5EF4-FFF2-40B4-BE49-F238E27FC236}">
                      <a16:creationId xmlns:a16="http://schemas.microsoft.com/office/drawing/2014/main" id="{0EB28037-11EB-2BBE-FDA5-89758DB3E7A6}"/>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68DAE2A7-ACFE-EFE3-A967-F3F729C51C31}"/>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B47A92F-F7C3-FE7C-1910-704DE2016A89}"/>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grpSp>
        <p:nvGrpSpPr>
          <p:cNvPr id="66" name="Graphic 231">
            <a:extLst>
              <a:ext uri="{FF2B5EF4-FFF2-40B4-BE49-F238E27FC236}">
                <a16:creationId xmlns:a16="http://schemas.microsoft.com/office/drawing/2014/main" id="{C4593AA1-FD81-B5ED-07E6-1021F20ECC33}"/>
              </a:ext>
            </a:extLst>
          </p:cNvPr>
          <p:cNvGrpSpPr/>
          <p:nvPr userDrawn="1"/>
        </p:nvGrpSpPr>
        <p:grpSpPr>
          <a:xfrm rot="10800000" flipH="1">
            <a:off x="10347469"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73" name="Freeform 72">
              <a:extLst>
                <a:ext uri="{FF2B5EF4-FFF2-40B4-BE49-F238E27FC236}">
                  <a16:creationId xmlns:a16="http://schemas.microsoft.com/office/drawing/2014/main" id="{AC74B207-146A-DE52-689A-C472FEF535E1}"/>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C446C25-03B0-DB52-31A9-BF6DAB0181F7}"/>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BCE423EF-9554-A288-CE57-1840E234E050}"/>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80AAEFF-EA3D-E305-F826-24F1B7BCE383}"/>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BEF9D74-862D-BB47-F12F-7E0C5529794A}"/>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B572F2D-DF9F-8EE9-7054-D9F438F7D60A}"/>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60540">
                <a:srgbClr val="2D8784"/>
              </a:gs>
              <a:gs pos="100000">
                <a:srgbClr val="263D94"/>
              </a:gs>
            </a:gsLst>
            <a:lin ang="5400000" scaled="0"/>
          </a:gra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9" name="Text Placeholder 23">
            <a:extLst>
              <a:ext uri="{FF2B5EF4-FFF2-40B4-BE49-F238E27FC236}">
                <a16:creationId xmlns:a16="http://schemas.microsoft.com/office/drawing/2014/main" id="{4954F6C3-99B9-8369-3F2E-981DB8796214}"/>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90115" y="846903"/>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90116"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90114" y="2770036"/>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90115"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5005612" y="4633833"/>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5005613"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125567" y="726071"/>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1" name="Text Placeholder 17">
            <a:extLst>
              <a:ext uri="{FF2B5EF4-FFF2-40B4-BE49-F238E27FC236}">
                <a16:creationId xmlns:a16="http://schemas.microsoft.com/office/drawing/2014/main" id="{D6D7A5B5-C505-2517-D6AB-E7398A432FC2}"/>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A3C26F62-43AC-3300-8E12-B64A6150B58A}"/>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974079" y="1623405"/>
            <a:ext cx="9357643"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928488" y="604434"/>
            <a:ext cx="9461245" cy="1018971"/>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aphic 231">
            <a:extLst>
              <a:ext uri="{FF2B5EF4-FFF2-40B4-BE49-F238E27FC236}">
                <a16:creationId xmlns:a16="http://schemas.microsoft.com/office/drawing/2014/main" id="{2C674085-34EA-23E4-E6C3-8A921C568C06}"/>
              </a:ext>
            </a:extLst>
          </p:cNvPr>
          <p:cNvGrpSpPr/>
          <p:nvPr userDrawn="1"/>
        </p:nvGrpSpPr>
        <p:grpSpPr>
          <a:xfrm flipH="1">
            <a:off x="13555" y="4319078"/>
            <a:ext cx="1654535" cy="2577830"/>
            <a:chOff x="12708052" y="5708395"/>
            <a:chExt cx="760809" cy="1185370"/>
          </a:xfrm>
          <a:gradFill>
            <a:gsLst>
              <a:gs pos="0">
                <a:srgbClr val="6A9D56"/>
              </a:gs>
              <a:gs pos="60540">
                <a:srgbClr val="2D8784"/>
              </a:gs>
              <a:gs pos="100000">
                <a:srgbClr val="263D94"/>
              </a:gs>
            </a:gsLst>
            <a:lin ang="5400000" scaled="0"/>
          </a:gradFill>
        </p:grpSpPr>
        <p:sp>
          <p:nvSpPr>
            <p:cNvPr id="4" name="Freeform 3">
              <a:extLst>
                <a:ext uri="{FF2B5EF4-FFF2-40B4-BE49-F238E27FC236}">
                  <a16:creationId xmlns:a16="http://schemas.microsoft.com/office/drawing/2014/main" id="{C463EA82-78CF-A77A-8E58-E94E27168EEE}"/>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BF5346DB-CEA8-749A-1A8A-49E06AD71AA2}"/>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114D44A-ACBB-4410-1ED3-2AE29AD3560A}"/>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A992A76-CD90-6610-EBD9-5245CAC54F76}"/>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BBB1BCC-2937-52ED-F02A-2B24E43A45F0}"/>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9A74FBC-6585-E874-C8D7-F5DB385E0022}"/>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80602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6A9D56"/>
            </a:solidFill>
            <a:prstDash val="solid"/>
            <a:miter lim="400000"/>
          </a:ln>
          <a:effectLst/>
          <a:sp3d/>
        </p:spPr>
        <p:style>
          <a:lnRef idx="0">
            <a:scrgbClr r="0" g="0" b="0"/>
          </a:lnRef>
          <a:fillRef idx="0">
            <a:scrgbClr r="0" g="0" b="0"/>
          </a:fillRef>
          <a:effectRef idx="0">
            <a:scrgbClr r="0" g="0" b="0"/>
          </a:effectRef>
          <a:fontRef idx="none"/>
        </p:style>
      </p:cxnSp>
      <p:sp>
        <p:nvSpPr>
          <p:cNvPr id="7" name="TextBox 6">
            <a:extLst>
              <a:ext uri="{FF2B5EF4-FFF2-40B4-BE49-F238E27FC236}">
                <a16:creationId xmlns:a16="http://schemas.microsoft.com/office/drawing/2014/main" id="{08D42670-A269-F633-26D6-D1C24903CEA7}"/>
              </a:ext>
            </a:extLst>
          </p:cNvPr>
          <p:cNvSpPr txBox="1"/>
          <p:nvPr userDrawn="1"/>
        </p:nvSpPr>
        <p:spPr>
          <a:xfrm rot="16200000">
            <a:off x="10556168" y="5125084"/>
            <a:ext cx="2687307" cy="153888"/>
          </a:xfrm>
          <a:prstGeom prst="rect">
            <a:avLst/>
          </a:prstGeom>
          <a:noFill/>
        </p:spPr>
        <p:txBody>
          <a:bodyPr wrap="square" rtlCol="0">
            <a:spAutoFit/>
          </a:bodyPr>
          <a:lstStyle/>
          <a:p>
            <a:r>
              <a:rPr lang="en-US" sz="400" b="0" spc="300" dirty="0">
                <a:solidFill>
                  <a:srgbClr val="010101"/>
                </a:solidFill>
              </a:rPr>
              <a:t>BLOCKCHAIN FOR AGRI FOOD EDU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42" r:id="rId3"/>
    <p:sldLayoutId id="2147483840" r:id="rId4"/>
    <p:sldLayoutId id="2147483880" r:id="rId5"/>
    <p:sldLayoutId id="2147483877" r:id="rId6"/>
    <p:sldLayoutId id="2147483841" r:id="rId7"/>
    <p:sldLayoutId id="2147483879" r:id="rId8"/>
    <p:sldLayoutId id="2147483878" r:id="rId9"/>
    <p:sldLayoutId id="2147483861" r:id="rId10"/>
    <p:sldLayoutId id="2147483833" r:id="rId11"/>
    <p:sldLayoutId id="2147483847" r:id="rId12"/>
    <p:sldLayoutId id="2147483853" r:id="rId13"/>
    <p:sldLayoutId id="214748388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creativecommons.org/licenses/by-sa/4.0/?ref=chooser-v1" TargetMode="Externa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9.sv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P2izCyFt_d0" TargetMode="External"/><Relationship Id="rId2" Type="http://schemas.openxmlformats.org/officeDocument/2006/relationships/slideLayout" Target="../slideLayouts/slideLayout8.xml"/><Relationship Id="rId1" Type="http://schemas.openxmlformats.org/officeDocument/2006/relationships/video" Target="https://www.youtube.com/embed/P2izCyFt_d0?feature=oembed" TargetMode="External"/><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6ImFBrRuGG0" TargetMode="External"/><Relationship Id="rId2" Type="http://schemas.openxmlformats.org/officeDocument/2006/relationships/slideLayout" Target="../slideLayouts/slideLayout8.xml"/><Relationship Id="rId1" Type="http://schemas.openxmlformats.org/officeDocument/2006/relationships/video" Target="https://www.youtube.com/embed/6ImFBrRuGG0?feature=oembed" TargetMode="External"/><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www.wageningenacademic.com/doi/epdf/10.22434/IFAMR2019.0152?role=tab" TargetMode="External"/><Relationship Id="rId1" Type="http://schemas.openxmlformats.org/officeDocument/2006/relationships/slideLayout" Target="../slideLayouts/slideLayout8.xml"/><Relationship Id="rId4" Type="http://schemas.openxmlformats.org/officeDocument/2006/relationships/hyperlink" Target="https://www.pexels.com/photo/animal-agriculture-farm-chicken-4196/"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hyperlink" Target="https://www.sciencedirect.com/science/article/pii/S0923474822000303" TargetMode="External"/><Relationship Id="rId3" Type="http://schemas.openxmlformats.org/officeDocument/2006/relationships/hyperlink" Target="https://www.ibm.com/topics/blockchain-security" TargetMode="External"/><Relationship Id="rId7" Type="http://schemas.openxmlformats.org/officeDocument/2006/relationships/hyperlink" Target="https://ieeexplore.ieee.org/abstract/document/9410538"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eprints.soton.ac.uk/341800/" TargetMode="External"/><Relationship Id="rId5" Type="http://schemas.openxmlformats.org/officeDocument/2006/relationships/hyperlink" Target="https://link.springer.com/article/10.1007/s10676-021-09581-3" TargetMode="External"/><Relationship Id="rId4" Type="http://schemas.openxmlformats.org/officeDocument/2006/relationships/hyperlink" Target="https://www.sciencedirect.com/science/article/pii/S0160791X20303067"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wageningenacademic.com/doi/epdf/10.22434/IFAMR2019.0152?role=tab"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www.zora.uzh.ch/id/eprint/190479/1/IEEE_TEM_Design_For_Trust_researchgate.pdf" TargetMode="External"/><Relationship Id="rId5" Type="http://schemas.openxmlformats.org/officeDocument/2006/relationships/hyperlink" Target="https://www.emerald.com/insight/content/doi/10.1108/SCM-05-2021-0227/full/html" TargetMode="External"/><Relationship Id="rId4" Type="http://schemas.openxmlformats.org/officeDocument/2006/relationships/hyperlink" Target="https://www.tandfonline.com/doi/abs/10.1080/07421222.2003.11045777"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doi.org/10.17705/1jais.00411"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blockchainforagrifood.eu/"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eprints.soton.ac.uk/341800/" TargetMode="External"/><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AE138943-35EB-F8A4-9BDB-2FC7DEA15CE7}"/>
              </a:ext>
            </a:extLst>
          </p:cNvPr>
          <p:cNvPicPr>
            <a:picLocks noGrp="1" noChangeAspect="1"/>
          </p:cNvPicPr>
          <p:nvPr>
            <p:ph type="pic" sz="quarter" idx="44"/>
          </p:nvPr>
        </p:nvPicPr>
        <p:blipFill>
          <a:blip r:embed="rId3"/>
          <a:srcRect t="19078" b="19078"/>
          <a:stretch>
            <a:fillRect/>
          </a:stretch>
        </p:blipFill>
        <p:spPr/>
      </p:pic>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9"/>
          </p:nvPr>
        </p:nvSpPr>
        <p:spPr>
          <a:prstGeom prst="rect">
            <a:avLst/>
          </a:prstGeom>
        </p:spPr>
        <p:txBody>
          <a:bodyPr/>
          <a:lstStyle/>
          <a:p>
            <a:r>
              <a:rPr lang="en-IE" b="0" dirty="0"/>
              <a:t>Module 5</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21"/>
          </p:nvPr>
        </p:nvSpPr>
        <p:spPr>
          <a:xfrm>
            <a:off x="838809" y="4971530"/>
            <a:ext cx="8562366" cy="1038225"/>
          </a:xfrm>
          <a:prstGeom prst="rect">
            <a:avLst/>
          </a:prstGeom>
        </p:spPr>
        <p:txBody>
          <a:bodyPr/>
          <a:lstStyle/>
          <a:p>
            <a:pPr marL="15968" marR="6387">
              <a:lnSpc>
                <a:spcPct val="109130"/>
              </a:lnSpc>
            </a:pPr>
            <a:r>
              <a:rPr lang="en-GB" sz="2800" dirty="0">
                <a:latin typeface="Open Sans"/>
                <a:ea typeface="Open Sans"/>
                <a:cs typeface="Open Sans"/>
                <a:sym typeface="Open Sans"/>
              </a:rPr>
              <a:t>Trustworthy Blockchain Resources in the Agrifood Sector – Who to Trust?</a:t>
            </a:r>
          </a:p>
        </p:txBody>
      </p:sp>
      <p:sp>
        <p:nvSpPr>
          <p:cNvPr id="2" name="Google Shape;166;p1">
            <a:extLst>
              <a:ext uri="{FF2B5EF4-FFF2-40B4-BE49-F238E27FC236}">
                <a16:creationId xmlns:a16="http://schemas.microsoft.com/office/drawing/2014/main" id="{D185BBF5-0D4D-7A2F-E0AC-BA4240049C77}"/>
              </a:ext>
            </a:extLst>
          </p:cNvPr>
          <p:cNvSpPr txBox="1"/>
          <p:nvPr/>
        </p:nvSpPr>
        <p:spPr>
          <a:xfrm>
            <a:off x="7183577" y="6002801"/>
            <a:ext cx="4610625" cy="70784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000" dirty="0">
                <a:solidFill>
                  <a:schemeClr val="dk1"/>
                </a:solidFill>
                <a:latin typeface="Open Sans"/>
                <a:ea typeface="Open Sans"/>
                <a:cs typeface="Open Sans"/>
                <a:sym typeface="Open San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050" dirty="0"/>
          </a:p>
        </p:txBody>
      </p:sp>
      <p:pic>
        <p:nvPicPr>
          <p:cNvPr id="3" name="Picture 2">
            <a:extLst>
              <a:ext uri="{FF2B5EF4-FFF2-40B4-BE49-F238E27FC236}">
                <a16:creationId xmlns:a16="http://schemas.microsoft.com/office/drawing/2014/main" id="{A944689F-8A5A-C215-AE8E-521D95C440B0}"/>
              </a:ext>
            </a:extLst>
          </p:cNvPr>
          <p:cNvPicPr>
            <a:picLocks noChangeAspect="1"/>
          </p:cNvPicPr>
          <p:nvPr/>
        </p:nvPicPr>
        <p:blipFill>
          <a:blip r:embed="rId4"/>
          <a:stretch>
            <a:fillRect/>
          </a:stretch>
        </p:blipFill>
        <p:spPr>
          <a:xfrm>
            <a:off x="10156107" y="5517406"/>
            <a:ext cx="1638095" cy="342857"/>
          </a:xfrm>
          <a:prstGeom prst="rect">
            <a:avLst/>
          </a:prstGeom>
        </p:spPr>
      </p:pic>
      <p:sp>
        <p:nvSpPr>
          <p:cNvPr id="4" name="Rectangle 3">
            <a:extLst>
              <a:ext uri="{FF2B5EF4-FFF2-40B4-BE49-F238E27FC236}">
                <a16:creationId xmlns:a16="http://schemas.microsoft.com/office/drawing/2014/main" id="{636EF80F-7784-029B-8907-9FC3C35083FC}"/>
              </a:ext>
            </a:extLst>
          </p:cNvPr>
          <p:cNvSpPr>
            <a:spLocks noChangeArrowheads="1"/>
          </p:cNvSpPr>
          <p:nvPr/>
        </p:nvSpPr>
        <p:spPr bwMode="auto">
          <a:xfrm>
            <a:off x="926524" y="6088420"/>
            <a:ext cx="3180284" cy="6001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333333"/>
                </a:solidFill>
                <a:effectLst/>
                <a:latin typeface="Source Sans Pro" panose="020B0503030403020204" pitchFamily="34" charset="0"/>
              </a:rPr>
              <a:t>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Open Educational Resources © 2023/2024 by 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Consortium is licensed under </a:t>
            </a:r>
            <a:r>
              <a:rPr kumimoji="0" lang="en-US" altLang="en-US" sz="1100" b="0" i="0" u="none" strike="noStrike" cap="none" normalizeH="0" baseline="0" dirty="0">
                <a:ln>
                  <a:noFill/>
                </a:ln>
                <a:solidFill>
                  <a:srgbClr val="D14500"/>
                </a:solidFill>
                <a:effectLst/>
                <a:latin typeface="Source Sans Pro" panose="020B0503030403020204" pitchFamily="34" charset="0"/>
                <a:hlinkClick r:id="rId5"/>
              </a:rPr>
              <a:t>CC BY-SA 4.0  </a:t>
            </a:r>
            <a:r>
              <a:rPr kumimoji="0" lang="en-US" altLang="en-US" sz="1100" b="0" i="0" u="none" strike="noStrike" cap="none" normalizeH="0" baseline="0" dirty="0">
                <a:ln>
                  <a:noFill/>
                </a:ln>
                <a:solidFill>
                  <a:srgbClr val="D14500"/>
                </a:solidFill>
                <a:effectLst/>
                <a:latin typeface="Source Sans Pro" panose="020B0503030403020204" pitchFamily="34" charset="0"/>
              </a:rPr>
              <a:t>  </a:t>
            </a:r>
            <a:r>
              <a:rPr kumimoji="0" lang="en-US" altLang="en-US" sz="700" b="0" i="0" u="none" strike="noStrike" cap="none" normalizeH="0" baseline="0" dirty="0">
                <a:ln>
                  <a:noFill/>
                </a:ln>
                <a:solidFill>
                  <a:schemeClr val="tx1"/>
                </a:solidFill>
                <a:effectLst/>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pic>
        <p:nvPicPr>
          <p:cNvPr id="5" name="Picture 6">
            <a:extLst>
              <a:ext uri="{FF2B5EF4-FFF2-40B4-BE49-F238E27FC236}">
                <a16:creationId xmlns:a16="http://schemas.microsoft.com/office/drawing/2014/main" id="{E678B812-20AF-12D2-0D35-A9024B5175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55190" y="6254433"/>
            <a:ext cx="903881" cy="316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297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7"/>
          <p:cNvPicPr preferRelativeResize="0"/>
          <p:nvPr/>
        </p:nvPicPr>
        <p:blipFill rotWithShape="1">
          <a:blip r:embed="rId3">
            <a:alphaModFix/>
          </a:blip>
          <a:srcRect/>
          <a:stretch/>
        </p:blipFill>
        <p:spPr>
          <a:xfrm>
            <a:off x="0" y="-7358"/>
            <a:ext cx="12192000" cy="1061799"/>
          </a:xfrm>
          <a:prstGeom prst="rect">
            <a:avLst/>
          </a:prstGeom>
          <a:noFill/>
          <a:ln>
            <a:noFill/>
          </a:ln>
        </p:spPr>
      </p:pic>
      <p:pic>
        <p:nvPicPr>
          <p:cNvPr id="2050" name="Picture 2" descr="figure 1">
            <a:extLst>
              <a:ext uri="{FF2B5EF4-FFF2-40B4-BE49-F238E27FC236}">
                <a16:creationId xmlns:a16="http://schemas.microsoft.com/office/drawing/2014/main" id="{20AA7999-808B-9912-EA75-FC50C94F8D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2127" y="1313998"/>
            <a:ext cx="4221238" cy="52251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9B4BBFF-48A0-21C4-29A0-63FF23457A40}"/>
              </a:ext>
            </a:extLst>
          </p:cNvPr>
          <p:cNvSpPr txBox="1"/>
          <p:nvPr/>
        </p:nvSpPr>
        <p:spPr>
          <a:xfrm>
            <a:off x="560070" y="339933"/>
            <a:ext cx="6097088" cy="523220"/>
          </a:xfrm>
          <a:prstGeom prst="rect">
            <a:avLst/>
          </a:prstGeom>
          <a:noFill/>
        </p:spPr>
        <p:txBody>
          <a:bodyPr wrap="square">
            <a:spAutoFit/>
          </a:bodyPr>
          <a:lstStyle/>
          <a:p>
            <a:r>
              <a:rPr lang="en-GB" sz="2800" b="1" i="0" u="none" strike="noStrike" dirty="0">
                <a:solidFill>
                  <a:schemeClr val="bg1"/>
                </a:solidFill>
                <a:effectLst/>
                <a:latin typeface="Open Sans" panose="020B0606030504020204" pitchFamily="34" charset="0"/>
              </a:rPr>
              <a:t>Human-like Trust In Technology</a:t>
            </a:r>
            <a:endParaRPr lang="en-US" sz="4800" b="1" dirty="0">
              <a:solidFill>
                <a:schemeClr val="bg1"/>
              </a:solidFill>
            </a:endParaRPr>
          </a:p>
        </p:txBody>
      </p:sp>
      <p:sp>
        <p:nvSpPr>
          <p:cNvPr id="8" name="Google Shape;209;p7">
            <a:extLst>
              <a:ext uri="{FF2B5EF4-FFF2-40B4-BE49-F238E27FC236}">
                <a16:creationId xmlns:a16="http://schemas.microsoft.com/office/drawing/2014/main" id="{713A264C-0D7F-8AEB-F674-1C9D4A17158B}"/>
              </a:ext>
            </a:extLst>
          </p:cNvPr>
          <p:cNvSpPr txBox="1">
            <a:spLocks/>
          </p:cNvSpPr>
          <p:nvPr/>
        </p:nvSpPr>
        <p:spPr>
          <a:xfrm>
            <a:off x="627459" y="2153368"/>
            <a:ext cx="5228614" cy="177431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0" indent="0" algn="just">
              <a:lnSpc>
                <a:spcPct val="100000"/>
              </a:lnSpc>
              <a:spcBef>
                <a:spcPts val="0"/>
              </a:spcBef>
            </a:pPr>
            <a:r>
              <a:rPr lang="en-US" sz="1800">
                <a:latin typeface="Open Sans"/>
                <a:ea typeface="Open Sans"/>
                <a:cs typeface="Open Sans"/>
                <a:sym typeface="Open Sans"/>
              </a:rPr>
              <a:t>As a result, it could be even harder to build trust with blockchain because users need to trust the technology as well as their business partners and given the fact that it is a new unfamiliar technology, there’s a chance of it being more complicated.</a:t>
            </a:r>
            <a:endParaRPr lang="en-US" sz="1800"/>
          </a:p>
          <a:p>
            <a:pPr indent="-330200">
              <a:lnSpc>
                <a:spcPct val="100000"/>
              </a:lnSpc>
              <a:spcBef>
                <a:spcPts val="0"/>
              </a:spcBef>
              <a:buFont typeface="Open Sans"/>
              <a:buChar char="●"/>
            </a:pPr>
            <a:endParaRPr lang="en-US" sz="1800">
              <a:latin typeface="Open Sans"/>
              <a:ea typeface="Open Sans"/>
              <a:cs typeface="Open Sans"/>
              <a:sym typeface="Open Sans"/>
            </a:endParaRPr>
          </a:p>
        </p:txBody>
      </p:sp>
      <p:pic>
        <p:nvPicPr>
          <p:cNvPr id="10" name="Graphic 5" descr="Chevron arrows with solid fill">
            <a:extLst>
              <a:ext uri="{FF2B5EF4-FFF2-40B4-BE49-F238E27FC236}">
                <a16:creationId xmlns:a16="http://schemas.microsoft.com/office/drawing/2014/main" id="{80B9FB95-B30B-1373-E1F0-D5E6B846FE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94214" y="3927685"/>
            <a:ext cx="914400" cy="914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2161608"/>
            <a:ext cx="5480760" cy="2743201"/>
          </a:xfrm>
          <a:prstGeom prst="rect">
            <a:avLst/>
          </a:prstGeom>
        </p:spPr>
        <p:txBody>
          <a:bodyPr>
            <a:normAutofit/>
          </a:bodyPr>
          <a:lstStyle/>
          <a:p>
            <a:r>
              <a:rPr lang="en-GB" dirty="0">
                <a:effectLst/>
                <a:latin typeface="Roboto" panose="02000000000000000000" pitchFamily="2" charset="0"/>
              </a:rPr>
              <a:t>A blockchain consists of several features that can induce trust, however not complete trust</a:t>
            </a:r>
          </a:p>
          <a:p>
            <a:endParaRPr lang="en-GB" b="1" i="0" dirty="0">
              <a:latin typeface="Roboto" panose="02000000000000000000" pitchFamily="2" charset="0"/>
            </a:endParaRPr>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1912611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41760" y="2314301"/>
            <a:ext cx="5150436" cy="2757828"/>
          </a:xfrm>
        </p:spPr>
        <p:txBody>
          <a:bodyPr/>
          <a:lstStyle/>
          <a:p>
            <a:r>
              <a:rPr lang="en-GB" dirty="0"/>
              <a:t>Blockchain Use In The Agrifood Sector</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1070265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75900" y="291161"/>
            <a:ext cx="10595237" cy="803654"/>
          </a:xfrm>
          <a:prstGeom prst="rect">
            <a:avLst/>
          </a:prstGeom>
        </p:spPr>
        <p:txBody>
          <a:bodyPr/>
          <a:lstStyle/>
          <a:p>
            <a:r>
              <a:rPr lang="en-US" dirty="0"/>
              <a:t>Decentralization​</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390578" y="1520785"/>
            <a:ext cx="9604661" cy="4154984"/>
          </a:xfrm>
          <a:prstGeom prst="rect">
            <a:avLst/>
          </a:prstGeom>
          <a:noFill/>
        </p:spPr>
        <p:txBody>
          <a:bodyPr wrap="square" rtlCol="0">
            <a:spAutoFit/>
          </a:bodyPr>
          <a:lstStyle/>
          <a:p>
            <a:pPr algn="l"/>
            <a:r>
              <a:rPr lang="en-GB" sz="2200" b="1" i="0" dirty="0">
                <a:solidFill>
                  <a:srgbClr val="6A9D56"/>
                </a:solidFill>
                <a:effectLst/>
              </a:rPr>
              <a:t>Definition: </a:t>
            </a:r>
            <a:r>
              <a:rPr lang="en-GB" sz="2200" i="0" dirty="0">
                <a:solidFill>
                  <a:srgbClr val="262626"/>
                </a:solidFill>
                <a:effectLst/>
              </a:rPr>
              <a:t>Trust in blockchain in the agrifood sector involves confidence in the decentralized nature of the technology. Participants trust that there is no central authority controlling the entire network, reducing the risk of manipulation or single points of failure.​</a:t>
            </a:r>
          </a:p>
          <a:p>
            <a:pPr algn="l"/>
            <a:endParaRPr lang="en-GB" sz="2200" i="0" dirty="0">
              <a:solidFill>
                <a:srgbClr val="262626"/>
              </a:solidFill>
              <a:effectLst/>
            </a:endParaRPr>
          </a:p>
          <a:p>
            <a:pPr algn="l"/>
            <a:endParaRPr lang="en-GB" sz="2200" i="0" dirty="0">
              <a:solidFill>
                <a:srgbClr val="262626"/>
              </a:solidFill>
              <a:effectLst/>
            </a:endParaRPr>
          </a:p>
          <a:p>
            <a:pPr algn="l"/>
            <a:r>
              <a:rPr lang="en-GB" sz="2200" b="1" i="0" dirty="0">
                <a:solidFill>
                  <a:srgbClr val="6A9D56"/>
                </a:solidFill>
                <a:effectLst/>
              </a:rPr>
              <a:t>Role in Trust</a:t>
            </a:r>
            <a:r>
              <a:rPr lang="en-GB" sz="2200" i="0" dirty="0">
                <a:solidFill>
                  <a:srgbClr val="262626"/>
                </a:solidFill>
                <a:effectLst/>
              </a:rPr>
              <a:t>: Decentralized blockchain networks enhance transparency. All participants have equal access to the distributed ledger, fostering trust in the accuracy and authenticity of information. Decentralization also promotes accountability, as no single party has unchecked control over the entire system.​</a:t>
            </a:r>
          </a:p>
          <a:p>
            <a:pPr algn="l"/>
            <a:endParaRPr lang="en-GB" sz="2200" dirty="0">
              <a:solidFill>
                <a:srgbClr val="262626"/>
              </a:solidFill>
            </a:endParaRPr>
          </a:p>
          <a:p>
            <a:pPr algn="ctr"/>
            <a:r>
              <a:rPr lang="en-GB" sz="2200" b="1" i="1" dirty="0">
                <a:solidFill>
                  <a:srgbClr val="6A9D56"/>
                </a:solidFill>
                <a:effectLst/>
              </a:rPr>
              <a:t>Trust also relies on transparency.</a:t>
            </a:r>
            <a:r>
              <a:rPr lang="en-GB" sz="2200" i="0" dirty="0">
                <a:solidFill>
                  <a:srgbClr val="262626"/>
                </a:solidFill>
                <a:effectLst/>
              </a:rPr>
              <a:t>​</a:t>
            </a:r>
          </a:p>
        </p:txBody>
      </p:sp>
      <p:sp>
        <p:nvSpPr>
          <p:cNvPr id="4" name="AutoShape 2" descr="Connections with solid fill">
            <a:extLst>
              <a:ext uri="{FF2B5EF4-FFF2-40B4-BE49-F238E27FC236}">
                <a16:creationId xmlns:a16="http://schemas.microsoft.com/office/drawing/2014/main" id="{785DFB83-C197-7C8E-21BA-1F9631ABA64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4" name="AutoShape 4" descr="Connections with solid fill">
            <a:extLst>
              <a:ext uri="{FF2B5EF4-FFF2-40B4-BE49-F238E27FC236}">
                <a16:creationId xmlns:a16="http://schemas.microsoft.com/office/drawing/2014/main" id="{1E7DBFF6-5053-1DF4-776A-342D74D6960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7" name="AutoShape 8" descr="Connections with solid fill">
            <a:extLst>
              <a:ext uri="{FF2B5EF4-FFF2-40B4-BE49-F238E27FC236}">
                <a16:creationId xmlns:a16="http://schemas.microsoft.com/office/drawing/2014/main" id="{52FE6642-032B-D07F-960B-95EEAEC4D690}"/>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20" name="Picture 19">
            <a:extLst>
              <a:ext uri="{FF2B5EF4-FFF2-40B4-BE49-F238E27FC236}">
                <a16:creationId xmlns:a16="http://schemas.microsoft.com/office/drawing/2014/main" id="{89A5CA22-7B2A-E9B8-7534-615B53B525CD}"/>
              </a:ext>
            </a:extLst>
          </p:cNvPr>
          <p:cNvPicPr>
            <a:picLocks noChangeAspect="1"/>
          </p:cNvPicPr>
          <p:nvPr/>
        </p:nvPicPr>
        <p:blipFill>
          <a:blip r:embed="rId2"/>
          <a:stretch>
            <a:fillRect/>
          </a:stretch>
        </p:blipFill>
        <p:spPr>
          <a:xfrm>
            <a:off x="4091392" y="150411"/>
            <a:ext cx="1166407" cy="1031820"/>
          </a:xfrm>
          <a:prstGeom prst="rect">
            <a:avLst/>
          </a:prstGeom>
        </p:spPr>
      </p:pic>
    </p:spTree>
    <p:extLst>
      <p:ext uri="{BB962C8B-B14F-4D97-AF65-F5344CB8AC3E}">
        <p14:creationId xmlns:p14="http://schemas.microsoft.com/office/powerpoint/2010/main" val="3310116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19489" y="568022"/>
            <a:ext cx="6178800" cy="803654"/>
          </a:xfrm>
          <a:prstGeom prst="rect">
            <a:avLst/>
          </a:prstGeom>
        </p:spPr>
        <p:txBody>
          <a:bodyPr/>
          <a:lstStyle/>
          <a:p>
            <a:r>
              <a:rPr lang="en-GB" dirty="0"/>
              <a:t>Transparency</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391886" y="1371676"/>
            <a:ext cx="9412014" cy="3785652"/>
          </a:xfrm>
          <a:prstGeom prst="rect">
            <a:avLst/>
          </a:prstGeom>
          <a:noFill/>
        </p:spPr>
        <p:txBody>
          <a:bodyPr wrap="square">
            <a:spAutoFit/>
          </a:bodyPr>
          <a:lstStyle/>
          <a:p>
            <a:r>
              <a:rPr lang="en-GB" sz="2400" b="1" dirty="0">
                <a:solidFill>
                  <a:srgbClr val="6A9D56"/>
                </a:solidFill>
              </a:rPr>
              <a:t>Definition: </a:t>
            </a:r>
            <a:r>
              <a:rPr lang="en-GB" sz="2400" dirty="0">
                <a:solidFill>
                  <a:srgbClr val="262626"/>
                </a:solidFill>
              </a:rPr>
              <a:t>Trust is established through the transparency offered by blockchain. Participants in the network can access a shared, transparent ledger that allows them to trace the journey of agricultural products from the farm to the consumer. This transparency reduces information asymmetry and enhances trust among stakeholders.​</a:t>
            </a:r>
          </a:p>
          <a:p>
            <a:endParaRPr lang="en-GB" sz="2400" dirty="0">
              <a:solidFill>
                <a:srgbClr val="262626"/>
              </a:solidFill>
            </a:endParaRPr>
          </a:p>
          <a:p>
            <a:r>
              <a:rPr lang="en-GB" sz="2400" b="1" dirty="0">
                <a:solidFill>
                  <a:srgbClr val="6A9D56"/>
                </a:solidFill>
              </a:rPr>
              <a:t>Role in Trust: </a:t>
            </a:r>
            <a:r>
              <a:rPr lang="en-GB" sz="2400" dirty="0">
                <a:solidFill>
                  <a:srgbClr val="262626"/>
                </a:solidFill>
              </a:rPr>
              <a:t>Transparent recording and sharing of information across the supply chain build trust among participants. The ability to access and verify data in real-time fosters confidence in the accuracy and authenticity of the information.​</a:t>
            </a:r>
          </a:p>
        </p:txBody>
      </p:sp>
      <p:pic>
        <p:nvPicPr>
          <p:cNvPr id="4098" name="Picture 2">
            <a:extLst>
              <a:ext uri="{FF2B5EF4-FFF2-40B4-BE49-F238E27FC236}">
                <a16:creationId xmlns:a16="http://schemas.microsoft.com/office/drawing/2014/main" id="{9625019B-D81E-C9E8-A51B-15CAA7AEEE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5520" y="360937"/>
            <a:ext cx="962025" cy="971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698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19489" y="568022"/>
            <a:ext cx="8785322" cy="803654"/>
          </a:xfrm>
          <a:prstGeom prst="rect">
            <a:avLst/>
          </a:prstGeom>
        </p:spPr>
        <p:txBody>
          <a:bodyPr/>
          <a:lstStyle/>
          <a:p>
            <a:r>
              <a:rPr lang="en-US" dirty="0"/>
              <a:t>Smart Contracts and Automation</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391886" y="1580682"/>
            <a:ext cx="9412014" cy="4154984"/>
          </a:xfrm>
          <a:prstGeom prst="rect">
            <a:avLst/>
          </a:prstGeom>
          <a:noFill/>
        </p:spPr>
        <p:txBody>
          <a:bodyPr wrap="square">
            <a:spAutoFit/>
          </a:bodyPr>
          <a:lstStyle/>
          <a:p>
            <a:r>
              <a:rPr lang="en-GB" sz="2400" b="1" dirty="0">
                <a:solidFill>
                  <a:srgbClr val="6A9D56"/>
                </a:solidFill>
              </a:rPr>
              <a:t>Definition: </a:t>
            </a:r>
            <a:r>
              <a:rPr lang="en-GB" sz="2400" dirty="0">
                <a:solidFill>
                  <a:srgbClr val="262626"/>
                </a:solidFill>
              </a:rPr>
              <a:t>Trust is facilitated by the use of smart contracts, self-executing code that automates and enforces predefined rules in agreements, reducing the need for intermediaries. ​</a:t>
            </a:r>
          </a:p>
          <a:p>
            <a:endParaRPr lang="en-GB" sz="2400" dirty="0">
              <a:solidFill>
                <a:srgbClr val="262626"/>
              </a:solidFill>
            </a:endParaRPr>
          </a:p>
          <a:p>
            <a:r>
              <a:rPr lang="en-GB" sz="2400" b="1" dirty="0">
                <a:solidFill>
                  <a:srgbClr val="6A9D56"/>
                </a:solidFill>
              </a:rPr>
              <a:t>​Role in Trust: </a:t>
            </a:r>
            <a:r>
              <a:rPr lang="en-GB" sz="2400" dirty="0">
                <a:solidFill>
                  <a:srgbClr val="262626"/>
                </a:solidFill>
              </a:rPr>
              <a:t>Participants trust that these contracts will execute as programmed, reducing the need for intermediaries and streamlining processes. Trust is built through the execution of predefined rules, ensuring that contractual conditions are met without the possibility of manipulation.​</a:t>
            </a:r>
          </a:p>
          <a:p>
            <a:endParaRPr lang="en-GB" sz="2400" dirty="0">
              <a:solidFill>
                <a:srgbClr val="262626"/>
              </a:solidFill>
            </a:endParaRPr>
          </a:p>
          <a:p>
            <a:r>
              <a:rPr lang="en-GB" sz="2400" dirty="0">
                <a:solidFill>
                  <a:srgbClr val="262626"/>
                </a:solidFill>
              </a:rPr>
              <a:t>​</a:t>
            </a:r>
          </a:p>
        </p:txBody>
      </p:sp>
      <p:pic>
        <p:nvPicPr>
          <p:cNvPr id="4" name="Graphic 9">
            <a:extLst>
              <a:ext uri="{FF2B5EF4-FFF2-40B4-BE49-F238E27FC236}">
                <a16:creationId xmlns:a16="http://schemas.microsoft.com/office/drawing/2014/main" id="{332DC49B-9152-1766-04FE-51BD1A4F9BB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848722" y="161225"/>
            <a:ext cx="1211630" cy="1211630"/>
          </a:xfrm>
          <a:prstGeom prst="rect">
            <a:avLst/>
          </a:prstGeom>
        </p:spPr>
      </p:pic>
    </p:spTree>
    <p:extLst>
      <p:ext uri="{BB962C8B-B14F-4D97-AF65-F5344CB8AC3E}">
        <p14:creationId xmlns:p14="http://schemas.microsoft.com/office/powerpoint/2010/main" val="2549516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2161608"/>
            <a:ext cx="5480760" cy="2743201"/>
          </a:xfrm>
          <a:prstGeom prst="rect">
            <a:avLst/>
          </a:prstGeom>
        </p:spPr>
        <p:txBody>
          <a:bodyPr>
            <a:normAutofit/>
          </a:bodyPr>
          <a:lstStyle/>
          <a:p>
            <a:r>
              <a:rPr lang="en-GB" dirty="0">
                <a:latin typeface="Roboto" panose="02000000000000000000" pitchFamily="2" charset="0"/>
              </a:rPr>
              <a:t>Blockchains enable good</a:t>
            </a:r>
          </a:p>
          <a:p>
            <a:r>
              <a:rPr lang="en-GB" dirty="0">
                <a:latin typeface="Roboto" panose="02000000000000000000" pitchFamily="2" charset="0"/>
              </a:rPr>
              <a:t> digital risk management.​</a:t>
            </a:r>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
        <p:nvSpPr>
          <p:cNvPr id="5" name="TextBox 4">
            <a:extLst>
              <a:ext uri="{FF2B5EF4-FFF2-40B4-BE49-F238E27FC236}">
                <a16:creationId xmlns:a16="http://schemas.microsoft.com/office/drawing/2014/main" id="{B6847E28-35A9-8328-69BF-A10E369B82F5}"/>
              </a:ext>
            </a:extLst>
          </p:cNvPr>
          <p:cNvSpPr txBox="1"/>
          <p:nvPr/>
        </p:nvSpPr>
        <p:spPr>
          <a:xfrm>
            <a:off x="3048544" y="3105835"/>
            <a:ext cx="6097088" cy="646331"/>
          </a:xfrm>
          <a:prstGeom prst="rect">
            <a:avLst/>
          </a:prstGeom>
          <a:noFill/>
        </p:spPr>
        <p:txBody>
          <a:bodyPr wrap="square">
            <a:spAutoFit/>
          </a:bodyPr>
          <a:lstStyle/>
          <a:p>
            <a:r>
              <a:rPr lang="en-GB" dirty="0">
                <a:latin typeface="Roboto" panose="02000000000000000000" pitchFamily="2" charset="0"/>
              </a:rPr>
              <a:t>Blockchains enable good</a:t>
            </a:r>
          </a:p>
          <a:p>
            <a:r>
              <a:rPr lang="en-GB" dirty="0">
                <a:latin typeface="Roboto" panose="02000000000000000000" pitchFamily="2" charset="0"/>
              </a:rPr>
              <a:t> digital risk management.​</a:t>
            </a:r>
          </a:p>
        </p:txBody>
      </p:sp>
    </p:spTree>
    <p:extLst>
      <p:ext uri="{BB962C8B-B14F-4D97-AF65-F5344CB8AC3E}">
        <p14:creationId xmlns:p14="http://schemas.microsoft.com/office/powerpoint/2010/main" val="2977403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19489" y="568022"/>
            <a:ext cx="8785322" cy="803654"/>
          </a:xfrm>
          <a:prstGeom prst="rect">
            <a:avLst/>
          </a:prstGeom>
        </p:spPr>
        <p:txBody>
          <a:bodyPr/>
          <a:lstStyle/>
          <a:p>
            <a:r>
              <a:rPr lang="en-US" dirty="0"/>
              <a:t>Digital Security</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391886" y="1580682"/>
            <a:ext cx="9412014" cy="4154984"/>
          </a:xfrm>
          <a:prstGeom prst="rect">
            <a:avLst/>
          </a:prstGeom>
          <a:noFill/>
        </p:spPr>
        <p:txBody>
          <a:bodyPr wrap="square">
            <a:spAutoFit/>
          </a:bodyPr>
          <a:lstStyle/>
          <a:p>
            <a:r>
              <a:rPr lang="en-GB" sz="2400" b="1" dirty="0">
                <a:solidFill>
                  <a:srgbClr val="6A9D56"/>
                </a:solidFill>
              </a:rPr>
              <a:t>A rigid tamper-proof chain : </a:t>
            </a:r>
            <a:r>
              <a:rPr lang="en-GB" sz="2400" dirty="0">
                <a:solidFill>
                  <a:srgbClr val="262626"/>
                </a:solidFill>
              </a:rPr>
              <a:t>Both the content of the blocks within the blockchain and their order are tamper-proof. This relies on the decentralised architecture and the consensus principle. On top of this, there can be a mechanism incentivising positive behaviour, disincentivising negative behaviour, and a cryptographic system supporting strong technical guarantees. ​</a:t>
            </a:r>
          </a:p>
          <a:p>
            <a:endParaRPr lang="en-GB" sz="2400" dirty="0">
              <a:solidFill>
                <a:srgbClr val="262626"/>
              </a:solidFill>
            </a:endParaRPr>
          </a:p>
          <a:p>
            <a:r>
              <a:rPr lang="en-GB" sz="2400" dirty="0">
                <a:solidFill>
                  <a:srgbClr val="262626"/>
                </a:solidFill>
              </a:rPr>
              <a:t>​The </a:t>
            </a:r>
            <a:r>
              <a:rPr lang="en-GB" sz="2400" b="1" dirty="0" err="1">
                <a:solidFill>
                  <a:srgbClr val="6A9D56"/>
                </a:solidFill>
              </a:rPr>
              <a:t>PoW</a:t>
            </a:r>
            <a:r>
              <a:rPr lang="en-GB" sz="2400" dirty="0">
                <a:solidFill>
                  <a:srgbClr val="262626"/>
                </a:solidFill>
              </a:rPr>
              <a:t> relies on consensus and a cryptographic proof that is costly in terms of computing power, while the </a:t>
            </a:r>
            <a:r>
              <a:rPr lang="en-GB" sz="2400" dirty="0" err="1">
                <a:solidFill>
                  <a:srgbClr val="262626"/>
                </a:solidFill>
              </a:rPr>
              <a:t>PoS</a:t>
            </a:r>
            <a:r>
              <a:rPr lang="en-GB" sz="2400" dirty="0">
                <a:solidFill>
                  <a:srgbClr val="262626"/>
                </a:solidFill>
              </a:rPr>
              <a:t> relies on consensus and an incentive structure and has not yet proven it could be trusted at a large scale.​</a:t>
            </a:r>
          </a:p>
        </p:txBody>
      </p:sp>
      <p:pic>
        <p:nvPicPr>
          <p:cNvPr id="5122" name="Picture 2" descr="Shield Tick with solid fill">
            <a:extLst>
              <a:ext uri="{FF2B5EF4-FFF2-40B4-BE49-F238E27FC236}">
                <a16:creationId xmlns:a16="http://schemas.microsoft.com/office/drawing/2014/main" id="{BD38A186-8853-A6B8-2641-4DB8070529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0125" y="292452"/>
            <a:ext cx="962025" cy="971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358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19489" y="568022"/>
            <a:ext cx="8785322" cy="803654"/>
          </a:xfrm>
          <a:prstGeom prst="rect">
            <a:avLst/>
          </a:prstGeom>
        </p:spPr>
        <p:txBody>
          <a:bodyPr/>
          <a:lstStyle/>
          <a:p>
            <a:r>
              <a:rPr lang="en-US" dirty="0"/>
              <a:t>Risk Management</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391886" y="1753519"/>
            <a:ext cx="9412014" cy="3416320"/>
          </a:xfrm>
          <a:prstGeom prst="rect">
            <a:avLst/>
          </a:prstGeom>
          <a:noFill/>
        </p:spPr>
        <p:txBody>
          <a:bodyPr wrap="square">
            <a:spAutoFit/>
          </a:bodyPr>
          <a:lstStyle/>
          <a:p>
            <a:r>
              <a:rPr lang="en-GB" sz="2400" b="1" dirty="0">
                <a:solidFill>
                  <a:srgbClr val="6A9D56"/>
                </a:solidFill>
              </a:rPr>
              <a:t>Definition:  </a:t>
            </a:r>
            <a:r>
              <a:rPr lang="en-GB" sz="2400" dirty="0">
                <a:solidFill>
                  <a:srgbClr val="262626"/>
                </a:solidFill>
              </a:rPr>
              <a:t>Trust in the context of risk management involves the confidence that the technology is designed to identify, assess, mitigate, and respond to potential risks effectively.​</a:t>
            </a:r>
          </a:p>
          <a:p>
            <a:endParaRPr lang="en-GB" sz="2400" dirty="0">
              <a:solidFill>
                <a:srgbClr val="262626"/>
              </a:solidFill>
            </a:endParaRPr>
          </a:p>
          <a:p>
            <a:r>
              <a:rPr lang="en-GB" sz="2400" b="1" dirty="0">
                <a:solidFill>
                  <a:srgbClr val="6A9D56"/>
                </a:solidFill>
              </a:rPr>
              <a:t>Role in Trust: </a:t>
            </a:r>
            <a:r>
              <a:rPr lang="en-GB" sz="2400" dirty="0">
                <a:solidFill>
                  <a:srgbClr val="262626"/>
                </a:solidFill>
              </a:rPr>
              <a:t>Effective risk management strategies, including the identification and mitigation of potential risks associated with blockchain implementation, contribute to the overall trustworthiness of the technology. It is integral to building and maintaining trust in blockchain technology within the agrifood sector.​</a:t>
            </a:r>
          </a:p>
        </p:txBody>
      </p:sp>
      <p:pic>
        <p:nvPicPr>
          <p:cNvPr id="4" name="Graphic 9">
            <a:extLst>
              <a:ext uri="{FF2B5EF4-FFF2-40B4-BE49-F238E27FC236}">
                <a16:creationId xmlns:a16="http://schemas.microsoft.com/office/drawing/2014/main" id="{332DC49B-9152-1766-04FE-51BD1A4F9BB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rot="833134">
            <a:off x="4216556" y="273070"/>
            <a:ext cx="1211630" cy="1211630"/>
          </a:xfrm>
          <a:prstGeom prst="rect">
            <a:avLst/>
          </a:prstGeom>
        </p:spPr>
      </p:pic>
    </p:spTree>
    <p:extLst>
      <p:ext uri="{BB962C8B-B14F-4D97-AF65-F5344CB8AC3E}">
        <p14:creationId xmlns:p14="http://schemas.microsoft.com/office/powerpoint/2010/main" val="3239575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19489" y="568022"/>
            <a:ext cx="8785322" cy="803654"/>
          </a:xfrm>
          <a:prstGeom prst="rect">
            <a:avLst/>
          </a:prstGeom>
        </p:spPr>
        <p:txBody>
          <a:bodyPr/>
          <a:lstStyle/>
          <a:p>
            <a:r>
              <a:rPr lang="en-US" dirty="0"/>
              <a:t>Security Measures</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391886" y="1753519"/>
            <a:ext cx="9412014" cy="2308324"/>
          </a:xfrm>
          <a:prstGeom prst="rect">
            <a:avLst/>
          </a:prstGeom>
          <a:noFill/>
        </p:spPr>
        <p:txBody>
          <a:bodyPr wrap="square">
            <a:spAutoFit/>
          </a:bodyPr>
          <a:lstStyle/>
          <a:p>
            <a:r>
              <a:rPr lang="en-GB" sz="2400" b="1" dirty="0">
                <a:solidFill>
                  <a:srgbClr val="6A9D56"/>
                </a:solidFill>
              </a:rPr>
              <a:t>Definition:  </a:t>
            </a:r>
            <a:r>
              <a:rPr lang="en-GB" sz="2400" dirty="0">
                <a:solidFill>
                  <a:srgbClr val="262626"/>
                </a:solidFill>
              </a:rPr>
              <a:t>Trust in blockchain includes confidence in the security measures implemented, such as cryptographic techniques, encryption, and access controls.​</a:t>
            </a:r>
          </a:p>
          <a:p>
            <a:endParaRPr lang="en-GB" sz="2400" dirty="0">
              <a:solidFill>
                <a:srgbClr val="262626"/>
              </a:solidFill>
            </a:endParaRPr>
          </a:p>
          <a:p>
            <a:r>
              <a:rPr lang="en-GB" sz="2400" b="1" dirty="0">
                <a:solidFill>
                  <a:srgbClr val="6A9D56"/>
                </a:solidFill>
              </a:rPr>
              <a:t>Role in Trust:  </a:t>
            </a:r>
            <a:r>
              <a:rPr lang="en-GB" sz="2400" dirty="0">
                <a:solidFill>
                  <a:srgbClr val="262626"/>
                </a:solidFill>
              </a:rPr>
              <a:t>Participants trust that the technology is designed to protect against unauthorized access, tampering, and data breaches.​</a:t>
            </a:r>
          </a:p>
        </p:txBody>
      </p:sp>
      <p:pic>
        <p:nvPicPr>
          <p:cNvPr id="11" name="Graphic 9" descr="Lock with solid fill">
            <a:extLst>
              <a:ext uri="{FF2B5EF4-FFF2-40B4-BE49-F238E27FC236}">
                <a16:creationId xmlns:a16="http://schemas.microsoft.com/office/drawing/2014/main" id="{332DC49B-9152-1766-04FE-51BD1A4F9BB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187115" y="160046"/>
            <a:ext cx="1211630" cy="1211630"/>
          </a:xfrm>
          <a:prstGeom prst="rect">
            <a:avLst/>
          </a:prstGeom>
        </p:spPr>
      </p:pic>
    </p:spTree>
    <p:extLst>
      <p:ext uri="{BB962C8B-B14F-4D97-AF65-F5344CB8AC3E}">
        <p14:creationId xmlns:p14="http://schemas.microsoft.com/office/powerpoint/2010/main" val="1543666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3478966" y="1959634"/>
            <a:ext cx="6874660" cy="689519"/>
          </a:xfrm>
        </p:spPr>
        <p:txBody>
          <a:bodyPr/>
          <a:lstStyle/>
          <a:p>
            <a:r>
              <a:rPr lang="en-US" dirty="0"/>
              <a:t>Module 5  Introduction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3478966" y="2641170"/>
            <a:ext cx="6874660" cy="689519"/>
          </a:xfrm>
        </p:spPr>
        <p:txBody>
          <a:bodyPr/>
          <a:lstStyle/>
          <a:p>
            <a:r>
              <a:rPr lang="en-US" dirty="0"/>
              <a:t>Key terms </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GB" dirty="0"/>
              <a:t>Blockchain Use In The Agrifood Sector</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3478966" y="4285383"/>
            <a:ext cx="6874660" cy="689519"/>
          </a:xfrm>
        </p:spPr>
        <p:txBody>
          <a:bodyPr/>
          <a:lstStyle/>
          <a:p>
            <a:r>
              <a:rPr lang="en-IE" i="0" dirty="0">
                <a:solidFill>
                  <a:srgbClr val="27262B"/>
                </a:solidFill>
                <a:effectLst/>
                <a:latin typeface="var(--font-headings)"/>
              </a:rPr>
              <a:t>Exercises and Case Studies</a:t>
            </a:r>
          </a:p>
          <a:p>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3344056" y="5457104"/>
            <a:ext cx="6874660" cy="689519"/>
          </a:xfrm>
        </p:spPr>
        <p:txBody>
          <a:bodyPr/>
          <a:lstStyle/>
          <a:p>
            <a:r>
              <a:rPr lang="en-US" dirty="0"/>
              <a:t>Conclusions  </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prstGeom prst="rect">
            <a:avLst/>
          </a:prstGeom>
        </p:spPr>
        <p:txBody>
          <a:bodyPr/>
          <a:lstStyle/>
          <a:p>
            <a:r>
              <a:rPr lang="en-US" dirty="0"/>
              <a:t>contents</a:t>
            </a:r>
          </a:p>
        </p:txBody>
      </p:sp>
      <p:sp>
        <p:nvSpPr>
          <p:cNvPr id="2" name="Text Placeholder 23">
            <a:extLst>
              <a:ext uri="{FF2B5EF4-FFF2-40B4-BE49-F238E27FC236}">
                <a16:creationId xmlns:a16="http://schemas.microsoft.com/office/drawing/2014/main" id="{D9CD5A97-42B0-838C-A4F3-52B3E41800E6}"/>
              </a:ext>
            </a:extLst>
          </p:cNvPr>
          <p:cNvSpPr txBox="1">
            <a:spLocks/>
          </p:cNvSpPr>
          <p:nvPr/>
        </p:nvSpPr>
        <p:spPr>
          <a:xfrm>
            <a:off x="3478966" y="4937460"/>
            <a:ext cx="687466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4" name="TextBox 3">
            <a:extLst>
              <a:ext uri="{FF2B5EF4-FFF2-40B4-BE49-F238E27FC236}">
                <a16:creationId xmlns:a16="http://schemas.microsoft.com/office/drawing/2014/main" id="{3D9A4E98-1A40-D6B5-8EC0-F23255391204}"/>
              </a:ext>
            </a:extLst>
          </p:cNvPr>
          <p:cNvSpPr txBox="1"/>
          <p:nvPr/>
        </p:nvSpPr>
        <p:spPr>
          <a:xfrm>
            <a:off x="3344056" y="4912887"/>
            <a:ext cx="6096000" cy="461665"/>
          </a:xfrm>
          <a:prstGeom prst="rect">
            <a:avLst/>
          </a:prstGeom>
          <a:noFill/>
        </p:spPr>
        <p:txBody>
          <a:bodyPr wrap="square">
            <a:spAutoFit/>
          </a:bodyPr>
          <a:lstStyle/>
          <a:p>
            <a:r>
              <a:rPr lang="en-GB" sz="2200" dirty="0">
                <a:solidFill>
                  <a:srgbClr val="262626"/>
                </a:solidFill>
              </a:rPr>
              <a:t>What Are The Current Limits Of Blockchain</a:t>
            </a:r>
            <a:r>
              <a:rPr lang="en-GB" sz="2400" dirty="0">
                <a:solidFill>
                  <a:srgbClr val="262626"/>
                </a:solidFill>
              </a:rPr>
              <a:t>?</a:t>
            </a:r>
          </a:p>
        </p:txBody>
      </p:sp>
      <p:sp>
        <p:nvSpPr>
          <p:cNvPr id="5" name="Text Placeholder 24">
            <a:extLst>
              <a:ext uri="{FF2B5EF4-FFF2-40B4-BE49-F238E27FC236}">
                <a16:creationId xmlns:a16="http://schemas.microsoft.com/office/drawing/2014/main" id="{146EBEAA-3F43-464D-5CB2-E1A5BACA1FF1}"/>
              </a:ext>
            </a:extLst>
          </p:cNvPr>
          <p:cNvSpPr txBox="1">
            <a:spLocks/>
          </p:cNvSpPr>
          <p:nvPr/>
        </p:nvSpPr>
        <p:spPr>
          <a:xfrm>
            <a:off x="2654199" y="5462823"/>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cxnSp>
        <p:nvCxnSpPr>
          <p:cNvPr id="6" name="Straight Connector 5">
            <a:extLst>
              <a:ext uri="{FF2B5EF4-FFF2-40B4-BE49-F238E27FC236}">
                <a16:creationId xmlns:a16="http://schemas.microsoft.com/office/drawing/2014/main" id="{066CA3B8-1044-D397-9FB3-29615B66C5C4}"/>
              </a:ext>
            </a:extLst>
          </p:cNvPr>
          <p:cNvCxnSpPr/>
          <p:nvPr/>
        </p:nvCxnSpPr>
        <p:spPr>
          <a:xfrm>
            <a:off x="2828109" y="5457103"/>
            <a:ext cx="7525517" cy="0"/>
          </a:xfrm>
          <a:prstGeom prst="line">
            <a:avLst/>
          </a:prstGeom>
          <a:ln w="19050">
            <a:solidFill>
              <a:srgbClr val="6A9D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19489" y="568022"/>
            <a:ext cx="8785322" cy="803654"/>
          </a:xfrm>
          <a:prstGeom prst="rect">
            <a:avLst/>
          </a:prstGeom>
        </p:spPr>
        <p:txBody>
          <a:bodyPr/>
          <a:lstStyle/>
          <a:p>
            <a:r>
              <a:rPr lang="en-US" dirty="0"/>
              <a:t>Digital Security</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391886" y="1753519"/>
            <a:ext cx="9412014" cy="3785652"/>
          </a:xfrm>
          <a:prstGeom prst="rect">
            <a:avLst/>
          </a:prstGeom>
          <a:noFill/>
        </p:spPr>
        <p:txBody>
          <a:bodyPr wrap="square">
            <a:spAutoFit/>
          </a:bodyPr>
          <a:lstStyle/>
          <a:p>
            <a:r>
              <a:rPr lang="en-GB" sz="2400" b="1" dirty="0">
                <a:solidFill>
                  <a:srgbClr val="6A9D56"/>
                </a:solidFill>
              </a:rPr>
              <a:t>A rigid tamper-proof chain: </a:t>
            </a:r>
            <a:r>
              <a:rPr lang="en-GB" sz="2400" dirty="0">
                <a:solidFill>
                  <a:srgbClr val="262626"/>
                </a:solidFill>
              </a:rPr>
              <a:t>The content and order of the blocks within the blockchain are tamper-proof. This relies on the decentralised architecture and the consensus principle. In addition, a mechanism incentivising positive behaviour, disincentivising negative behaviour, and a cryptographic system supporting strong technical guarantees can be used. ​</a:t>
            </a:r>
          </a:p>
          <a:p>
            <a:endParaRPr lang="en-GB" sz="2400" b="1" dirty="0">
              <a:solidFill>
                <a:srgbClr val="6A9D56"/>
              </a:solidFill>
            </a:endParaRPr>
          </a:p>
          <a:p>
            <a:r>
              <a:rPr lang="en-GB" sz="2400" b="1" dirty="0">
                <a:solidFill>
                  <a:srgbClr val="6A9D56"/>
                </a:solidFill>
              </a:rPr>
              <a:t>​</a:t>
            </a:r>
            <a:r>
              <a:rPr lang="en-GB" sz="2400" dirty="0">
                <a:solidFill>
                  <a:srgbClr val="262626"/>
                </a:solidFill>
              </a:rPr>
              <a:t>The </a:t>
            </a:r>
            <a:r>
              <a:rPr lang="en-GB" sz="2400" b="1" dirty="0" err="1">
                <a:solidFill>
                  <a:srgbClr val="6A9D56"/>
                </a:solidFill>
              </a:rPr>
              <a:t>PoW</a:t>
            </a:r>
            <a:r>
              <a:rPr lang="en-GB" sz="2400" b="1" dirty="0">
                <a:solidFill>
                  <a:srgbClr val="6A9D56"/>
                </a:solidFill>
              </a:rPr>
              <a:t> </a:t>
            </a:r>
            <a:r>
              <a:rPr lang="en-GB" sz="2400" dirty="0">
                <a:solidFill>
                  <a:srgbClr val="262626"/>
                </a:solidFill>
              </a:rPr>
              <a:t>relies on consensus and cryptographic proof that is costly in terms of computing power, while the </a:t>
            </a:r>
            <a:r>
              <a:rPr lang="en-GB" sz="2400" dirty="0" err="1">
                <a:solidFill>
                  <a:srgbClr val="262626"/>
                </a:solidFill>
              </a:rPr>
              <a:t>PoS</a:t>
            </a:r>
            <a:r>
              <a:rPr lang="en-GB" sz="2400" dirty="0">
                <a:solidFill>
                  <a:srgbClr val="262626"/>
                </a:solidFill>
              </a:rPr>
              <a:t> relies on consensus and an incentive structure and has not yet proven it could be trusted at a large scale.</a:t>
            </a:r>
          </a:p>
        </p:txBody>
      </p:sp>
      <p:pic>
        <p:nvPicPr>
          <p:cNvPr id="11" name="Graphic 9" descr="Lock with solid fill">
            <a:extLst>
              <a:ext uri="{FF2B5EF4-FFF2-40B4-BE49-F238E27FC236}">
                <a16:creationId xmlns:a16="http://schemas.microsoft.com/office/drawing/2014/main" id="{332DC49B-9152-1766-04FE-51BD1A4F9BB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821355" y="273070"/>
            <a:ext cx="1211630" cy="1211630"/>
          </a:xfrm>
          <a:prstGeom prst="rect">
            <a:avLst/>
          </a:prstGeom>
        </p:spPr>
      </p:pic>
    </p:spTree>
    <p:extLst>
      <p:ext uri="{BB962C8B-B14F-4D97-AF65-F5344CB8AC3E}">
        <p14:creationId xmlns:p14="http://schemas.microsoft.com/office/powerpoint/2010/main" val="191391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7"/>
          <p:cNvPicPr preferRelativeResize="0"/>
          <p:nvPr/>
        </p:nvPicPr>
        <p:blipFill rotWithShape="1">
          <a:blip r:embed="rId3">
            <a:alphaModFix/>
          </a:blip>
          <a:srcRect/>
          <a:stretch/>
        </p:blipFill>
        <p:spPr>
          <a:xfrm>
            <a:off x="0" y="-7358"/>
            <a:ext cx="12192000" cy="1061799"/>
          </a:xfrm>
          <a:prstGeom prst="rect">
            <a:avLst/>
          </a:prstGeom>
          <a:noFill/>
          <a:ln>
            <a:noFill/>
          </a:ln>
        </p:spPr>
      </p:pic>
      <p:sp>
        <p:nvSpPr>
          <p:cNvPr id="7" name="TextBox 6">
            <a:extLst>
              <a:ext uri="{FF2B5EF4-FFF2-40B4-BE49-F238E27FC236}">
                <a16:creationId xmlns:a16="http://schemas.microsoft.com/office/drawing/2014/main" id="{69B4BBFF-48A0-21C4-29A0-63FF23457A40}"/>
              </a:ext>
            </a:extLst>
          </p:cNvPr>
          <p:cNvSpPr txBox="1"/>
          <p:nvPr/>
        </p:nvSpPr>
        <p:spPr>
          <a:xfrm>
            <a:off x="560070" y="339933"/>
            <a:ext cx="11346724" cy="646331"/>
          </a:xfrm>
          <a:prstGeom prst="rect">
            <a:avLst/>
          </a:prstGeom>
          <a:noFill/>
        </p:spPr>
        <p:txBody>
          <a:bodyPr wrap="square">
            <a:spAutoFit/>
          </a:bodyPr>
          <a:lstStyle/>
          <a:p>
            <a:r>
              <a:rPr lang="en-GB" sz="3600" b="1" dirty="0">
                <a:solidFill>
                  <a:schemeClr val="bg1"/>
                </a:solidFill>
              </a:rPr>
              <a:t>Further Elements Challenging the Complete Trust</a:t>
            </a:r>
            <a:endParaRPr lang="en-US" sz="4800" b="1" dirty="0">
              <a:solidFill>
                <a:schemeClr val="bg1"/>
              </a:solidFill>
            </a:endParaRPr>
          </a:p>
        </p:txBody>
      </p:sp>
      <p:sp>
        <p:nvSpPr>
          <p:cNvPr id="8" name="Google Shape;209;p7">
            <a:extLst>
              <a:ext uri="{FF2B5EF4-FFF2-40B4-BE49-F238E27FC236}">
                <a16:creationId xmlns:a16="http://schemas.microsoft.com/office/drawing/2014/main" id="{713A264C-0D7F-8AEB-F674-1C9D4A17158B}"/>
              </a:ext>
            </a:extLst>
          </p:cNvPr>
          <p:cNvSpPr txBox="1">
            <a:spLocks/>
          </p:cNvSpPr>
          <p:nvPr/>
        </p:nvSpPr>
        <p:spPr>
          <a:xfrm>
            <a:off x="537106" y="1519819"/>
            <a:ext cx="5558893" cy="17743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pPr>
            <a:r>
              <a:rPr lang="en-GB" sz="2400" dirty="0">
                <a:latin typeface="+mn-lt"/>
                <a:ea typeface="Open Sans"/>
                <a:cs typeface="Open Sans"/>
                <a:sym typeface="Open Sans"/>
              </a:rPr>
              <a:t>While blockchain technology holds great promise for enhancing trust in the agrifood sector, certain elements and challenges have questioned or may question the complete trust in its implementation. ​</a:t>
            </a:r>
          </a:p>
          <a:p>
            <a:pPr>
              <a:lnSpc>
                <a:spcPct val="100000"/>
              </a:lnSpc>
              <a:spcBef>
                <a:spcPts val="0"/>
              </a:spcBef>
            </a:pPr>
            <a:endParaRPr lang="en-GB" sz="2400" dirty="0">
              <a:latin typeface="+mn-lt"/>
              <a:ea typeface="Open Sans"/>
              <a:cs typeface="Open Sans"/>
              <a:sym typeface="Open Sans"/>
            </a:endParaRPr>
          </a:p>
          <a:p>
            <a:pPr>
              <a:lnSpc>
                <a:spcPct val="100000"/>
              </a:lnSpc>
              <a:spcBef>
                <a:spcPts val="0"/>
              </a:spcBef>
            </a:pPr>
            <a:r>
              <a:rPr lang="en-GB" sz="2400" dirty="0">
                <a:latin typeface="+mn-lt"/>
                <a:ea typeface="Open Sans"/>
                <a:cs typeface="Open Sans"/>
                <a:sym typeface="Open Sans"/>
              </a:rPr>
              <a:t>​Some of these elements include:​</a:t>
            </a:r>
          </a:p>
          <a:p>
            <a:pPr>
              <a:lnSpc>
                <a:spcPct val="100000"/>
              </a:lnSpc>
              <a:spcBef>
                <a:spcPts val="0"/>
              </a:spcBef>
            </a:pPr>
            <a:endParaRPr lang="en-GB" sz="2400" dirty="0">
              <a:latin typeface="+mn-lt"/>
              <a:ea typeface="Open Sans"/>
              <a:cs typeface="Open Sans"/>
              <a:sym typeface="Open Sans"/>
            </a:endParaRPr>
          </a:p>
          <a:p>
            <a:pPr marL="342900" indent="-342900">
              <a:lnSpc>
                <a:spcPct val="100000"/>
              </a:lnSpc>
              <a:spcBef>
                <a:spcPts val="0"/>
              </a:spcBef>
              <a:buFont typeface="Arial" panose="020B0604020202020204" pitchFamily="34" charset="0"/>
              <a:buChar char="•"/>
            </a:pPr>
            <a:r>
              <a:rPr lang="en-GB" sz="2400" dirty="0">
                <a:latin typeface="+mn-lt"/>
                <a:ea typeface="Open Sans"/>
                <a:cs typeface="Open Sans"/>
                <a:sym typeface="Open Sans"/>
              </a:rPr>
              <a:t>Technology complexity,​</a:t>
            </a:r>
          </a:p>
          <a:p>
            <a:pPr marL="342900" indent="-342900">
              <a:lnSpc>
                <a:spcPct val="100000"/>
              </a:lnSpc>
              <a:spcBef>
                <a:spcPts val="0"/>
              </a:spcBef>
              <a:buFont typeface="Arial" panose="020B0604020202020204" pitchFamily="34" charset="0"/>
              <a:buChar char="•"/>
            </a:pPr>
            <a:r>
              <a:rPr lang="en-GB" sz="2400" dirty="0">
                <a:latin typeface="+mn-lt"/>
                <a:ea typeface="Open Sans"/>
                <a:cs typeface="Open Sans"/>
                <a:sym typeface="Open Sans"/>
              </a:rPr>
              <a:t>Integration challenges,​</a:t>
            </a:r>
          </a:p>
          <a:p>
            <a:pPr marL="342900" indent="-342900">
              <a:lnSpc>
                <a:spcPct val="100000"/>
              </a:lnSpc>
              <a:spcBef>
                <a:spcPts val="0"/>
              </a:spcBef>
              <a:buFont typeface="Arial" panose="020B0604020202020204" pitchFamily="34" charset="0"/>
              <a:buChar char="•"/>
            </a:pPr>
            <a:r>
              <a:rPr lang="en-GB" sz="2400" dirty="0">
                <a:latin typeface="+mn-lt"/>
                <a:ea typeface="Open Sans"/>
                <a:cs typeface="Open Sans"/>
                <a:sym typeface="Open Sans"/>
              </a:rPr>
              <a:t>Scalability concerns,​</a:t>
            </a:r>
          </a:p>
          <a:p>
            <a:pPr marL="342900" indent="-342900">
              <a:lnSpc>
                <a:spcPct val="100000"/>
              </a:lnSpc>
              <a:spcBef>
                <a:spcPts val="0"/>
              </a:spcBef>
              <a:buFont typeface="Arial" panose="020B0604020202020204" pitchFamily="34" charset="0"/>
              <a:buChar char="•"/>
            </a:pPr>
            <a:r>
              <a:rPr lang="en-GB" sz="2400" dirty="0">
                <a:latin typeface="+mn-lt"/>
                <a:ea typeface="Open Sans"/>
                <a:cs typeface="Open Sans"/>
                <a:sym typeface="Open Sans"/>
              </a:rPr>
              <a:t>Data Privacy Concerns</a:t>
            </a:r>
            <a:endParaRPr lang="en-US" sz="2400" dirty="0">
              <a:latin typeface="+mn-lt"/>
              <a:ea typeface="Open Sans"/>
              <a:cs typeface="Open Sans"/>
              <a:sym typeface="Open Sans"/>
            </a:endParaRPr>
          </a:p>
        </p:txBody>
      </p:sp>
      <p:pic>
        <p:nvPicPr>
          <p:cNvPr id="6146" name="Picture 2" descr="Negative Schufa-Einträge: Stolpersteine im Alltag">
            <a:extLst>
              <a:ext uri="{FF2B5EF4-FFF2-40B4-BE49-F238E27FC236}">
                <a16:creationId xmlns:a16="http://schemas.microsoft.com/office/drawing/2014/main" id="{A914FA38-6CE0-DB58-C86F-EF4620A929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1619" y="2220685"/>
            <a:ext cx="5002922" cy="3035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064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7"/>
          <p:cNvPicPr preferRelativeResize="0"/>
          <p:nvPr/>
        </p:nvPicPr>
        <p:blipFill rotWithShape="1">
          <a:blip r:embed="rId3">
            <a:alphaModFix/>
          </a:blip>
          <a:srcRect/>
          <a:stretch/>
        </p:blipFill>
        <p:spPr>
          <a:xfrm>
            <a:off x="0" y="-7358"/>
            <a:ext cx="12192000" cy="1061799"/>
          </a:xfrm>
          <a:prstGeom prst="rect">
            <a:avLst/>
          </a:prstGeom>
          <a:noFill/>
          <a:ln>
            <a:noFill/>
          </a:ln>
        </p:spPr>
      </p:pic>
      <p:sp>
        <p:nvSpPr>
          <p:cNvPr id="7" name="TextBox 6">
            <a:extLst>
              <a:ext uri="{FF2B5EF4-FFF2-40B4-BE49-F238E27FC236}">
                <a16:creationId xmlns:a16="http://schemas.microsoft.com/office/drawing/2014/main" id="{69B4BBFF-48A0-21C4-29A0-63FF23457A40}"/>
              </a:ext>
            </a:extLst>
          </p:cNvPr>
          <p:cNvSpPr txBox="1"/>
          <p:nvPr/>
        </p:nvSpPr>
        <p:spPr>
          <a:xfrm>
            <a:off x="338001" y="200375"/>
            <a:ext cx="11346724" cy="646331"/>
          </a:xfrm>
          <a:prstGeom prst="rect">
            <a:avLst/>
          </a:prstGeom>
          <a:noFill/>
        </p:spPr>
        <p:txBody>
          <a:bodyPr wrap="square">
            <a:spAutoFit/>
          </a:bodyPr>
          <a:lstStyle/>
          <a:p>
            <a:r>
              <a:rPr lang="en-GB" sz="3600" b="1" dirty="0">
                <a:solidFill>
                  <a:schemeClr val="bg1"/>
                </a:solidFill>
              </a:rPr>
              <a:t>How Can Blockchain Improve Trust In The Agrifood Sector​</a:t>
            </a:r>
            <a:endParaRPr lang="en-US" sz="3600" b="1" dirty="0">
              <a:solidFill>
                <a:schemeClr val="bg1"/>
              </a:solidFill>
            </a:endParaRPr>
          </a:p>
        </p:txBody>
      </p:sp>
      <p:sp>
        <p:nvSpPr>
          <p:cNvPr id="8" name="Google Shape;209;p7">
            <a:extLst>
              <a:ext uri="{FF2B5EF4-FFF2-40B4-BE49-F238E27FC236}">
                <a16:creationId xmlns:a16="http://schemas.microsoft.com/office/drawing/2014/main" id="{713A264C-0D7F-8AEB-F674-1C9D4A17158B}"/>
              </a:ext>
            </a:extLst>
          </p:cNvPr>
          <p:cNvSpPr txBox="1">
            <a:spLocks/>
          </p:cNvSpPr>
          <p:nvPr/>
        </p:nvSpPr>
        <p:spPr>
          <a:xfrm>
            <a:off x="338001" y="1262174"/>
            <a:ext cx="11679828" cy="17743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pPr>
            <a:r>
              <a:rPr lang="en-GB" sz="2200" dirty="0">
                <a:latin typeface="+mn-lt"/>
                <a:ea typeface="Open Sans"/>
                <a:cs typeface="Open Sans"/>
                <a:sym typeface="Open Sans"/>
              </a:rPr>
              <a:t>We have seen that in the agrifood sector, blockchain technology can improve trust among supply chain actors and between producers and consumers through the following specific mechanisms:​</a:t>
            </a:r>
          </a:p>
          <a:p>
            <a:pPr>
              <a:lnSpc>
                <a:spcPct val="100000"/>
              </a:lnSpc>
              <a:spcBef>
                <a:spcPts val="0"/>
              </a:spcBef>
            </a:pPr>
            <a:endParaRPr lang="en-GB" sz="2200" dirty="0">
              <a:latin typeface="+mn-lt"/>
              <a:ea typeface="Open Sans"/>
              <a:cs typeface="Open Sans"/>
              <a:sym typeface="Open Sans"/>
            </a:endParaRPr>
          </a:p>
          <a:p>
            <a:pPr marL="342900" indent="-342900">
              <a:lnSpc>
                <a:spcPct val="100000"/>
              </a:lnSpc>
              <a:spcBef>
                <a:spcPts val="0"/>
              </a:spcBef>
              <a:buFont typeface="Arial" panose="020B0604020202020204" pitchFamily="34" charset="0"/>
              <a:buChar char="•"/>
            </a:pPr>
            <a:r>
              <a:rPr lang="en-GB" sz="2200" b="1" dirty="0">
                <a:solidFill>
                  <a:srgbClr val="6A9D56"/>
                </a:solidFill>
                <a:latin typeface="+mn-lt"/>
                <a:ea typeface="Open Sans"/>
                <a:cs typeface="Open Sans"/>
                <a:sym typeface="Open Sans"/>
              </a:rPr>
              <a:t>Traceability: </a:t>
            </a:r>
            <a:r>
              <a:rPr lang="en-GB" sz="2200" dirty="0">
                <a:latin typeface="+mn-lt"/>
                <a:ea typeface="Open Sans"/>
                <a:cs typeface="Open Sans"/>
                <a:sym typeface="Open Sans"/>
              </a:rPr>
              <a:t>By allowing the creation of a transparent ledger that traces the journey of agricultural products from the farm to the table. This visibility enhances trust by providing consumers and supply chain participants with accurate and real-time information about the origin and handling of food products.​</a:t>
            </a:r>
          </a:p>
          <a:p>
            <a:pPr marL="342900" indent="-342900">
              <a:lnSpc>
                <a:spcPct val="100000"/>
              </a:lnSpc>
              <a:spcBef>
                <a:spcPts val="0"/>
              </a:spcBef>
              <a:buFont typeface="Arial" panose="020B0604020202020204" pitchFamily="34" charset="0"/>
              <a:buChar char="•"/>
            </a:pPr>
            <a:r>
              <a:rPr lang="en-GB" sz="2200" b="1" dirty="0">
                <a:solidFill>
                  <a:srgbClr val="6A9D56"/>
                </a:solidFill>
                <a:latin typeface="+mn-lt"/>
                <a:ea typeface="Open Sans"/>
                <a:cs typeface="Open Sans"/>
                <a:sym typeface="Open Sans"/>
              </a:rPr>
              <a:t>Immutable Records: </a:t>
            </a:r>
            <a:r>
              <a:rPr lang="en-GB" sz="2200" dirty="0">
                <a:latin typeface="+mn-lt"/>
                <a:ea typeface="Open Sans"/>
                <a:cs typeface="Open Sans"/>
                <a:sym typeface="Open Sans"/>
              </a:rPr>
              <a:t>The immutability of blockchain records ensures that information about the origin and characteristics of food products cannot be altered. This reduces the risk of food fraud and counterfeiting, contributing to increased trust among consumers and supply chain participants.​</a:t>
            </a:r>
          </a:p>
          <a:p>
            <a:pPr marL="358775" indent="-358775">
              <a:lnSpc>
                <a:spcPct val="100000"/>
              </a:lnSpc>
              <a:spcBef>
                <a:spcPts val="0"/>
              </a:spcBef>
              <a:buFont typeface="Arial" panose="020B0604020202020204" pitchFamily="34" charset="0"/>
              <a:buChar char="•"/>
            </a:pPr>
            <a:r>
              <a:rPr lang="en-GB" sz="2200" dirty="0">
                <a:latin typeface="+mn-lt"/>
                <a:ea typeface="Open Sans"/>
                <a:cs typeface="Open Sans"/>
                <a:sym typeface="Open Sans"/>
              </a:rPr>
              <a:t> </a:t>
            </a:r>
            <a:r>
              <a:rPr lang="en-GB" sz="2200" b="1" dirty="0">
                <a:solidFill>
                  <a:srgbClr val="6A9D56"/>
                </a:solidFill>
                <a:latin typeface="+mn-lt"/>
                <a:ea typeface="Open Sans"/>
                <a:cs typeface="Open Sans"/>
                <a:sym typeface="Open Sans"/>
              </a:rPr>
              <a:t>Real-Time Updates: </a:t>
            </a:r>
            <a:r>
              <a:rPr lang="en-GB" sz="2200" dirty="0">
                <a:latin typeface="+mn-lt"/>
                <a:ea typeface="Open Sans"/>
                <a:cs typeface="Open Sans"/>
                <a:sym typeface="Open Sans"/>
              </a:rPr>
              <a:t>Utilizing IoT devices and sensors connected to the blockchain allows for real-time monitoring of the supply chain. This transparency enables stakeholders to track the status and location of products at every stage, ensuring authenticity and reducing the risk of counterfeiting.</a:t>
            </a:r>
            <a:endParaRPr lang="en-US" sz="2200" dirty="0">
              <a:latin typeface="+mn-lt"/>
              <a:ea typeface="Open Sans"/>
              <a:cs typeface="Open Sans"/>
              <a:sym typeface="Open Sans"/>
            </a:endParaRPr>
          </a:p>
        </p:txBody>
      </p:sp>
    </p:spTree>
    <p:extLst>
      <p:ext uri="{BB962C8B-B14F-4D97-AF65-F5344CB8AC3E}">
        <p14:creationId xmlns:p14="http://schemas.microsoft.com/office/powerpoint/2010/main" val="3213470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7"/>
          <p:cNvPicPr preferRelativeResize="0"/>
          <p:nvPr/>
        </p:nvPicPr>
        <p:blipFill rotWithShape="1">
          <a:blip r:embed="rId3">
            <a:alphaModFix/>
          </a:blip>
          <a:srcRect/>
          <a:stretch/>
        </p:blipFill>
        <p:spPr>
          <a:xfrm>
            <a:off x="0" y="-7358"/>
            <a:ext cx="12192000" cy="1061799"/>
          </a:xfrm>
          <a:prstGeom prst="rect">
            <a:avLst/>
          </a:prstGeom>
          <a:noFill/>
          <a:ln>
            <a:noFill/>
          </a:ln>
        </p:spPr>
      </p:pic>
      <p:sp>
        <p:nvSpPr>
          <p:cNvPr id="7" name="TextBox 6">
            <a:extLst>
              <a:ext uri="{FF2B5EF4-FFF2-40B4-BE49-F238E27FC236}">
                <a16:creationId xmlns:a16="http://schemas.microsoft.com/office/drawing/2014/main" id="{69B4BBFF-48A0-21C4-29A0-63FF23457A40}"/>
              </a:ext>
            </a:extLst>
          </p:cNvPr>
          <p:cNvSpPr txBox="1"/>
          <p:nvPr/>
        </p:nvSpPr>
        <p:spPr>
          <a:xfrm>
            <a:off x="560070" y="339933"/>
            <a:ext cx="11346724" cy="646331"/>
          </a:xfrm>
          <a:prstGeom prst="rect">
            <a:avLst/>
          </a:prstGeom>
          <a:noFill/>
        </p:spPr>
        <p:txBody>
          <a:bodyPr wrap="square">
            <a:spAutoFit/>
          </a:bodyPr>
          <a:lstStyle/>
          <a:p>
            <a:r>
              <a:rPr lang="en-GB" sz="3600" b="1" dirty="0">
                <a:solidFill>
                  <a:schemeClr val="bg1"/>
                </a:solidFill>
              </a:rPr>
              <a:t>Types of Blockchain – public vs private</a:t>
            </a:r>
            <a:endParaRPr lang="en-US" sz="4800" b="1" dirty="0">
              <a:solidFill>
                <a:schemeClr val="bg1"/>
              </a:solidFill>
            </a:endParaRPr>
          </a:p>
        </p:txBody>
      </p:sp>
      <p:sp>
        <p:nvSpPr>
          <p:cNvPr id="8" name="Google Shape;209;p7">
            <a:extLst>
              <a:ext uri="{FF2B5EF4-FFF2-40B4-BE49-F238E27FC236}">
                <a16:creationId xmlns:a16="http://schemas.microsoft.com/office/drawing/2014/main" id="{713A264C-0D7F-8AEB-F674-1C9D4A17158B}"/>
              </a:ext>
            </a:extLst>
          </p:cNvPr>
          <p:cNvSpPr txBox="1">
            <a:spLocks/>
          </p:cNvSpPr>
          <p:nvPr/>
        </p:nvSpPr>
        <p:spPr>
          <a:xfrm>
            <a:off x="537106" y="1519819"/>
            <a:ext cx="5558893" cy="17743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pPr>
            <a:r>
              <a:rPr lang="en-GB" sz="2400" dirty="0">
                <a:latin typeface="+mn-lt"/>
                <a:ea typeface="Open Sans"/>
                <a:cs typeface="Open Sans"/>
                <a:sym typeface="Open Sans"/>
              </a:rPr>
              <a:t>The choice of blockchain type can impact the transparency and, consequently, trust in the agrifood sector.​</a:t>
            </a:r>
          </a:p>
          <a:p>
            <a:pPr>
              <a:lnSpc>
                <a:spcPct val="100000"/>
              </a:lnSpc>
              <a:spcBef>
                <a:spcPts val="0"/>
              </a:spcBef>
            </a:pPr>
            <a:endParaRPr lang="en-GB" sz="2400" dirty="0">
              <a:latin typeface="+mn-lt"/>
              <a:ea typeface="Open Sans"/>
              <a:cs typeface="Open Sans"/>
              <a:sym typeface="Open Sans"/>
            </a:endParaRPr>
          </a:p>
          <a:p>
            <a:pPr>
              <a:lnSpc>
                <a:spcPct val="100000"/>
              </a:lnSpc>
              <a:spcBef>
                <a:spcPts val="0"/>
              </a:spcBef>
            </a:pPr>
            <a:r>
              <a:rPr lang="en-GB" sz="2400" b="1" dirty="0">
                <a:solidFill>
                  <a:srgbClr val="6A9D56"/>
                </a:solidFill>
                <a:latin typeface="+mn-lt"/>
                <a:ea typeface="Open Sans"/>
                <a:cs typeface="Open Sans"/>
                <a:sym typeface="Open Sans"/>
              </a:rPr>
              <a:t>Public blockchain: </a:t>
            </a:r>
            <a:r>
              <a:rPr lang="en-GB" sz="2400" dirty="0">
                <a:latin typeface="+mn-lt"/>
                <a:ea typeface="Open Sans"/>
                <a:cs typeface="Open Sans"/>
                <a:sym typeface="Open Sans"/>
              </a:rPr>
              <a:t>highly transparent; all transactions visible to anyone on the network​.</a:t>
            </a:r>
          </a:p>
          <a:p>
            <a:pPr marL="342900" indent="-342900">
              <a:lnSpc>
                <a:spcPct val="100000"/>
              </a:lnSpc>
              <a:spcBef>
                <a:spcPts val="0"/>
              </a:spcBef>
              <a:buFont typeface="Arial" panose="020B0604020202020204" pitchFamily="34" charset="0"/>
              <a:buChar char="•"/>
            </a:pPr>
            <a:r>
              <a:rPr lang="en-GB" sz="2400" dirty="0">
                <a:latin typeface="+mn-lt"/>
                <a:ea typeface="Open Sans"/>
                <a:cs typeface="Open Sans"/>
                <a:sym typeface="Open Sans"/>
              </a:rPr>
              <a:t>Enhance trust between businesses and consumers by providing a transparent and 	tamper-proof record of transactions</a:t>
            </a:r>
          </a:p>
          <a:p>
            <a:pPr marL="342900" indent="-342900">
              <a:lnSpc>
                <a:spcPct val="100000"/>
              </a:lnSpc>
              <a:spcBef>
                <a:spcPts val="0"/>
              </a:spcBef>
              <a:buFont typeface="Arial" panose="020B0604020202020204" pitchFamily="34" charset="0"/>
              <a:buChar char="•"/>
            </a:pPr>
            <a:r>
              <a:rPr lang="en-GB" sz="2400" dirty="0">
                <a:latin typeface="+mn-lt"/>
                <a:ea typeface="Open Sans"/>
                <a:cs typeface="Open Sans"/>
                <a:sym typeface="Open Sans"/>
              </a:rPr>
              <a:t>Consumers 	can independently verify the authenticity and origin of products.</a:t>
            </a:r>
          </a:p>
          <a:p>
            <a:pPr>
              <a:lnSpc>
                <a:spcPct val="100000"/>
              </a:lnSpc>
              <a:spcBef>
                <a:spcPts val="0"/>
              </a:spcBef>
            </a:pPr>
            <a:endParaRPr lang="en-GB" sz="2400" dirty="0">
              <a:latin typeface="+mn-lt"/>
              <a:ea typeface="Open Sans"/>
              <a:cs typeface="Open Sans"/>
              <a:sym typeface="Open Sans"/>
            </a:endParaRPr>
          </a:p>
          <a:p>
            <a:pPr>
              <a:lnSpc>
                <a:spcPct val="100000"/>
              </a:lnSpc>
              <a:spcBef>
                <a:spcPts val="0"/>
              </a:spcBef>
            </a:pPr>
            <a:r>
              <a:rPr lang="en-GB" sz="2400" dirty="0">
                <a:latin typeface="+mn-lt"/>
                <a:ea typeface="Open Sans"/>
                <a:cs typeface="Open Sans"/>
                <a:sym typeface="Open Sans"/>
              </a:rPr>
              <a:t>​</a:t>
            </a:r>
          </a:p>
          <a:p>
            <a:pPr>
              <a:lnSpc>
                <a:spcPct val="100000"/>
              </a:lnSpc>
              <a:spcBef>
                <a:spcPts val="0"/>
              </a:spcBef>
            </a:pPr>
            <a:r>
              <a:rPr lang="en-GB" sz="2400" dirty="0">
                <a:latin typeface="+mn-lt"/>
                <a:ea typeface="Open Sans"/>
                <a:cs typeface="Open Sans"/>
                <a:sym typeface="Open Sans"/>
              </a:rPr>
              <a:t>​</a:t>
            </a:r>
            <a:endParaRPr lang="en-US" sz="2400" dirty="0">
              <a:latin typeface="+mn-lt"/>
              <a:ea typeface="Open Sans"/>
              <a:cs typeface="Open Sans"/>
              <a:sym typeface="Open Sans"/>
            </a:endParaRPr>
          </a:p>
        </p:txBody>
      </p:sp>
      <p:pic>
        <p:nvPicPr>
          <p:cNvPr id="7170" name="Picture 2" descr="Private vs Public Company - Key Differences, Value">
            <a:extLst>
              <a:ext uri="{FF2B5EF4-FFF2-40B4-BE49-F238E27FC236}">
                <a16:creationId xmlns:a16="http://schemas.microsoft.com/office/drawing/2014/main" id="{3DA70E12-8835-E198-3951-AB5BC5E6E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3195" y="2338251"/>
            <a:ext cx="4483612" cy="3361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588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7"/>
          <p:cNvPicPr preferRelativeResize="0"/>
          <p:nvPr/>
        </p:nvPicPr>
        <p:blipFill rotWithShape="1">
          <a:blip r:embed="rId3">
            <a:alphaModFix/>
          </a:blip>
          <a:srcRect/>
          <a:stretch/>
        </p:blipFill>
        <p:spPr>
          <a:xfrm>
            <a:off x="0" y="-7358"/>
            <a:ext cx="12192000" cy="1061799"/>
          </a:xfrm>
          <a:prstGeom prst="rect">
            <a:avLst/>
          </a:prstGeom>
          <a:noFill/>
          <a:ln>
            <a:noFill/>
          </a:ln>
        </p:spPr>
      </p:pic>
      <p:sp>
        <p:nvSpPr>
          <p:cNvPr id="7" name="TextBox 6">
            <a:extLst>
              <a:ext uri="{FF2B5EF4-FFF2-40B4-BE49-F238E27FC236}">
                <a16:creationId xmlns:a16="http://schemas.microsoft.com/office/drawing/2014/main" id="{69B4BBFF-48A0-21C4-29A0-63FF23457A40}"/>
              </a:ext>
            </a:extLst>
          </p:cNvPr>
          <p:cNvSpPr txBox="1"/>
          <p:nvPr/>
        </p:nvSpPr>
        <p:spPr>
          <a:xfrm>
            <a:off x="560070" y="339933"/>
            <a:ext cx="11346724" cy="646331"/>
          </a:xfrm>
          <a:prstGeom prst="rect">
            <a:avLst/>
          </a:prstGeom>
          <a:noFill/>
        </p:spPr>
        <p:txBody>
          <a:bodyPr wrap="square">
            <a:spAutoFit/>
          </a:bodyPr>
          <a:lstStyle/>
          <a:p>
            <a:r>
              <a:rPr lang="en-GB" sz="3600" b="1" dirty="0">
                <a:solidFill>
                  <a:schemeClr val="bg1"/>
                </a:solidFill>
              </a:rPr>
              <a:t>Types of Blockchain – public vs private</a:t>
            </a:r>
            <a:endParaRPr lang="en-US" sz="4800" b="1" dirty="0">
              <a:solidFill>
                <a:schemeClr val="bg1"/>
              </a:solidFill>
            </a:endParaRPr>
          </a:p>
        </p:txBody>
      </p:sp>
      <p:sp>
        <p:nvSpPr>
          <p:cNvPr id="8" name="Google Shape;209;p7">
            <a:extLst>
              <a:ext uri="{FF2B5EF4-FFF2-40B4-BE49-F238E27FC236}">
                <a16:creationId xmlns:a16="http://schemas.microsoft.com/office/drawing/2014/main" id="{713A264C-0D7F-8AEB-F674-1C9D4A17158B}"/>
              </a:ext>
            </a:extLst>
          </p:cNvPr>
          <p:cNvSpPr txBox="1">
            <a:spLocks/>
          </p:cNvSpPr>
          <p:nvPr/>
        </p:nvSpPr>
        <p:spPr>
          <a:xfrm>
            <a:off x="537106" y="1519819"/>
            <a:ext cx="5558893" cy="17743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pPr>
            <a:r>
              <a:rPr lang="en-GB" sz="2400" b="1" dirty="0">
                <a:solidFill>
                  <a:srgbClr val="6A9D56"/>
                </a:solidFill>
                <a:latin typeface="+mn-lt"/>
                <a:ea typeface="Open Sans"/>
                <a:cs typeface="Open Sans"/>
                <a:sym typeface="Open Sans"/>
              </a:rPr>
              <a:t>Private blockchain: </a:t>
            </a:r>
            <a:r>
              <a:rPr lang="en-GB" sz="2400" dirty="0">
                <a:latin typeface="+mn-lt"/>
                <a:ea typeface="Open Sans"/>
                <a:cs typeface="Open Sans"/>
                <a:sym typeface="Open Sans"/>
              </a:rPr>
              <a:t>restricted access to a set of participants, reduced transparency in comparison to public blockchains; participants can see transactions, but the broader public doesn’t have access​</a:t>
            </a:r>
          </a:p>
          <a:p>
            <a:pPr>
              <a:lnSpc>
                <a:spcPct val="100000"/>
              </a:lnSpc>
              <a:spcBef>
                <a:spcPts val="0"/>
              </a:spcBef>
            </a:pPr>
            <a:endParaRPr lang="en-GB" sz="2400" dirty="0">
              <a:latin typeface="+mn-lt"/>
              <a:ea typeface="Open Sans"/>
              <a:cs typeface="Open Sans"/>
              <a:sym typeface="Open Sans"/>
            </a:endParaRPr>
          </a:p>
          <a:p>
            <a:pPr>
              <a:lnSpc>
                <a:spcPct val="100000"/>
              </a:lnSpc>
              <a:spcBef>
                <a:spcPts val="0"/>
              </a:spcBef>
            </a:pPr>
            <a:r>
              <a:rPr lang="en-GB" sz="2400" dirty="0">
                <a:latin typeface="+mn-lt"/>
                <a:ea typeface="Open Sans"/>
                <a:cs typeface="Open Sans"/>
                <a:sym typeface="Open Sans"/>
              </a:rPr>
              <a:t>While a private blockchain may increase trust within a company or the players in the agrifood sector, it may not enhance trust between businesses and consumers because the level of transparency is limited.​</a:t>
            </a:r>
            <a:endParaRPr lang="en-US" sz="2400" dirty="0">
              <a:latin typeface="+mn-lt"/>
              <a:ea typeface="Open Sans"/>
              <a:cs typeface="Open Sans"/>
              <a:sym typeface="Open Sans"/>
            </a:endParaRPr>
          </a:p>
        </p:txBody>
      </p:sp>
      <p:pic>
        <p:nvPicPr>
          <p:cNvPr id="7170" name="Picture 2" descr="Private vs Public Company - Key Differences, Value">
            <a:extLst>
              <a:ext uri="{FF2B5EF4-FFF2-40B4-BE49-F238E27FC236}">
                <a16:creationId xmlns:a16="http://schemas.microsoft.com/office/drawing/2014/main" id="{3DA70E12-8835-E198-3951-AB5BC5E6E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3195" y="2338251"/>
            <a:ext cx="4483612" cy="3361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716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7"/>
          <p:cNvPicPr preferRelativeResize="0"/>
          <p:nvPr/>
        </p:nvPicPr>
        <p:blipFill rotWithShape="1">
          <a:blip r:embed="rId3">
            <a:alphaModFix/>
          </a:blip>
          <a:srcRect/>
          <a:stretch/>
        </p:blipFill>
        <p:spPr>
          <a:xfrm>
            <a:off x="0" y="-7358"/>
            <a:ext cx="12192000" cy="1061799"/>
          </a:xfrm>
          <a:prstGeom prst="rect">
            <a:avLst/>
          </a:prstGeom>
          <a:noFill/>
          <a:ln>
            <a:noFill/>
          </a:ln>
        </p:spPr>
      </p:pic>
      <p:sp>
        <p:nvSpPr>
          <p:cNvPr id="7" name="TextBox 6">
            <a:extLst>
              <a:ext uri="{FF2B5EF4-FFF2-40B4-BE49-F238E27FC236}">
                <a16:creationId xmlns:a16="http://schemas.microsoft.com/office/drawing/2014/main" id="{69B4BBFF-48A0-21C4-29A0-63FF23457A40}"/>
              </a:ext>
            </a:extLst>
          </p:cNvPr>
          <p:cNvSpPr txBox="1"/>
          <p:nvPr/>
        </p:nvSpPr>
        <p:spPr>
          <a:xfrm>
            <a:off x="560070" y="339933"/>
            <a:ext cx="11346724" cy="646331"/>
          </a:xfrm>
          <a:prstGeom prst="rect">
            <a:avLst/>
          </a:prstGeom>
          <a:noFill/>
        </p:spPr>
        <p:txBody>
          <a:bodyPr wrap="square">
            <a:spAutoFit/>
          </a:bodyPr>
          <a:lstStyle/>
          <a:p>
            <a:r>
              <a:rPr lang="en-GB" sz="3600" b="1" dirty="0">
                <a:solidFill>
                  <a:schemeClr val="bg1"/>
                </a:solidFill>
              </a:rPr>
              <a:t>Types Of Blockchains –Permissioned Vs. Permissionless​</a:t>
            </a:r>
            <a:endParaRPr lang="en-US" sz="3600" b="1" dirty="0">
              <a:solidFill>
                <a:schemeClr val="bg1"/>
              </a:solidFill>
            </a:endParaRPr>
          </a:p>
        </p:txBody>
      </p:sp>
      <p:sp>
        <p:nvSpPr>
          <p:cNvPr id="8" name="Google Shape;209;p7">
            <a:extLst>
              <a:ext uri="{FF2B5EF4-FFF2-40B4-BE49-F238E27FC236}">
                <a16:creationId xmlns:a16="http://schemas.microsoft.com/office/drawing/2014/main" id="{713A264C-0D7F-8AEB-F674-1C9D4A17158B}"/>
              </a:ext>
            </a:extLst>
          </p:cNvPr>
          <p:cNvSpPr txBox="1">
            <a:spLocks/>
          </p:cNvSpPr>
          <p:nvPr/>
        </p:nvSpPr>
        <p:spPr>
          <a:xfrm>
            <a:off x="660674" y="1430502"/>
            <a:ext cx="4949294" cy="4998248"/>
          </a:xfrm>
          <a:prstGeom prst="rect">
            <a:avLst/>
          </a:prstGeom>
          <a:noFill/>
          <a:ln>
            <a:solidFill>
              <a:schemeClr val="accent1"/>
            </a:solid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pPr>
            <a:r>
              <a:rPr lang="en-GB" sz="2400" b="1" dirty="0">
                <a:solidFill>
                  <a:srgbClr val="6A9D56"/>
                </a:solidFill>
                <a:latin typeface="+mn-lt"/>
                <a:ea typeface="Open Sans"/>
                <a:cs typeface="Open Sans"/>
                <a:sym typeface="Open Sans"/>
              </a:rPr>
              <a:t>Permissioned blockchain: </a:t>
            </a:r>
          </a:p>
          <a:p>
            <a:pPr>
              <a:lnSpc>
                <a:spcPct val="100000"/>
              </a:lnSpc>
              <a:spcBef>
                <a:spcPts val="0"/>
              </a:spcBef>
            </a:pPr>
            <a:r>
              <a:rPr lang="en-GB" sz="2400" dirty="0">
                <a:latin typeface="+mn-lt"/>
                <a:ea typeface="Open Sans"/>
                <a:cs typeface="Open Sans"/>
                <a:sym typeface="Open Sans"/>
              </a:rPr>
              <a:t>Control who can participate in the network and validate transactions; participants have visibility; external entities may not have the same level of transparency​</a:t>
            </a:r>
          </a:p>
          <a:p>
            <a:pPr>
              <a:lnSpc>
                <a:spcPct val="100000"/>
              </a:lnSpc>
              <a:spcBef>
                <a:spcPts val="0"/>
              </a:spcBef>
            </a:pPr>
            <a:endParaRPr lang="en-GB" sz="2400" dirty="0">
              <a:latin typeface="+mn-lt"/>
              <a:ea typeface="Open Sans"/>
              <a:cs typeface="Open Sans"/>
              <a:sym typeface="Open Sans"/>
            </a:endParaRPr>
          </a:p>
          <a:p>
            <a:pPr>
              <a:lnSpc>
                <a:spcPct val="100000"/>
              </a:lnSpc>
              <a:spcBef>
                <a:spcPts val="0"/>
              </a:spcBef>
            </a:pPr>
            <a:r>
              <a:rPr lang="en-GB" sz="2400" dirty="0">
                <a:latin typeface="+mn-lt"/>
                <a:ea typeface="Open Sans"/>
                <a:cs typeface="Open Sans"/>
                <a:sym typeface="Open Sans"/>
              </a:rPr>
              <a:t>Permissioned blockchains can improve trust within a closed ecosystem of businesses as participants are known and accountable. However, transparency might be limited when interacting with external stakeholders.</a:t>
            </a:r>
            <a:endParaRPr lang="en-US" sz="2400" dirty="0">
              <a:latin typeface="+mn-lt"/>
              <a:ea typeface="Open Sans"/>
              <a:cs typeface="Open Sans"/>
              <a:sym typeface="Open Sans"/>
            </a:endParaRPr>
          </a:p>
        </p:txBody>
      </p:sp>
      <p:sp>
        <p:nvSpPr>
          <p:cNvPr id="2" name="Google Shape;209;p7">
            <a:extLst>
              <a:ext uri="{FF2B5EF4-FFF2-40B4-BE49-F238E27FC236}">
                <a16:creationId xmlns:a16="http://schemas.microsoft.com/office/drawing/2014/main" id="{55CD3F8C-1DB1-1B31-DBFA-F1118E90544B}"/>
              </a:ext>
            </a:extLst>
          </p:cNvPr>
          <p:cNvSpPr txBox="1">
            <a:spLocks/>
          </p:cNvSpPr>
          <p:nvPr/>
        </p:nvSpPr>
        <p:spPr>
          <a:xfrm>
            <a:off x="6233432" y="1411207"/>
            <a:ext cx="4949294" cy="4998248"/>
          </a:xfrm>
          <a:prstGeom prst="rect">
            <a:avLst/>
          </a:prstGeom>
          <a:noFill/>
          <a:ln>
            <a:solidFill>
              <a:schemeClr val="accent1"/>
            </a:solid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pPr>
            <a:r>
              <a:rPr lang="en-GB" sz="2400" b="1" dirty="0">
                <a:solidFill>
                  <a:srgbClr val="6A9D56"/>
                </a:solidFill>
                <a:latin typeface="+mn-lt"/>
                <a:ea typeface="Open Sans"/>
                <a:cs typeface="Open Sans"/>
                <a:sym typeface="Open Sans"/>
              </a:rPr>
              <a:t>Permissionless blockchain: </a:t>
            </a:r>
          </a:p>
          <a:p>
            <a:pPr>
              <a:lnSpc>
                <a:spcPct val="100000"/>
              </a:lnSpc>
              <a:spcBef>
                <a:spcPts val="0"/>
              </a:spcBef>
            </a:pPr>
            <a:r>
              <a:rPr lang="en-GB" sz="2400" dirty="0">
                <a:latin typeface="+mn-lt"/>
                <a:ea typeface="Open Sans"/>
                <a:cs typeface="Open Sans"/>
                <a:sym typeface="Open Sans"/>
              </a:rPr>
              <a:t>Allows anyone to participate; often associated with public blockchains; high level of transparency​</a:t>
            </a:r>
          </a:p>
          <a:p>
            <a:pPr>
              <a:lnSpc>
                <a:spcPct val="100000"/>
              </a:lnSpc>
              <a:spcBef>
                <a:spcPts val="0"/>
              </a:spcBef>
            </a:pPr>
            <a:endParaRPr lang="en-GB" sz="2400" dirty="0">
              <a:latin typeface="+mn-lt"/>
              <a:ea typeface="Open Sans"/>
              <a:cs typeface="Open Sans"/>
              <a:sym typeface="Open Sans"/>
            </a:endParaRPr>
          </a:p>
          <a:p>
            <a:pPr>
              <a:lnSpc>
                <a:spcPct val="100000"/>
              </a:lnSpc>
              <a:spcBef>
                <a:spcPts val="0"/>
              </a:spcBef>
            </a:pPr>
            <a:r>
              <a:rPr lang="en-GB" sz="2400" dirty="0">
                <a:latin typeface="+mn-lt"/>
                <a:ea typeface="Open Sans"/>
                <a:cs typeface="Open Sans"/>
                <a:sym typeface="Open Sans"/>
              </a:rPr>
              <a:t>Permissionless blockchains can be effective in building trust, especially in scenarios where inclusivity and openness are essential. Consumers may trust a system more when they know it is not controlled by a single entity.​</a:t>
            </a:r>
            <a:endParaRPr lang="en-US" sz="2400" dirty="0">
              <a:latin typeface="+mn-lt"/>
              <a:ea typeface="Open Sans"/>
              <a:cs typeface="Open Sans"/>
              <a:sym typeface="Open Sans"/>
            </a:endParaRPr>
          </a:p>
        </p:txBody>
      </p:sp>
    </p:spTree>
    <p:extLst>
      <p:ext uri="{BB962C8B-B14F-4D97-AF65-F5344CB8AC3E}">
        <p14:creationId xmlns:p14="http://schemas.microsoft.com/office/powerpoint/2010/main" val="2844840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7"/>
          <p:cNvPicPr preferRelativeResize="0"/>
          <p:nvPr/>
        </p:nvPicPr>
        <p:blipFill rotWithShape="1">
          <a:blip r:embed="rId3">
            <a:alphaModFix/>
          </a:blip>
          <a:srcRect/>
          <a:stretch/>
        </p:blipFill>
        <p:spPr>
          <a:xfrm>
            <a:off x="0" y="-7358"/>
            <a:ext cx="12192000" cy="1061799"/>
          </a:xfrm>
          <a:prstGeom prst="rect">
            <a:avLst/>
          </a:prstGeom>
          <a:noFill/>
          <a:ln>
            <a:noFill/>
          </a:ln>
        </p:spPr>
      </p:pic>
      <p:sp>
        <p:nvSpPr>
          <p:cNvPr id="7" name="TextBox 6">
            <a:extLst>
              <a:ext uri="{FF2B5EF4-FFF2-40B4-BE49-F238E27FC236}">
                <a16:creationId xmlns:a16="http://schemas.microsoft.com/office/drawing/2014/main" id="{69B4BBFF-48A0-21C4-29A0-63FF23457A40}"/>
              </a:ext>
            </a:extLst>
          </p:cNvPr>
          <p:cNvSpPr txBox="1"/>
          <p:nvPr/>
        </p:nvSpPr>
        <p:spPr>
          <a:xfrm>
            <a:off x="560070" y="339933"/>
            <a:ext cx="11346724" cy="646331"/>
          </a:xfrm>
          <a:prstGeom prst="rect">
            <a:avLst/>
          </a:prstGeom>
          <a:noFill/>
        </p:spPr>
        <p:txBody>
          <a:bodyPr wrap="square">
            <a:spAutoFit/>
          </a:bodyPr>
          <a:lstStyle/>
          <a:p>
            <a:r>
              <a:rPr lang="en-GB" sz="3600" b="1" dirty="0">
                <a:solidFill>
                  <a:schemeClr val="bg1"/>
                </a:solidFill>
              </a:rPr>
              <a:t>Pros vs. Cons </a:t>
            </a:r>
            <a:endParaRPr lang="en-US" sz="3600" b="1" dirty="0">
              <a:solidFill>
                <a:schemeClr val="bg1"/>
              </a:solidFill>
            </a:endParaRPr>
          </a:p>
        </p:txBody>
      </p:sp>
      <p:sp>
        <p:nvSpPr>
          <p:cNvPr id="8" name="Google Shape;209;p7">
            <a:extLst>
              <a:ext uri="{FF2B5EF4-FFF2-40B4-BE49-F238E27FC236}">
                <a16:creationId xmlns:a16="http://schemas.microsoft.com/office/drawing/2014/main" id="{713A264C-0D7F-8AEB-F674-1C9D4A17158B}"/>
              </a:ext>
            </a:extLst>
          </p:cNvPr>
          <p:cNvSpPr txBox="1">
            <a:spLocks/>
          </p:cNvSpPr>
          <p:nvPr/>
        </p:nvSpPr>
        <p:spPr>
          <a:xfrm>
            <a:off x="388825" y="1333554"/>
            <a:ext cx="5569743" cy="5363807"/>
          </a:xfrm>
          <a:prstGeom prst="rect">
            <a:avLst/>
          </a:prstGeom>
          <a:noFill/>
          <a:ln>
            <a:solidFill>
              <a:schemeClr val="accent1"/>
            </a:solid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pPr>
            <a:r>
              <a:rPr lang="en-GB" sz="1800" b="1" dirty="0">
                <a:solidFill>
                  <a:srgbClr val="6A9D56"/>
                </a:solidFill>
                <a:latin typeface="+mn-lt"/>
                <a:ea typeface="Open Sans"/>
                <a:cs typeface="Open Sans"/>
                <a:sym typeface="Open Sans"/>
              </a:rPr>
              <a:t>Transparency:​   </a:t>
            </a:r>
            <a:r>
              <a:rPr lang="en-GB" sz="1800" dirty="0">
                <a:latin typeface="+mn-lt"/>
                <a:ea typeface="Open Sans"/>
                <a:cs typeface="Open Sans"/>
                <a:sym typeface="Open Sans"/>
              </a:rPr>
              <a:t>Blockchain enhances transparency by providing a tamper-proof and publicly accessible ledger, allowing consumers and stakeholders to track the entire supply chain, from farm to table.​</a:t>
            </a:r>
          </a:p>
          <a:p>
            <a:pPr>
              <a:lnSpc>
                <a:spcPct val="100000"/>
              </a:lnSpc>
              <a:spcBef>
                <a:spcPts val="0"/>
              </a:spcBef>
            </a:pPr>
            <a:endParaRPr lang="en-GB" sz="1800" dirty="0">
              <a:latin typeface="+mn-lt"/>
              <a:ea typeface="Open Sans"/>
              <a:cs typeface="Open Sans"/>
              <a:sym typeface="Open Sans"/>
            </a:endParaRPr>
          </a:p>
          <a:p>
            <a:pPr>
              <a:lnSpc>
                <a:spcPct val="100000"/>
              </a:lnSpc>
              <a:spcBef>
                <a:spcPts val="0"/>
              </a:spcBef>
            </a:pPr>
            <a:r>
              <a:rPr lang="en-GB" sz="1800" b="1" dirty="0">
                <a:solidFill>
                  <a:srgbClr val="6A9D56"/>
                </a:solidFill>
                <a:latin typeface="+mn-lt"/>
                <a:ea typeface="Open Sans"/>
                <a:cs typeface="Open Sans"/>
                <a:sym typeface="Open Sans"/>
              </a:rPr>
              <a:t>Traceability:​ </a:t>
            </a:r>
            <a:r>
              <a:rPr lang="en-GB" sz="1800" dirty="0">
                <a:latin typeface="+mn-lt"/>
                <a:ea typeface="Open Sans"/>
                <a:cs typeface="Open Sans"/>
                <a:sym typeface="Open Sans"/>
              </a:rPr>
              <a:t>Blockchain's immutability ensures accurate traceability, making it highly effective in quickly identifying the origin and journey of products, instilling confidence in the supply chain.​</a:t>
            </a:r>
          </a:p>
          <a:p>
            <a:pPr>
              <a:lnSpc>
                <a:spcPct val="100000"/>
              </a:lnSpc>
              <a:spcBef>
                <a:spcPts val="0"/>
              </a:spcBef>
            </a:pPr>
            <a:endParaRPr lang="en-GB" sz="1800" dirty="0">
              <a:latin typeface="+mn-lt"/>
              <a:ea typeface="Open Sans"/>
              <a:cs typeface="Open Sans"/>
              <a:sym typeface="Open Sans"/>
            </a:endParaRPr>
          </a:p>
          <a:p>
            <a:pPr>
              <a:lnSpc>
                <a:spcPct val="100000"/>
              </a:lnSpc>
              <a:spcBef>
                <a:spcPts val="0"/>
              </a:spcBef>
            </a:pPr>
            <a:r>
              <a:rPr lang="en-GB" sz="1800" dirty="0">
                <a:latin typeface="+mn-lt"/>
                <a:ea typeface="Open Sans"/>
                <a:cs typeface="Open Sans"/>
                <a:sym typeface="Open Sans"/>
              </a:rPr>
              <a:t>​</a:t>
            </a:r>
            <a:r>
              <a:rPr lang="en-GB" sz="1800" b="1" dirty="0">
                <a:solidFill>
                  <a:srgbClr val="6A9D56"/>
                </a:solidFill>
                <a:latin typeface="+mn-lt"/>
                <a:ea typeface="Open Sans"/>
                <a:cs typeface="Open Sans"/>
                <a:sym typeface="Open Sans"/>
              </a:rPr>
              <a:t>Smart Contracts:​ </a:t>
            </a:r>
            <a:r>
              <a:rPr lang="en-GB" sz="1800" dirty="0">
                <a:latin typeface="+mn-lt"/>
                <a:ea typeface="Open Sans"/>
                <a:cs typeface="Open Sans"/>
                <a:sym typeface="Open Sans"/>
              </a:rPr>
              <a:t>Implementing smart contracts automates and enforces agreements, streamlining processes, reducing the risk of disputes, and enhancing trust by ensuring that predefined conditions are met.​</a:t>
            </a:r>
          </a:p>
          <a:p>
            <a:pPr>
              <a:lnSpc>
                <a:spcPct val="100000"/>
              </a:lnSpc>
              <a:spcBef>
                <a:spcPts val="0"/>
              </a:spcBef>
            </a:pPr>
            <a:endParaRPr lang="en-GB" sz="1800" dirty="0">
              <a:latin typeface="+mn-lt"/>
              <a:ea typeface="Open Sans"/>
              <a:cs typeface="Open Sans"/>
              <a:sym typeface="Open Sans"/>
            </a:endParaRPr>
          </a:p>
          <a:p>
            <a:pPr>
              <a:lnSpc>
                <a:spcPct val="100000"/>
              </a:lnSpc>
              <a:spcBef>
                <a:spcPts val="0"/>
              </a:spcBef>
            </a:pPr>
            <a:r>
              <a:rPr lang="en-GB" sz="1800" b="1" dirty="0">
                <a:solidFill>
                  <a:srgbClr val="6A9D56"/>
                </a:solidFill>
                <a:latin typeface="+mn-lt"/>
                <a:ea typeface="Open Sans"/>
                <a:cs typeface="Open Sans"/>
                <a:sym typeface="Open Sans"/>
              </a:rPr>
              <a:t>​Reduced Fraud:​ </a:t>
            </a:r>
            <a:r>
              <a:rPr lang="en-GB" sz="1800" dirty="0">
                <a:latin typeface="+mn-lt"/>
                <a:ea typeface="Open Sans"/>
                <a:cs typeface="Open Sans"/>
                <a:sym typeface="Open Sans"/>
              </a:rPr>
              <a:t>Blockchain's decentralized and secure nature reduces the risk of fraud and counterfeiting, creating a more trustworthy environment for consumers and supply chain actors.</a:t>
            </a:r>
            <a:endParaRPr lang="en-US" sz="1800" dirty="0">
              <a:latin typeface="+mn-lt"/>
              <a:ea typeface="Open Sans"/>
              <a:cs typeface="Open Sans"/>
              <a:sym typeface="Open Sans"/>
            </a:endParaRPr>
          </a:p>
        </p:txBody>
      </p:sp>
      <p:sp>
        <p:nvSpPr>
          <p:cNvPr id="2" name="Google Shape;209;p7">
            <a:extLst>
              <a:ext uri="{FF2B5EF4-FFF2-40B4-BE49-F238E27FC236}">
                <a16:creationId xmlns:a16="http://schemas.microsoft.com/office/drawing/2014/main" id="{55CD3F8C-1DB1-1B31-DBFA-F1118E90544B}"/>
              </a:ext>
            </a:extLst>
          </p:cNvPr>
          <p:cNvSpPr txBox="1">
            <a:spLocks/>
          </p:cNvSpPr>
          <p:nvPr/>
        </p:nvSpPr>
        <p:spPr>
          <a:xfrm>
            <a:off x="6330779" y="1401731"/>
            <a:ext cx="5569742" cy="5295629"/>
          </a:xfrm>
          <a:prstGeom prst="rect">
            <a:avLst/>
          </a:prstGeom>
          <a:noFill/>
          <a:ln>
            <a:solidFill>
              <a:schemeClr val="accent1"/>
            </a:solid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pPr>
            <a:r>
              <a:rPr lang="en-GB" sz="1800" b="1" dirty="0">
                <a:solidFill>
                  <a:srgbClr val="6A9D56"/>
                </a:solidFill>
                <a:latin typeface="+mn-lt"/>
                <a:ea typeface="Open Sans"/>
                <a:cs typeface="Open Sans"/>
                <a:sym typeface="Open Sans"/>
              </a:rPr>
              <a:t>Scalability Challenges:​ </a:t>
            </a:r>
            <a:r>
              <a:rPr lang="en-GB" sz="1800" dirty="0">
                <a:latin typeface="+mn-lt"/>
                <a:ea typeface="Open Sans"/>
                <a:cs typeface="Open Sans"/>
                <a:sym typeface="Open Sans"/>
              </a:rPr>
              <a:t>Blockchain networks may face scalability issues, which, if not addressed, could impact the speed and efficiency of transactions within the supply chain in the agrifood sector.​</a:t>
            </a:r>
          </a:p>
          <a:p>
            <a:pPr>
              <a:lnSpc>
                <a:spcPct val="100000"/>
              </a:lnSpc>
              <a:spcBef>
                <a:spcPts val="0"/>
              </a:spcBef>
            </a:pPr>
            <a:endParaRPr lang="en-GB" sz="1800" dirty="0">
              <a:latin typeface="+mn-lt"/>
              <a:ea typeface="Open Sans"/>
              <a:cs typeface="Open Sans"/>
              <a:sym typeface="Open Sans"/>
            </a:endParaRPr>
          </a:p>
          <a:p>
            <a:pPr>
              <a:lnSpc>
                <a:spcPct val="100000"/>
              </a:lnSpc>
              <a:spcBef>
                <a:spcPts val="0"/>
              </a:spcBef>
            </a:pPr>
            <a:r>
              <a:rPr lang="en-GB" sz="1800" dirty="0">
                <a:latin typeface="+mn-lt"/>
                <a:ea typeface="Open Sans"/>
                <a:cs typeface="Open Sans"/>
                <a:sym typeface="Open Sans"/>
              </a:rPr>
              <a:t>​</a:t>
            </a:r>
            <a:r>
              <a:rPr lang="en-GB" sz="1800" b="1" dirty="0">
                <a:solidFill>
                  <a:srgbClr val="6A9D56"/>
                </a:solidFill>
                <a:latin typeface="+mn-lt"/>
                <a:ea typeface="Open Sans"/>
                <a:cs typeface="Open Sans"/>
                <a:sym typeface="Open Sans"/>
              </a:rPr>
              <a:t>Data Privacy Concerns:​ </a:t>
            </a:r>
            <a:r>
              <a:rPr lang="en-GB" sz="1800" dirty="0">
                <a:latin typeface="+mn-lt"/>
                <a:ea typeface="Open Sans"/>
                <a:cs typeface="Open Sans"/>
                <a:sym typeface="Open Sans"/>
              </a:rPr>
              <a:t>Despite security features, concerns about data privacy on a decentralized ledger may arise, necessitating careful consideration of data protection regulations​</a:t>
            </a:r>
          </a:p>
          <a:p>
            <a:pPr>
              <a:lnSpc>
                <a:spcPct val="100000"/>
              </a:lnSpc>
              <a:spcBef>
                <a:spcPts val="0"/>
              </a:spcBef>
            </a:pPr>
            <a:endParaRPr lang="en-GB" sz="1800" dirty="0">
              <a:latin typeface="+mn-lt"/>
              <a:ea typeface="Open Sans"/>
              <a:cs typeface="Open Sans"/>
              <a:sym typeface="Open Sans"/>
            </a:endParaRPr>
          </a:p>
          <a:p>
            <a:pPr>
              <a:lnSpc>
                <a:spcPct val="100000"/>
              </a:lnSpc>
              <a:spcBef>
                <a:spcPts val="0"/>
              </a:spcBef>
            </a:pPr>
            <a:r>
              <a:rPr lang="en-GB" sz="1800" b="1" dirty="0">
                <a:solidFill>
                  <a:srgbClr val="6A9D56"/>
                </a:solidFill>
                <a:latin typeface="+mn-lt"/>
                <a:ea typeface="Open Sans"/>
                <a:cs typeface="Open Sans"/>
                <a:sym typeface="Open Sans"/>
              </a:rPr>
              <a:t>​Regulatory Uncertainty:​ </a:t>
            </a:r>
            <a:r>
              <a:rPr lang="en-GB" sz="1800" dirty="0">
                <a:latin typeface="+mn-lt"/>
                <a:ea typeface="Open Sans"/>
                <a:cs typeface="Open Sans"/>
                <a:sym typeface="Open Sans"/>
              </a:rPr>
              <a:t>The evolving regulatory landscape for blockchain in the agrifood sector may lead to uncertainty and potential compliance issues as regulations are developed and implemented.​</a:t>
            </a:r>
          </a:p>
          <a:p>
            <a:pPr>
              <a:lnSpc>
                <a:spcPct val="100000"/>
              </a:lnSpc>
              <a:spcBef>
                <a:spcPts val="0"/>
              </a:spcBef>
            </a:pPr>
            <a:endParaRPr lang="en-GB" sz="1800" dirty="0">
              <a:latin typeface="+mn-lt"/>
              <a:ea typeface="Open Sans"/>
              <a:cs typeface="Open Sans"/>
              <a:sym typeface="Open Sans"/>
            </a:endParaRPr>
          </a:p>
          <a:p>
            <a:pPr>
              <a:lnSpc>
                <a:spcPct val="100000"/>
              </a:lnSpc>
              <a:spcBef>
                <a:spcPts val="0"/>
              </a:spcBef>
            </a:pPr>
            <a:r>
              <a:rPr lang="en-GB" sz="1800" dirty="0">
                <a:latin typeface="+mn-lt"/>
                <a:ea typeface="Open Sans"/>
                <a:cs typeface="Open Sans"/>
                <a:sym typeface="Open Sans"/>
              </a:rPr>
              <a:t>​</a:t>
            </a:r>
            <a:r>
              <a:rPr lang="en-GB" sz="1800" b="1" dirty="0">
                <a:solidFill>
                  <a:srgbClr val="6A9D56"/>
                </a:solidFill>
                <a:latin typeface="+mn-lt"/>
                <a:ea typeface="Open Sans"/>
                <a:cs typeface="Open Sans"/>
                <a:sym typeface="Open Sans"/>
              </a:rPr>
              <a:t>Integration with Existing Systems:</a:t>
            </a:r>
            <a:r>
              <a:rPr lang="en-GB" sz="1800" dirty="0">
                <a:latin typeface="+mn-lt"/>
                <a:ea typeface="Open Sans"/>
                <a:cs typeface="Open Sans"/>
                <a:sym typeface="Open Sans"/>
              </a:rPr>
              <a:t>​  Integrating blockchain with existing agrifood systems and technologies may pose challenges, requiring careful planning and potential modifications to current processes.</a:t>
            </a:r>
            <a:endParaRPr lang="en-US" sz="1800" dirty="0">
              <a:latin typeface="+mn-lt"/>
              <a:ea typeface="Open Sans"/>
              <a:cs typeface="Open Sans"/>
              <a:sym typeface="Open Sans"/>
            </a:endParaRPr>
          </a:p>
        </p:txBody>
      </p:sp>
      <p:pic>
        <p:nvPicPr>
          <p:cNvPr id="3" name="Graphic 7" descr="Thumbs Down with solid fill">
            <a:extLst>
              <a:ext uri="{FF2B5EF4-FFF2-40B4-BE49-F238E27FC236}">
                <a16:creationId xmlns:a16="http://schemas.microsoft.com/office/drawing/2014/main" id="{BB0DA69C-71AA-4D86-52E4-665883E309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flipH="1">
            <a:off x="5120193" y="531638"/>
            <a:ext cx="914400" cy="914400"/>
          </a:xfrm>
          <a:prstGeom prst="rect">
            <a:avLst/>
          </a:prstGeom>
        </p:spPr>
      </p:pic>
      <p:pic>
        <p:nvPicPr>
          <p:cNvPr id="4" name="Graphic 6" descr="Thumbs Down with solid fill">
            <a:extLst>
              <a:ext uri="{FF2B5EF4-FFF2-40B4-BE49-F238E27FC236}">
                <a16:creationId xmlns:a16="http://schemas.microsoft.com/office/drawing/2014/main" id="{B86E9DE9-8C82-0812-7729-42B5284844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6506" y="597241"/>
            <a:ext cx="914400" cy="914400"/>
          </a:xfrm>
          <a:prstGeom prst="rect">
            <a:avLst/>
          </a:prstGeom>
        </p:spPr>
      </p:pic>
    </p:spTree>
    <p:extLst>
      <p:ext uri="{BB962C8B-B14F-4D97-AF65-F5344CB8AC3E}">
        <p14:creationId xmlns:p14="http://schemas.microsoft.com/office/powerpoint/2010/main" val="3872926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41760" y="2817221"/>
            <a:ext cx="5150436" cy="2757828"/>
          </a:xfrm>
        </p:spPr>
        <p:txBody>
          <a:bodyPr/>
          <a:lstStyle/>
          <a:p>
            <a:r>
              <a:rPr lang="en-US" dirty="0"/>
              <a:t>Exercises and Case Studies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3876657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1906416"/>
            <a:ext cx="5480760" cy="2743201"/>
          </a:xfrm>
          <a:prstGeom prst="rect">
            <a:avLst/>
          </a:prstGeom>
        </p:spPr>
        <p:txBody>
          <a:bodyPr/>
          <a:lstStyle/>
          <a:p>
            <a:r>
              <a:rPr lang="en-GB" i="1" dirty="0"/>
              <a:t>Opportunism is effectively constrained in the management of the agri-food supply chain based on blockchain​.</a:t>
            </a:r>
            <a:endParaRPr lang="en-US" i="1" dirty="0"/>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78950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175913" y="600186"/>
            <a:ext cx="10595237" cy="803654"/>
          </a:xfrm>
          <a:prstGeom prst="rect">
            <a:avLst/>
          </a:prstGeom>
        </p:spPr>
        <p:txBody>
          <a:bodyPr/>
          <a:lstStyle/>
          <a:p>
            <a:r>
              <a:rPr lang="en-US" dirty="0"/>
              <a:t>ACTIVITY:  </a:t>
            </a:r>
            <a:r>
              <a:rPr lang="en-US" dirty="0">
                <a:solidFill>
                  <a:srgbClr val="6A9D56"/>
                </a:solidFill>
              </a:rPr>
              <a:t>Blockchain Brainstorm</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4DAD6723-BC16-4071-C65F-C2251E4E89BD}"/>
              </a:ext>
            </a:extLst>
          </p:cNvPr>
          <p:cNvPicPr>
            <a:picLocks noChangeAspect="1"/>
          </p:cNvPicPr>
          <p:nvPr/>
        </p:nvPicPr>
        <p:blipFill>
          <a:blip r:embed="rId2"/>
          <a:stretch>
            <a:fillRect/>
          </a:stretch>
        </p:blipFill>
        <p:spPr>
          <a:xfrm>
            <a:off x="529046" y="0"/>
            <a:ext cx="1487670" cy="1563960"/>
          </a:xfrm>
          <a:prstGeom prst="rect">
            <a:avLst/>
          </a:prstGeom>
        </p:spPr>
      </p:pic>
      <p:sp>
        <p:nvSpPr>
          <p:cNvPr id="17" name="TextBox 16">
            <a:extLst>
              <a:ext uri="{FF2B5EF4-FFF2-40B4-BE49-F238E27FC236}">
                <a16:creationId xmlns:a16="http://schemas.microsoft.com/office/drawing/2014/main" id="{7C3079B1-4BF5-FCBF-B8BD-D7BD78B1A585}"/>
              </a:ext>
            </a:extLst>
          </p:cNvPr>
          <p:cNvSpPr txBox="1"/>
          <p:nvPr/>
        </p:nvSpPr>
        <p:spPr>
          <a:xfrm>
            <a:off x="1907176" y="2004026"/>
            <a:ext cx="8242663" cy="3447098"/>
          </a:xfrm>
          <a:prstGeom prst="rect">
            <a:avLst/>
          </a:prstGeom>
          <a:noFill/>
        </p:spPr>
        <p:txBody>
          <a:bodyPr wrap="square">
            <a:spAutoFit/>
          </a:bodyPr>
          <a:lstStyle/>
          <a:p>
            <a:pPr algn="ctr"/>
            <a:r>
              <a:rPr lang="en-GB" sz="4000" dirty="0">
                <a:solidFill>
                  <a:srgbClr val="262626"/>
                </a:solidFill>
                <a:latin typeface="Calibri" panose="020F0502020204030204" pitchFamily="34" charset="0"/>
              </a:rPr>
              <a:t>What are the potential applications of blockchain in the agrifood sector?​</a:t>
            </a:r>
          </a:p>
          <a:p>
            <a:pPr algn="ctr"/>
            <a:endParaRPr lang="en-GB" sz="3600" dirty="0">
              <a:solidFill>
                <a:srgbClr val="262626"/>
              </a:solidFill>
              <a:latin typeface="Calibri" panose="020F0502020204030204" pitchFamily="34" charset="0"/>
            </a:endParaRPr>
          </a:p>
          <a:p>
            <a:endParaRPr lang="en-GB" sz="1800" dirty="0">
              <a:latin typeface="Calibri" panose="020F0502020204030204" pitchFamily="34" charset="0"/>
            </a:endParaRPr>
          </a:p>
          <a:p>
            <a:pPr algn="ctr"/>
            <a:r>
              <a:rPr lang="en-GB" sz="2800" dirty="0">
                <a:solidFill>
                  <a:srgbClr val="262626"/>
                </a:solidFill>
                <a:latin typeface="Calibri" panose="020F0502020204030204" pitchFamily="34" charset="0"/>
              </a:rPr>
              <a:t>Divide into small groups or pairs and for 5 minutes try to brainstorm as many applications as possible, writing them down on the provided sticky notes.​</a:t>
            </a:r>
          </a:p>
        </p:txBody>
      </p:sp>
      <p:sp>
        <p:nvSpPr>
          <p:cNvPr id="18" name="AutoShape 8" descr="Person with idea outline">
            <a:extLst>
              <a:ext uri="{FF2B5EF4-FFF2-40B4-BE49-F238E27FC236}">
                <a16:creationId xmlns:a16="http://schemas.microsoft.com/office/drawing/2014/main" id="{B969E458-7723-7140-B510-8F58D637BD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2986167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452172" y="522716"/>
            <a:ext cx="5041923" cy="720752"/>
          </a:xfrm>
          <a:prstGeom prst="rect">
            <a:avLst/>
          </a:prstGeom>
        </p:spPr>
        <p:txBody>
          <a:bodyPr/>
          <a:lstStyle/>
          <a:p>
            <a:r>
              <a:rPr lang="en-US" dirty="0"/>
              <a:t>Module Introduction </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452172" y="1475951"/>
            <a:ext cx="8006316" cy="5262979"/>
          </a:xfrm>
          <a:prstGeom prst="rect">
            <a:avLst/>
          </a:prstGeom>
          <a:solidFill>
            <a:schemeClr val="bg1"/>
          </a:solidFill>
        </p:spPr>
        <p:txBody>
          <a:bodyPr wrap="square" rtlCol="0">
            <a:spAutoFit/>
          </a:bodyPr>
          <a:lstStyle/>
          <a:p>
            <a:r>
              <a:rPr lang="en-GB" sz="2400" dirty="0">
                <a:solidFill>
                  <a:srgbClr val="262626"/>
                </a:solidFill>
              </a:rPr>
              <a:t>Topic of the module: ‘Trustworthy Blockchain Resources in the Agrifood Sector – Who to Trust?’​</a:t>
            </a:r>
            <a:br>
              <a:rPr lang="en-GB" sz="2400" dirty="0">
                <a:solidFill>
                  <a:srgbClr val="262626"/>
                </a:solidFill>
              </a:rPr>
            </a:br>
            <a:endParaRPr lang="en-GB" sz="2400" dirty="0">
              <a:solidFill>
                <a:srgbClr val="262626"/>
              </a:solidFill>
            </a:endParaRPr>
          </a:p>
          <a:p>
            <a:r>
              <a:rPr lang="en-GB" sz="2400" b="1" dirty="0">
                <a:solidFill>
                  <a:srgbClr val="262626"/>
                </a:solidFill>
              </a:rPr>
              <a:t>Significance</a:t>
            </a:r>
            <a:r>
              <a:rPr lang="en-GB" sz="2400" dirty="0">
                <a:solidFill>
                  <a:srgbClr val="262626"/>
                </a:solidFill>
              </a:rPr>
              <a:t>: </a:t>
            </a:r>
          </a:p>
          <a:p>
            <a:pPr marL="342900" indent="-342900">
              <a:buFont typeface="Arial" panose="020B0604020202020204" pitchFamily="34" charset="0"/>
              <a:buChar char="•"/>
            </a:pPr>
            <a:r>
              <a:rPr lang="en-GB" sz="2400" dirty="0">
                <a:solidFill>
                  <a:srgbClr val="262626"/>
                </a:solidFill>
              </a:rPr>
              <a:t>Potential to illustrate to what extent blockchain can be viewed as a trustworthy technology.</a:t>
            </a:r>
          </a:p>
          <a:p>
            <a:pPr marL="342900" indent="-342900">
              <a:buFont typeface="Arial" panose="020B0604020202020204" pitchFamily="34" charset="0"/>
              <a:buChar char="•"/>
            </a:pPr>
            <a:r>
              <a:rPr lang="en-GB" sz="2400" dirty="0">
                <a:solidFill>
                  <a:srgbClr val="262626"/>
                </a:solidFill>
              </a:rPr>
              <a:t>Prominent in the academic literature.</a:t>
            </a:r>
          </a:p>
          <a:p>
            <a:pPr marL="342900" indent="-342900">
              <a:buFont typeface="Arial" panose="020B0604020202020204" pitchFamily="34" charset="0"/>
              <a:buChar char="•"/>
            </a:pPr>
            <a:r>
              <a:rPr lang="en-GB" sz="2400" dirty="0">
                <a:solidFill>
                  <a:srgbClr val="262626"/>
                </a:solidFill>
              </a:rPr>
              <a:t>Answering the questions to what extent the use of blockchain in the agri-food sector is trustworthy. </a:t>
            </a:r>
          </a:p>
          <a:p>
            <a:pPr marL="342900" indent="-342900">
              <a:buFont typeface="Arial" panose="020B0604020202020204" pitchFamily="34" charset="0"/>
              <a:buChar char="•"/>
            </a:pPr>
            <a:endParaRPr lang="en-GB" sz="2400" dirty="0"/>
          </a:p>
          <a:p>
            <a:endParaRPr lang="en-GB" sz="2400" dirty="0"/>
          </a:p>
          <a:p>
            <a:endParaRPr lang="en-GB" sz="2400" dirty="0"/>
          </a:p>
          <a:p>
            <a:endParaRPr lang="en-GB" sz="2400" dirty="0"/>
          </a:p>
          <a:p>
            <a:endParaRPr lang="en-GB" sz="2400" dirty="0"/>
          </a:p>
        </p:txBody>
      </p:sp>
    </p:spTree>
    <p:extLst>
      <p:ext uri="{BB962C8B-B14F-4D97-AF65-F5344CB8AC3E}">
        <p14:creationId xmlns:p14="http://schemas.microsoft.com/office/powerpoint/2010/main" val="3871858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87568" y="197396"/>
            <a:ext cx="11077118" cy="899883"/>
          </a:xfrm>
          <a:prstGeom prst="rect">
            <a:avLst/>
          </a:prstGeom>
        </p:spPr>
        <p:txBody>
          <a:bodyPr/>
          <a:lstStyle/>
          <a:p>
            <a:r>
              <a:rPr lang="en-GB" sz="3000" dirty="0">
                <a:solidFill>
                  <a:srgbClr val="29608D"/>
                </a:solidFill>
              </a:rPr>
              <a:t>Blockchain Technology Is Helping Farmers Be More Sustainable​</a:t>
            </a:r>
            <a:endParaRPr lang="en-US" sz="3000"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673355" y="970339"/>
            <a:ext cx="9715293" cy="2954655"/>
          </a:xfrm>
          <a:prstGeom prst="rect">
            <a:avLst/>
          </a:prstGeom>
          <a:noFill/>
        </p:spPr>
        <p:txBody>
          <a:bodyPr wrap="square" rtlCol="0">
            <a:spAutoFit/>
          </a:bodyPr>
          <a:lstStyle/>
          <a:p>
            <a:pPr algn="l"/>
            <a:r>
              <a:rPr lang="en-GB" sz="2400" b="1" i="0" dirty="0">
                <a:solidFill>
                  <a:srgbClr val="ECECEC"/>
                </a:solidFill>
                <a:effectLst/>
                <a:highlight>
                  <a:srgbClr val="6A9D56"/>
                </a:highlight>
              </a:rPr>
              <a:t>WATCH</a:t>
            </a:r>
          </a:p>
          <a:p>
            <a:pPr algn="l" rtl="0" fontAlgn="base"/>
            <a:r>
              <a:rPr lang="en-GB" sz="1800" b="0" i="0" u="none" strike="noStrike" dirty="0">
                <a:solidFill>
                  <a:srgbClr val="000000"/>
                </a:solidFill>
                <a:effectLst/>
                <a:latin typeface="Open Sans" panose="020B0606030504020204" pitchFamily="34" charset="0"/>
              </a:rPr>
              <a:t>Mashable. “</a:t>
            </a:r>
            <a:r>
              <a:rPr lang="en-US" sz="1800" b="0" i="0" u="none" strike="noStrike" dirty="0">
                <a:solidFill>
                  <a:srgbClr val="000000"/>
                </a:solidFill>
                <a:effectLst/>
                <a:latin typeface="Open Sans" panose="020B0606030504020204" pitchFamily="34" charset="0"/>
              </a:rPr>
              <a:t>Blockchain Technology Is Helping Farmers Be More Sustainable”. </a:t>
            </a:r>
          </a:p>
          <a:p>
            <a:pPr algn="l" rtl="0" fontAlgn="base"/>
            <a:r>
              <a:rPr lang="en-US" sz="1800" b="0" i="0" u="none" strike="noStrike" dirty="0">
                <a:solidFill>
                  <a:srgbClr val="000000"/>
                </a:solidFill>
                <a:effectLst/>
                <a:latin typeface="Open Sans" panose="020B0606030504020204" pitchFamily="34" charset="0"/>
              </a:rPr>
              <a:t>Online video clip. YouTube. </a:t>
            </a:r>
            <a:r>
              <a:rPr lang="en-US" sz="1800" b="0" i="0" u="sng" strike="noStrike" dirty="0">
                <a:solidFill>
                  <a:srgbClr val="414042"/>
                </a:solidFill>
                <a:effectLst/>
                <a:latin typeface="Open Sans" panose="020B0606030504020204" pitchFamily="34" charset="0"/>
                <a:hlinkClick r:id="rId3"/>
              </a:rPr>
              <a:t>https://www.youtube.com/watch?v=P2izCyFt_d0</a:t>
            </a:r>
            <a:r>
              <a:rPr lang="en-US" sz="1800" b="0" i="0" dirty="0">
                <a:solidFill>
                  <a:srgbClr val="000000"/>
                </a:solidFill>
                <a:effectLst/>
                <a:latin typeface="Open Sans" panose="020B0606030504020204" pitchFamily="34" charset="0"/>
              </a:rPr>
              <a:t>​</a:t>
            </a:r>
          </a:p>
          <a:p>
            <a:pPr algn="l" rtl="0" fontAlgn="base"/>
            <a:endParaRPr lang="en-US" dirty="0">
              <a:solidFill>
                <a:srgbClr val="000000"/>
              </a:solidFill>
              <a:latin typeface="Open Sans" panose="020B0606030504020204" pitchFamily="34" charset="0"/>
            </a:endParaRPr>
          </a:p>
          <a:p>
            <a:pPr algn="l" rtl="0" fontAlgn="base"/>
            <a:endParaRPr lang="en-US" sz="1800" b="0" i="0" dirty="0">
              <a:solidFill>
                <a:srgbClr val="000000"/>
              </a:solidFill>
              <a:effectLst/>
              <a:latin typeface="Open Sans" panose="020B0606030504020204" pitchFamily="34" charset="0"/>
            </a:endParaRPr>
          </a:p>
          <a:p>
            <a:pPr algn="l" rtl="0" fontAlgn="base"/>
            <a:endParaRPr lang="en-US" dirty="0">
              <a:solidFill>
                <a:srgbClr val="000000"/>
              </a:solidFill>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Segoe UI" panose="020B0502040204020203" pitchFamily="34" charset="0"/>
            </a:endParaRPr>
          </a:p>
          <a:p>
            <a:pPr algn="l" rtl="0" fontAlgn="base"/>
            <a:r>
              <a:rPr lang="en-GB" sz="1800" b="0" i="0" dirty="0">
                <a:solidFill>
                  <a:srgbClr val="000000"/>
                </a:solidFill>
                <a:effectLst/>
                <a:highlight>
                  <a:srgbClr val="F5F5F5"/>
                </a:highlight>
                <a:latin typeface="Open Sans" panose="020B0606030504020204" pitchFamily="34" charset="0"/>
              </a:rPr>
              <a:t>​</a:t>
            </a:r>
            <a:endParaRPr lang="en-GB" b="0" i="0" dirty="0">
              <a:solidFill>
                <a:srgbClr val="000000"/>
              </a:solidFill>
              <a:effectLst/>
              <a:highlight>
                <a:srgbClr val="F5F5F5"/>
              </a:highlight>
              <a:latin typeface="Segoe UI" panose="020B0502040204020203" pitchFamily="34" charset="0"/>
            </a:endParaRPr>
          </a:p>
          <a:p>
            <a:pPr algn="l"/>
            <a:endParaRPr lang="en-GB" b="0" i="0" dirty="0">
              <a:solidFill>
                <a:srgbClr val="7A7A7A"/>
              </a:solidFill>
              <a:effectLst/>
              <a:latin typeface="Roboto" panose="02000000000000000000" pitchFamily="2" charset="0"/>
            </a:endParaRPr>
          </a:p>
        </p:txBody>
      </p:sp>
      <p:pic>
        <p:nvPicPr>
          <p:cNvPr id="4" name="Online Media 3" title="Blockchain Technology Is Helping Farmers Be More Sustainable | Mashable">
            <a:hlinkClick r:id="" action="ppaction://media"/>
            <a:extLst>
              <a:ext uri="{FF2B5EF4-FFF2-40B4-BE49-F238E27FC236}">
                <a16:creationId xmlns:a16="http://schemas.microsoft.com/office/drawing/2014/main" id="{A5AAA5D2-7789-BDB3-3521-73BE7D089A78}"/>
              </a:ext>
            </a:extLst>
          </p:cNvPr>
          <p:cNvPicPr>
            <a:picLocks noRot="1" noChangeAspect="1"/>
          </p:cNvPicPr>
          <p:nvPr>
            <a:videoFile r:link="rId1"/>
          </p:nvPr>
        </p:nvPicPr>
        <p:blipFill>
          <a:blip r:embed="rId4"/>
          <a:stretch>
            <a:fillRect/>
          </a:stretch>
        </p:blipFill>
        <p:spPr>
          <a:xfrm>
            <a:off x="1803352" y="2131966"/>
            <a:ext cx="7620000" cy="4305300"/>
          </a:xfrm>
          <a:prstGeom prst="rect">
            <a:avLst/>
          </a:prstGeom>
        </p:spPr>
      </p:pic>
    </p:spTree>
    <p:extLst>
      <p:ext uri="{BB962C8B-B14F-4D97-AF65-F5344CB8AC3E}">
        <p14:creationId xmlns:p14="http://schemas.microsoft.com/office/powerpoint/2010/main" val="41860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87568" y="197396"/>
            <a:ext cx="11077118" cy="899883"/>
          </a:xfrm>
          <a:prstGeom prst="rect">
            <a:avLst/>
          </a:prstGeom>
        </p:spPr>
        <p:txBody>
          <a:bodyPr/>
          <a:lstStyle/>
          <a:p>
            <a:r>
              <a:rPr lang="en-GB" sz="3000" dirty="0">
                <a:solidFill>
                  <a:srgbClr val="29608D"/>
                </a:solidFill>
              </a:rPr>
              <a:t>Smart Contracts​</a:t>
            </a:r>
            <a:endParaRPr lang="en-US" sz="3000"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476650" y="823742"/>
            <a:ext cx="9715293" cy="3231654"/>
          </a:xfrm>
          <a:prstGeom prst="rect">
            <a:avLst/>
          </a:prstGeom>
          <a:noFill/>
        </p:spPr>
        <p:txBody>
          <a:bodyPr wrap="square" rtlCol="0">
            <a:spAutoFit/>
          </a:bodyPr>
          <a:lstStyle/>
          <a:p>
            <a:pPr algn="l"/>
            <a:r>
              <a:rPr lang="en-GB" sz="2400" b="1" i="0" dirty="0">
                <a:solidFill>
                  <a:srgbClr val="ECECEC"/>
                </a:solidFill>
                <a:effectLst/>
                <a:highlight>
                  <a:srgbClr val="6A9D56"/>
                </a:highlight>
              </a:rPr>
              <a:t>WATCH</a:t>
            </a:r>
          </a:p>
          <a:p>
            <a:pPr algn="l" rtl="0" fontAlgn="base"/>
            <a:r>
              <a:rPr lang="en-GB" sz="1800" b="0" i="0" u="none" strike="noStrike" dirty="0">
                <a:solidFill>
                  <a:srgbClr val="000000"/>
                </a:solidFill>
                <a:effectLst/>
                <a:latin typeface="Open Sans" panose="020B0606030504020204" pitchFamily="34" charset="0"/>
              </a:rPr>
              <a:t>Infosys. “</a:t>
            </a:r>
            <a:r>
              <a:rPr lang="en-US" sz="1800" b="0" i="0" u="none" strike="noStrike" dirty="0">
                <a:solidFill>
                  <a:srgbClr val="000000"/>
                </a:solidFill>
                <a:effectLst/>
                <a:latin typeface="Open Sans" panose="020B0606030504020204" pitchFamily="34" charset="0"/>
              </a:rPr>
              <a:t>Blockchain for agricultural supply chain”. Online video clip. YouTube. </a:t>
            </a:r>
            <a:r>
              <a:rPr lang="en-US" sz="1800" b="0" i="0" u="sng" strike="noStrike" dirty="0">
                <a:solidFill>
                  <a:srgbClr val="414042"/>
                </a:solidFill>
                <a:effectLst/>
                <a:latin typeface="Open Sans" panose="020B0606030504020204" pitchFamily="34" charset="0"/>
                <a:hlinkClick r:id="rId3"/>
              </a:rPr>
              <a:t>https://www.youtube.com/watch?v=6ImFBrRuGG0</a:t>
            </a:r>
            <a:endParaRPr lang="en-US" sz="1800" b="0" i="0" u="sng" strike="noStrike" dirty="0">
              <a:solidFill>
                <a:srgbClr val="414042"/>
              </a:solidFill>
              <a:effectLst/>
              <a:latin typeface="Open Sans" panose="020B0606030504020204" pitchFamily="34" charset="0"/>
            </a:endParaRPr>
          </a:p>
          <a:p>
            <a:pPr algn="l" rtl="0" fontAlgn="base"/>
            <a:endParaRPr lang="en-US" sz="1800" b="0" i="0" dirty="0">
              <a:solidFill>
                <a:srgbClr val="000000"/>
              </a:solidFill>
              <a:effectLst/>
              <a:latin typeface="Open Sans" panose="020B0606030504020204" pitchFamily="34" charset="0"/>
            </a:endParaRPr>
          </a:p>
          <a:p>
            <a:pPr algn="l" rtl="0" fontAlgn="base"/>
            <a:endParaRPr lang="en-US" dirty="0">
              <a:solidFill>
                <a:srgbClr val="000000"/>
              </a:solidFill>
              <a:latin typeface="Open Sans" panose="020B0606030504020204" pitchFamily="34" charset="0"/>
            </a:endParaRPr>
          </a:p>
          <a:p>
            <a:pPr algn="l" rtl="0" fontAlgn="base"/>
            <a:endParaRPr lang="en-US" sz="1800" b="0" i="0" dirty="0">
              <a:solidFill>
                <a:srgbClr val="000000"/>
              </a:solidFill>
              <a:effectLst/>
              <a:latin typeface="Open Sans" panose="020B0606030504020204" pitchFamily="34" charset="0"/>
            </a:endParaRPr>
          </a:p>
          <a:p>
            <a:pPr algn="l" rtl="0" fontAlgn="base"/>
            <a:endParaRPr lang="en-US" dirty="0">
              <a:solidFill>
                <a:srgbClr val="000000"/>
              </a:solidFill>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Segoe UI" panose="020B0502040204020203" pitchFamily="34" charset="0"/>
            </a:endParaRPr>
          </a:p>
          <a:p>
            <a:pPr algn="l" rtl="0" fontAlgn="base"/>
            <a:r>
              <a:rPr lang="en-GB" sz="1800" b="0" i="0" dirty="0">
                <a:solidFill>
                  <a:srgbClr val="000000"/>
                </a:solidFill>
                <a:effectLst/>
                <a:highlight>
                  <a:srgbClr val="F5F5F5"/>
                </a:highlight>
                <a:latin typeface="Open Sans" panose="020B0606030504020204" pitchFamily="34" charset="0"/>
              </a:rPr>
              <a:t>​</a:t>
            </a:r>
            <a:endParaRPr lang="en-GB" b="0" i="0" dirty="0">
              <a:solidFill>
                <a:srgbClr val="000000"/>
              </a:solidFill>
              <a:effectLst/>
              <a:highlight>
                <a:srgbClr val="F5F5F5"/>
              </a:highlight>
              <a:latin typeface="Segoe UI" panose="020B0502040204020203" pitchFamily="34" charset="0"/>
            </a:endParaRPr>
          </a:p>
          <a:p>
            <a:pPr algn="l"/>
            <a:endParaRPr lang="en-GB" b="0" i="0" dirty="0">
              <a:solidFill>
                <a:srgbClr val="7A7A7A"/>
              </a:solidFill>
              <a:effectLst/>
              <a:latin typeface="Roboto" panose="02000000000000000000" pitchFamily="2" charset="0"/>
            </a:endParaRPr>
          </a:p>
        </p:txBody>
      </p:sp>
      <p:pic>
        <p:nvPicPr>
          <p:cNvPr id="12" name="Online Media 11" title="Blockchain for agricultural supply chain">
            <a:hlinkClick r:id="" action="ppaction://media"/>
            <a:extLst>
              <a:ext uri="{FF2B5EF4-FFF2-40B4-BE49-F238E27FC236}">
                <a16:creationId xmlns:a16="http://schemas.microsoft.com/office/drawing/2014/main" id="{2497CCDA-937D-AF4B-C434-1BCED4A518A3}"/>
              </a:ext>
            </a:extLst>
          </p:cNvPr>
          <p:cNvPicPr>
            <a:picLocks noRot="1" noChangeAspect="1"/>
          </p:cNvPicPr>
          <p:nvPr>
            <a:videoFile r:link="rId1"/>
          </p:nvPr>
        </p:nvPicPr>
        <p:blipFill>
          <a:blip r:embed="rId4"/>
          <a:stretch>
            <a:fillRect/>
          </a:stretch>
        </p:blipFill>
        <p:spPr>
          <a:xfrm>
            <a:off x="2135777" y="2131967"/>
            <a:ext cx="7620000" cy="4305300"/>
          </a:xfrm>
          <a:prstGeom prst="rect">
            <a:avLst/>
          </a:prstGeom>
        </p:spPr>
      </p:pic>
    </p:spTree>
    <p:extLst>
      <p:ext uri="{BB962C8B-B14F-4D97-AF65-F5344CB8AC3E}">
        <p14:creationId xmlns:p14="http://schemas.microsoft.com/office/powerpoint/2010/main" val="224669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87568" y="197396"/>
            <a:ext cx="11077118" cy="899883"/>
          </a:xfrm>
          <a:prstGeom prst="rect">
            <a:avLst/>
          </a:prstGeom>
        </p:spPr>
        <p:txBody>
          <a:bodyPr/>
          <a:lstStyle/>
          <a:p>
            <a:r>
              <a:rPr lang="en-GB" sz="3000" dirty="0">
                <a:solidFill>
                  <a:srgbClr val="29608D"/>
                </a:solidFill>
              </a:rPr>
              <a:t>Case 1: blockchain-based poultry farming ecosystem – ‘Bu </a:t>
            </a:r>
            <a:r>
              <a:rPr lang="en-GB" sz="3000" dirty="0" err="1">
                <a:solidFill>
                  <a:srgbClr val="29608D"/>
                </a:solidFill>
              </a:rPr>
              <a:t>Bu</a:t>
            </a:r>
            <a:r>
              <a:rPr lang="en-GB" sz="3000" dirty="0">
                <a:solidFill>
                  <a:srgbClr val="29608D"/>
                </a:solidFill>
              </a:rPr>
              <a:t> Chicken’ project​</a:t>
            </a:r>
            <a:endParaRPr lang="en-US" sz="3000"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295762" y="1294675"/>
            <a:ext cx="7639924" cy="7263527"/>
          </a:xfrm>
          <a:prstGeom prst="rect">
            <a:avLst/>
          </a:prstGeom>
          <a:noFill/>
        </p:spPr>
        <p:txBody>
          <a:bodyPr wrap="square" rtlCol="0">
            <a:spAutoFit/>
          </a:bodyPr>
          <a:lstStyle/>
          <a:p>
            <a:pPr marL="285750" indent="-285750" algn="l" rtl="0" fontAlgn="base">
              <a:buFont typeface="Arial" panose="020B0604020202020204" pitchFamily="34" charset="0"/>
              <a:buChar char="•"/>
            </a:pPr>
            <a:r>
              <a:rPr lang="en-US" sz="2000" b="0" i="0" u="none" strike="noStrike" dirty="0">
                <a:solidFill>
                  <a:srgbClr val="000000"/>
                </a:solidFill>
                <a:effectLst/>
              </a:rPr>
              <a:t>The </a:t>
            </a:r>
            <a:r>
              <a:rPr lang="en-US" sz="2000" b="1" i="0" u="none" strike="noStrike" dirty="0">
                <a:solidFill>
                  <a:srgbClr val="000000"/>
                </a:solidFill>
                <a:effectLst/>
              </a:rPr>
              <a:t>Bu </a:t>
            </a:r>
            <a:r>
              <a:rPr lang="en-US" sz="2000" b="1" i="0" u="none" strike="noStrike" dirty="0" err="1">
                <a:solidFill>
                  <a:srgbClr val="000000"/>
                </a:solidFill>
                <a:effectLst/>
              </a:rPr>
              <a:t>Bu</a:t>
            </a:r>
            <a:r>
              <a:rPr lang="en-US" sz="2000" b="1" i="0" u="none" strike="noStrike" dirty="0">
                <a:solidFill>
                  <a:srgbClr val="000000"/>
                </a:solidFill>
                <a:effectLst/>
              </a:rPr>
              <a:t> Chicken project by Zhong An Technology </a:t>
            </a:r>
            <a:r>
              <a:rPr lang="en-US" sz="2000" b="0" i="0" u="none" strike="noStrike" dirty="0">
                <a:solidFill>
                  <a:srgbClr val="000000"/>
                </a:solidFill>
                <a:effectLst/>
              </a:rPr>
              <a:t>utilizes special technology like sensors and a secure database called </a:t>
            </a:r>
            <a:r>
              <a:rPr lang="en-US" sz="2000" b="1" i="0" u="none" strike="noStrike" dirty="0">
                <a:solidFill>
                  <a:srgbClr val="000000"/>
                </a:solidFill>
                <a:effectLst/>
              </a:rPr>
              <a:t>'An Chain Cloud' </a:t>
            </a:r>
            <a:r>
              <a:rPr lang="en-US" sz="2000" b="0" i="0" u="none" strike="noStrike" dirty="0">
                <a:solidFill>
                  <a:srgbClr val="000000"/>
                </a:solidFill>
                <a:effectLst/>
              </a:rPr>
              <a:t>to track the chicken's journey from the farm to the consumer's plate.</a:t>
            </a:r>
            <a:r>
              <a:rPr lang="en-US" sz="2000" b="0" i="0" dirty="0">
                <a:solidFill>
                  <a:srgbClr val="000000"/>
                </a:solidFill>
                <a:effectLst/>
              </a:rPr>
              <a:t>​</a:t>
            </a:r>
          </a:p>
          <a:p>
            <a:pPr algn="l" rtl="0" fontAlgn="base"/>
            <a:r>
              <a:rPr lang="en-US" sz="2000" b="0" i="0" dirty="0">
                <a:solidFill>
                  <a:srgbClr val="000000"/>
                </a:solidFill>
                <a:effectLst/>
              </a:rPr>
              <a:t>​</a:t>
            </a:r>
          </a:p>
          <a:p>
            <a:pPr marL="285750" indent="-285750" algn="l" rtl="0" fontAlgn="base">
              <a:buFont typeface="Arial" panose="020B0604020202020204" pitchFamily="34" charset="0"/>
              <a:buChar char="•"/>
            </a:pPr>
            <a:r>
              <a:rPr lang="en-US" sz="2000" b="0" i="0" u="none" strike="noStrike" dirty="0">
                <a:solidFill>
                  <a:srgbClr val="000000"/>
                </a:solidFill>
                <a:effectLst/>
              </a:rPr>
              <a:t>Sensors placed on the chicken collect data about its location and the conditions it's raised in, which is then stored securely in a database.</a:t>
            </a:r>
            <a:r>
              <a:rPr lang="en-US" sz="2000" b="0" i="0" dirty="0">
                <a:solidFill>
                  <a:srgbClr val="000000"/>
                </a:solidFill>
                <a:effectLst/>
              </a:rPr>
              <a:t>​</a:t>
            </a:r>
          </a:p>
          <a:p>
            <a:pPr algn="l" rtl="0" fontAlgn="base"/>
            <a:endParaRPr lang="en-US" sz="2000" b="0" i="0" dirty="0">
              <a:solidFill>
                <a:srgbClr val="000000"/>
              </a:solidFill>
              <a:effectLst/>
            </a:endParaRPr>
          </a:p>
          <a:p>
            <a:pPr marL="285750" indent="-285750" algn="l" rtl="0" fontAlgn="base">
              <a:buFont typeface="Arial" panose="020B0604020202020204" pitchFamily="34" charset="0"/>
              <a:buChar char="•"/>
            </a:pPr>
            <a:r>
              <a:rPr lang="en-US" sz="2000" b="0" i="0" u="none" strike="noStrike" dirty="0">
                <a:solidFill>
                  <a:srgbClr val="000000"/>
                </a:solidFill>
                <a:effectLst/>
              </a:rPr>
              <a:t>Consumers can access this data through a mobile app, which provides detailed information about the chicken's origin, handling, and transportation.</a:t>
            </a:r>
            <a:r>
              <a:rPr lang="en-US" sz="2000" b="0" i="0" dirty="0">
                <a:solidFill>
                  <a:srgbClr val="000000"/>
                </a:solidFill>
                <a:effectLst/>
              </a:rPr>
              <a:t>​</a:t>
            </a:r>
          </a:p>
          <a:p>
            <a:pPr algn="l" rtl="0" fontAlgn="base"/>
            <a:r>
              <a:rPr lang="en-US" sz="2000" b="0" i="0" dirty="0">
                <a:solidFill>
                  <a:srgbClr val="000000"/>
                </a:solidFill>
                <a:effectLst/>
              </a:rPr>
              <a:t>​</a:t>
            </a:r>
          </a:p>
          <a:p>
            <a:pPr marL="285750" indent="-285750" algn="l" rtl="0" fontAlgn="base">
              <a:buFont typeface="Arial" panose="020B0604020202020204" pitchFamily="34" charset="0"/>
              <a:buChar char="•"/>
            </a:pPr>
            <a:r>
              <a:rPr lang="en-US" sz="2000" b="0" i="0" u="none" strike="noStrike" dirty="0">
                <a:solidFill>
                  <a:srgbClr val="000000"/>
                </a:solidFill>
                <a:effectLst/>
              </a:rPr>
              <a:t>To ensure the reliability of the information, multiple parties agree on it using a special system, increasing trust among consumers.</a:t>
            </a:r>
            <a:endParaRPr lang="en-US" sz="2000" b="0" i="0" dirty="0">
              <a:solidFill>
                <a:srgbClr val="000000"/>
              </a:solidFill>
              <a:effectLst/>
            </a:endParaRPr>
          </a:p>
          <a:p>
            <a:pPr algn="l" rtl="0" fontAlgn="base"/>
            <a:endParaRPr lang="en-US" sz="2000" b="0" i="0" dirty="0">
              <a:solidFill>
                <a:srgbClr val="000000"/>
              </a:solidFill>
              <a:effectLst/>
              <a:latin typeface="Open Sans" panose="020B0606030504020204" pitchFamily="34" charset="0"/>
            </a:endParaRPr>
          </a:p>
          <a:p>
            <a:pPr algn="l" rtl="0" fontAlgn="base"/>
            <a:r>
              <a:rPr lang="en-GB" sz="2000" dirty="0">
                <a:hlinkClick r:id="rId2"/>
              </a:rPr>
              <a:t>Blockchain-based agri-food supply chain management: case study in China (wageningenacademic.com)</a:t>
            </a:r>
            <a:endParaRPr lang="en-US" sz="2000" b="0" i="0" dirty="0">
              <a:solidFill>
                <a:srgbClr val="000000"/>
              </a:solidFill>
              <a:effectLst/>
              <a:latin typeface="Open Sans" panose="020B0606030504020204" pitchFamily="34" charset="0"/>
            </a:endParaRPr>
          </a:p>
          <a:p>
            <a:pPr algn="l" rtl="0" fontAlgn="base"/>
            <a:endParaRPr lang="en-US" dirty="0">
              <a:solidFill>
                <a:srgbClr val="000000"/>
              </a:solidFill>
              <a:latin typeface="Open Sans" panose="020B0606030504020204" pitchFamily="34" charset="0"/>
            </a:endParaRPr>
          </a:p>
          <a:p>
            <a:pPr algn="l" rtl="0" fontAlgn="base"/>
            <a:endParaRPr lang="en-US" sz="1800" b="0" i="0" dirty="0">
              <a:solidFill>
                <a:srgbClr val="000000"/>
              </a:solidFill>
              <a:effectLst/>
              <a:latin typeface="Open Sans" panose="020B0606030504020204" pitchFamily="34" charset="0"/>
            </a:endParaRPr>
          </a:p>
          <a:p>
            <a:pPr algn="l" rtl="0" fontAlgn="base"/>
            <a:endParaRPr lang="en-US" dirty="0">
              <a:solidFill>
                <a:srgbClr val="000000"/>
              </a:solidFill>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Segoe UI" panose="020B0502040204020203" pitchFamily="34" charset="0"/>
            </a:endParaRPr>
          </a:p>
          <a:p>
            <a:pPr algn="l" rtl="0" fontAlgn="base"/>
            <a:r>
              <a:rPr lang="en-GB" sz="1800" b="0" i="0" dirty="0">
                <a:solidFill>
                  <a:srgbClr val="000000"/>
                </a:solidFill>
                <a:effectLst/>
                <a:highlight>
                  <a:srgbClr val="F5F5F5"/>
                </a:highlight>
                <a:latin typeface="Open Sans" panose="020B0606030504020204" pitchFamily="34" charset="0"/>
              </a:rPr>
              <a:t>​</a:t>
            </a:r>
            <a:endParaRPr lang="en-GB" b="0" i="0" dirty="0">
              <a:solidFill>
                <a:srgbClr val="000000"/>
              </a:solidFill>
              <a:effectLst/>
              <a:highlight>
                <a:srgbClr val="F5F5F5"/>
              </a:highlight>
              <a:latin typeface="Segoe UI" panose="020B0502040204020203" pitchFamily="34" charset="0"/>
            </a:endParaRPr>
          </a:p>
          <a:p>
            <a:pPr algn="l"/>
            <a:endParaRPr lang="en-GB" b="0" i="0" dirty="0">
              <a:solidFill>
                <a:srgbClr val="7A7A7A"/>
              </a:solidFill>
              <a:effectLst/>
              <a:latin typeface="Roboto" panose="02000000000000000000" pitchFamily="2" charset="0"/>
            </a:endParaRPr>
          </a:p>
        </p:txBody>
      </p:sp>
      <p:pic>
        <p:nvPicPr>
          <p:cNvPr id="13" name="Picture 12" descr="A rooster with a red crest&#10;&#10;Description automatically generated">
            <a:extLst>
              <a:ext uri="{FF2B5EF4-FFF2-40B4-BE49-F238E27FC236}">
                <a16:creationId xmlns:a16="http://schemas.microsoft.com/office/drawing/2014/main" id="{671B2059-9598-D2B5-2FC6-55F0CC3F60D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105783" y="2015227"/>
            <a:ext cx="2574110" cy="3879669"/>
          </a:xfrm>
          <a:prstGeom prst="rect">
            <a:avLst/>
          </a:prstGeom>
        </p:spPr>
      </p:pic>
    </p:spTree>
    <p:extLst>
      <p:ext uri="{BB962C8B-B14F-4D97-AF65-F5344CB8AC3E}">
        <p14:creationId xmlns:p14="http://schemas.microsoft.com/office/powerpoint/2010/main" val="2902248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87568" y="197396"/>
            <a:ext cx="11077118" cy="899883"/>
          </a:xfrm>
          <a:prstGeom prst="rect">
            <a:avLst/>
          </a:prstGeom>
        </p:spPr>
        <p:txBody>
          <a:bodyPr/>
          <a:lstStyle/>
          <a:p>
            <a:r>
              <a:rPr lang="en-GB" sz="3000" dirty="0">
                <a:solidFill>
                  <a:srgbClr val="29608D"/>
                </a:solidFill>
              </a:rPr>
              <a:t>Case 1: blockchain-based poultry farming ecosystem – ‘Bu </a:t>
            </a:r>
            <a:r>
              <a:rPr lang="en-GB" sz="3000" dirty="0" err="1">
                <a:solidFill>
                  <a:srgbClr val="29608D"/>
                </a:solidFill>
              </a:rPr>
              <a:t>Bu</a:t>
            </a:r>
            <a:r>
              <a:rPr lang="en-GB" sz="3000" dirty="0">
                <a:solidFill>
                  <a:srgbClr val="29608D"/>
                </a:solidFill>
              </a:rPr>
              <a:t> Chicken’ project​</a:t>
            </a:r>
            <a:endParaRPr lang="en-US" sz="3000"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277400" y="1570565"/>
            <a:ext cx="10049988" cy="6340197"/>
          </a:xfrm>
          <a:prstGeom prst="rect">
            <a:avLst/>
          </a:prstGeom>
          <a:noFill/>
        </p:spPr>
        <p:txBody>
          <a:bodyPr wrap="square" rtlCol="0">
            <a:spAutoFit/>
          </a:bodyPr>
          <a:lstStyle/>
          <a:p>
            <a:pPr marL="342900" indent="-342900" algn="l" rtl="0" fontAlgn="base">
              <a:buFont typeface="Arial" panose="020B0604020202020204" pitchFamily="34" charset="0"/>
              <a:buChar char="•"/>
            </a:pPr>
            <a:r>
              <a:rPr lang="en-GB" sz="2000" b="0" i="0" dirty="0">
                <a:solidFill>
                  <a:srgbClr val="000000"/>
                </a:solidFill>
                <a:effectLst/>
              </a:rPr>
              <a:t>Zhong An Technology collaborates with farmers, delivery companies like SF EXPRESS, processing plants, and online stores such as JD.com to implement the project.​</a:t>
            </a:r>
          </a:p>
          <a:p>
            <a:pPr marL="342900" indent="-342900" algn="l" rtl="0" fontAlgn="base">
              <a:buFont typeface="Arial" panose="020B0604020202020204" pitchFamily="34" charset="0"/>
              <a:buChar char="•"/>
            </a:pPr>
            <a:endParaRPr lang="en-GB" sz="2000" b="0" i="0" dirty="0">
              <a:solidFill>
                <a:srgbClr val="000000"/>
              </a:solidFill>
              <a:effectLst/>
            </a:endParaRPr>
          </a:p>
          <a:p>
            <a:pPr marL="342900" indent="-342900" algn="l" rtl="0" fontAlgn="base">
              <a:buFont typeface="Arial" panose="020B0604020202020204" pitchFamily="34" charset="0"/>
              <a:buChar char="•"/>
            </a:pPr>
            <a:r>
              <a:rPr lang="en-GB" sz="2000" b="0" i="0" dirty="0">
                <a:solidFill>
                  <a:srgbClr val="000000"/>
                </a:solidFill>
                <a:effectLst/>
              </a:rPr>
              <a:t> Blockchain technology helps track the chicken's journey from birth to sale, facilitating transparency and reliability.​</a:t>
            </a:r>
          </a:p>
          <a:p>
            <a:pPr marL="342900" indent="-342900" algn="l" rtl="0" fontAlgn="base">
              <a:buFont typeface="Arial" panose="020B0604020202020204" pitchFamily="34" charset="0"/>
              <a:buChar char="•"/>
            </a:pPr>
            <a:endParaRPr lang="en-GB" sz="2000" b="0" i="0" dirty="0">
              <a:solidFill>
                <a:srgbClr val="000000"/>
              </a:solidFill>
              <a:effectLst/>
            </a:endParaRPr>
          </a:p>
          <a:p>
            <a:pPr marL="342900" indent="-342900" algn="l" rtl="0" fontAlgn="base">
              <a:buFont typeface="Arial" panose="020B0604020202020204" pitchFamily="34" charset="0"/>
              <a:buChar char="•"/>
            </a:pPr>
            <a:r>
              <a:rPr lang="en-GB" sz="2000" b="0" i="0" dirty="0">
                <a:solidFill>
                  <a:srgbClr val="000000"/>
                </a:solidFill>
                <a:effectLst/>
              </a:rPr>
              <a:t>​Zhong An Technology works with over 200 farms across China and aims to expand to 2,500 farms</a:t>
            </a:r>
          </a:p>
          <a:p>
            <a:pPr marL="342900" indent="-342900" algn="l" rtl="0" fontAlgn="base">
              <a:buFont typeface="Arial" panose="020B0604020202020204" pitchFamily="34" charset="0"/>
              <a:buChar char="•"/>
            </a:pPr>
            <a:endParaRPr lang="en-GB" sz="2000" b="0" i="0" dirty="0">
              <a:solidFill>
                <a:srgbClr val="000000"/>
              </a:solidFill>
              <a:effectLst/>
            </a:endParaRPr>
          </a:p>
          <a:p>
            <a:pPr marL="342900" indent="-342900" algn="l" rtl="0" fontAlgn="base">
              <a:buFont typeface="Arial" panose="020B0604020202020204" pitchFamily="34" charset="0"/>
              <a:buChar char="•"/>
            </a:pPr>
            <a:r>
              <a:rPr lang="en-GB" sz="2000" b="0" i="0" dirty="0">
                <a:solidFill>
                  <a:srgbClr val="000000"/>
                </a:solidFill>
                <a:effectLst/>
              </a:rPr>
              <a:t>​Zhong An also offers financial services such as insurance and loans to farmers and businesses involved in the project, leveraging data from the blockchain system to ensure affordability and accessibility.​</a:t>
            </a:r>
          </a:p>
          <a:p>
            <a:pPr marL="342900" indent="-342900" algn="l" rtl="0" fontAlgn="base">
              <a:buFont typeface="Arial" panose="020B0604020202020204" pitchFamily="34" charset="0"/>
              <a:buChar char="•"/>
            </a:pPr>
            <a:endParaRPr lang="en-GB" sz="2000" b="0" i="0" dirty="0">
              <a:solidFill>
                <a:srgbClr val="000000"/>
              </a:solidFill>
              <a:effectLst/>
            </a:endParaRPr>
          </a:p>
          <a:p>
            <a:pPr marL="342900" indent="-342900" algn="l" rtl="0" fontAlgn="base">
              <a:buFont typeface="Arial" panose="020B0604020202020204" pitchFamily="34" charset="0"/>
              <a:buChar char="•"/>
            </a:pPr>
            <a:r>
              <a:rPr lang="en-GB" sz="2000" b="0" i="0" dirty="0">
                <a:solidFill>
                  <a:srgbClr val="000000"/>
                </a:solidFill>
                <a:effectLst/>
              </a:rPr>
              <a:t>​(Fu et al., 2020)</a:t>
            </a:r>
            <a:endParaRPr lang="en-US" sz="2000" b="0" i="0" dirty="0">
              <a:solidFill>
                <a:srgbClr val="000000"/>
              </a:solidFill>
              <a:effectLst/>
            </a:endParaRPr>
          </a:p>
          <a:p>
            <a:pPr algn="l" rtl="0" fontAlgn="base"/>
            <a:endParaRPr lang="en-US" dirty="0">
              <a:solidFill>
                <a:srgbClr val="000000"/>
              </a:solidFill>
              <a:latin typeface="Open Sans" panose="020B0606030504020204" pitchFamily="34" charset="0"/>
            </a:endParaRPr>
          </a:p>
          <a:p>
            <a:pPr algn="l" rtl="0" fontAlgn="base"/>
            <a:endParaRPr lang="en-US" sz="1800" b="0" i="0" dirty="0">
              <a:solidFill>
                <a:srgbClr val="000000"/>
              </a:solidFill>
              <a:effectLst/>
              <a:latin typeface="Open Sans" panose="020B0606030504020204" pitchFamily="34" charset="0"/>
            </a:endParaRPr>
          </a:p>
          <a:p>
            <a:pPr algn="l" rtl="0" fontAlgn="base"/>
            <a:endParaRPr lang="en-US" dirty="0">
              <a:solidFill>
                <a:srgbClr val="000000"/>
              </a:solidFill>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Segoe UI" panose="020B0502040204020203" pitchFamily="34" charset="0"/>
            </a:endParaRPr>
          </a:p>
          <a:p>
            <a:pPr algn="l" rtl="0" fontAlgn="base"/>
            <a:r>
              <a:rPr lang="en-GB" sz="1800" b="0" i="0" dirty="0">
                <a:solidFill>
                  <a:srgbClr val="000000"/>
                </a:solidFill>
                <a:effectLst/>
                <a:highlight>
                  <a:srgbClr val="F5F5F5"/>
                </a:highlight>
                <a:latin typeface="Open Sans" panose="020B0606030504020204" pitchFamily="34" charset="0"/>
              </a:rPr>
              <a:t>​</a:t>
            </a:r>
            <a:endParaRPr lang="en-GB" b="0" i="0" dirty="0">
              <a:solidFill>
                <a:srgbClr val="000000"/>
              </a:solidFill>
              <a:effectLst/>
              <a:highlight>
                <a:srgbClr val="F5F5F5"/>
              </a:highlight>
              <a:latin typeface="Segoe UI" panose="020B0502040204020203" pitchFamily="34" charset="0"/>
            </a:endParaRPr>
          </a:p>
          <a:p>
            <a:pPr algn="l"/>
            <a:endParaRPr lang="en-GB" b="0" i="0" dirty="0">
              <a:solidFill>
                <a:srgbClr val="7A7A7A"/>
              </a:solidFill>
              <a:effectLst/>
              <a:latin typeface="Roboto" panose="02000000000000000000" pitchFamily="2" charset="0"/>
            </a:endParaRPr>
          </a:p>
        </p:txBody>
      </p:sp>
    </p:spTree>
    <p:extLst>
      <p:ext uri="{BB962C8B-B14F-4D97-AF65-F5344CB8AC3E}">
        <p14:creationId xmlns:p14="http://schemas.microsoft.com/office/powerpoint/2010/main" val="8095001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87568" y="197396"/>
            <a:ext cx="10528478" cy="899883"/>
          </a:xfrm>
          <a:prstGeom prst="rect">
            <a:avLst/>
          </a:prstGeom>
        </p:spPr>
        <p:txBody>
          <a:bodyPr/>
          <a:lstStyle/>
          <a:p>
            <a:r>
              <a:rPr lang="en-GB" sz="3000" dirty="0">
                <a:solidFill>
                  <a:srgbClr val="29608D"/>
                </a:solidFill>
              </a:rPr>
              <a:t>Case 2:  ‘Shan Liang Taste’ – the agri-food supply chain system under the blockchain environment​</a:t>
            </a:r>
            <a:endParaRPr lang="en-US" sz="3000"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287568" y="1389137"/>
            <a:ext cx="9919392" cy="6863417"/>
          </a:xfrm>
          <a:prstGeom prst="rect">
            <a:avLst/>
          </a:prstGeom>
          <a:noFill/>
        </p:spPr>
        <p:txBody>
          <a:bodyPr wrap="square" rtlCol="0">
            <a:spAutoFit/>
          </a:bodyPr>
          <a:lstStyle/>
          <a:p>
            <a:pPr marL="285750" indent="-285750" algn="l" rtl="0" fontAlgn="base">
              <a:buFont typeface="Arial" panose="020B0604020202020204" pitchFamily="34" charset="0"/>
              <a:buChar char="•"/>
            </a:pPr>
            <a:r>
              <a:rPr lang="de-DE" sz="1800" b="0" i="0" u="none" strike="noStrike" dirty="0">
                <a:solidFill>
                  <a:srgbClr val="000000"/>
                </a:solidFill>
                <a:effectLst/>
                <a:latin typeface="Arial" panose="020B0604020202020204" pitchFamily="34" charset="0"/>
              </a:rPr>
              <a:t>Shan Liang Taste combines Internet of Things (IoT), blockchain, and big data to develop an agri-food supply chain management platform.</a:t>
            </a:r>
            <a:r>
              <a:rPr lang="en-US" sz="1800" b="0" i="0" dirty="0">
                <a:solidFill>
                  <a:srgbClr val="000000"/>
                </a:solidFill>
                <a:effectLst/>
                <a:latin typeface="Arial" panose="020B0604020202020204" pitchFamily="34" charset="0"/>
              </a:rPr>
              <a:t>​</a:t>
            </a:r>
            <a:endParaRPr lang="en-US" sz="2000" b="0" i="0" dirty="0">
              <a:solidFill>
                <a:srgbClr val="000000"/>
              </a:solidFill>
              <a:effectLst/>
              <a:latin typeface="Arial" panose="020B0604020202020204" pitchFamily="34" charset="0"/>
            </a:endParaRPr>
          </a:p>
          <a:p>
            <a:pPr algn="l" rtl="0" fontAlgn="base"/>
            <a:endParaRPr lang="de-DE" sz="2000" b="0" i="0" dirty="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de-DE" sz="1800" b="0" i="0" u="none" strike="noStrike" dirty="0">
                <a:solidFill>
                  <a:srgbClr val="000000"/>
                </a:solidFill>
                <a:effectLst/>
                <a:latin typeface="Arial" panose="020B0604020202020204" pitchFamily="34" charset="0"/>
              </a:rPr>
              <a:t>They digitize the assets of Beidahuang Farm Group, breaking down its grain supply chain into 1,639 business nodes across 3 farms, 9 management districts, and 33 workstations.</a:t>
            </a:r>
            <a:r>
              <a:rPr lang="en-US" sz="1800" b="0" i="0" dirty="0">
                <a:solidFill>
                  <a:srgbClr val="000000"/>
                </a:solidFill>
                <a:effectLst/>
                <a:latin typeface="Arial" panose="020B0604020202020204" pitchFamily="34" charset="0"/>
              </a:rPr>
              <a:t>​</a:t>
            </a:r>
            <a:endParaRPr lang="en-US" sz="2000" b="0" i="0" dirty="0">
              <a:solidFill>
                <a:srgbClr val="000000"/>
              </a:solidFill>
              <a:effectLst/>
              <a:latin typeface="Arial" panose="020B0604020202020204" pitchFamily="34" charset="0"/>
            </a:endParaRPr>
          </a:p>
          <a:p>
            <a:pPr algn="l" rtl="0" fontAlgn="base"/>
            <a:endParaRPr lang="de-DE" sz="2000" b="0" i="0" dirty="0">
              <a:solidFill>
                <a:srgbClr val="000000"/>
              </a:solidFill>
              <a:effectLst/>
              <a:latin typeface="Arial" panose="020B0604020202020204" pitchFamily="34" charset="0"/>
            </a:endParaRPr>
          </a:p>
          <a:p>
            <a:pPr marL="285750" indent="-285750" algn="just" rtl="0" fontAlgn="base">
              <a:buFont typeface="Arial" panose="020B0604020202020204" pitchFamily="34" charset="0"/>
              <a:buChar char="•"/>
            </a:pPr>
            <a:r>
              <a:rPr lang="de-DE" sz="1800" b="0" i="0" u="none" strike="noStrike" dirty="0">
                <a:solidFill>
                  <a:srgbClr val="000000"/>
                </a:solidFill>
                <a:effectLst/>
                <a:latin typeface="Arial" panose="020B0604020202020204" pitchFamily="34" charset="0"/>
              </a:rPr>
              <a:t>By adopting standardized, large-scale, and mechanized production methods, Shan Liang Taste creates an autonomous agricultural system powered by intelligent equipment and blockchain.</a:t>
            </a:r>
            <a:r>
              <a:rPr lang="en-US" sz="1800" b="0" i="0" dirty="0">
                <a:solidFill>
                  <a:srgbClr val="000000"/>
                </a:solidFill>
                <a:effectLst/>
                <a:latin typeface="Arial" panose="020B0604020202020204" pitchFamily="34" charset="0"/>
              </a:rPr>
              <a:t>​</a:t>
            </a:r>
            <a:endParaRPr lang="en-US" sz="2000" b="0" i="0" dirty="0">
              <a:solidFill>
                <a:srgbClr val="000000"/>
              </a:solidFill>
              <a:effectLst/>
              <a:latin typeface="Arial" panose="020B0604020202020204" pitchFamily="34" charset="0"/>
            </a:endParaRPr>
          </a:p>
          <a:p>
            <a:pPr algn="just" rtl="0" fontAlgn="base"/>
            <a:endParaRPr lang="de-DE" sz="2000" b="0" i="0" dirty="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de-DE" sz="1800" b="0" i="0" u="none" strike="noStrike" dirty="0">
                <a:solidFill>
                  <a:srgbClr val="000000"/>
                </a:solidFill>
                <a:effectLst/>
                <a:latin typeface="Arial" panose="020B0604020202020204" pitchFamily="34" charset="0"/>
              </a:rPr>
              <a:t>Various IoT devices installed on equipment automatically collect data such as time, location, planting details, and management data, which is uploaded to the blockchain system to ensure authenticity.</a:t>
            </a:r>
            <a:r>
              <a:rPr lang="en-US" sz="1800" b="0" i="0" dirty="0">
                <a:solidFill>
                  <a:srgbClr val="000000"/>
                </a:solidFill>
                <a:effectLst/>
                <a:latin typeface="Arial" panose="020B0604020202020204" pitchFamily="34" charset="0"/>
              </a:rPr>
              <a:t>​</a:t>
            </a:r>
            <a:endParaRPr lang="en-US" sz="2000" b="0" i="0" dirty="0">
              <a:solidFill>
                <a:srgbClr val="000000"/>
              </a:solidFill>
              <a:effectLst/>
              <a:latin typeface="Arial" panose="020B0604020202020204" pitchFamily="34" charset="0"/>
            </a:endParaRPr>
          </a:p>
          <a:p>
            <a:pPr algn="l" rtl="0" fontAlgn="base"/>
            <a:endParaRPr lang="de-DE" sz="2000" b="0" i="0" dirty="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de-DE" sz="1800" b="0" i="0" u="none" strike="noStrike" dirty="0">
                <a:solidFill>
                  <a:srgbClr val="000000"/>
                </a:solidFill>
                <a:effectLst/>
                <a:latin typeface="Arial" panose="020B0604020202020204" pitchFamily="34" charset="0"/>
              </a:rPr>
              <a:t>Participants in the grain supply chain record transaction information on the blockchain system, ensuring transaction security and comprehensive data mapping.</a:t>
            </a:r>
            <a:r>
              <a:rPr lang="en-US" sz="1800" b="0" i="0" dirty="0">
                <a:solidFill>
                  <a:srgbClr val="000000"/>
                </a:solidFill>
                <a:effectLst/>
                <a:latin typeface="Arial" panose="020B0604020202020204" pitchFamily="34" charset="0"/>
              </a:rPr>
              <a:t>​</a:t>
            </a:r>
            <a:endParaRPr lang="en-US" sz="2000" b="0" i="0" dirty="0">
              <a:solidFill>
                <a:srgbClr val="000000"/>
              </a:solidFill>
              <a:effectLst/>
              <a:latin typeface="Arial" panose="020B0604020202020204" pitchFamily="34" charset="0"/>
            </a:endParaRPr>
          </a:p>
          <a:p>
            <a:pPr algn="l" rtl="0" fontAlgn="base"/>
            <a:endParaRPr lang="en-US" sz="2000" b="0" i="0" dirty="0">
              <a:solidFill>
                <a:srgbClr val="000000"/>
              </a:solidFill>
              <a:effectLst/>
              <a:highlight>
                <a:srgbClr val="F5F5F5"/>
              </a:highlight>
              <a:latin typeface="Arial" panose="020B0604020202020204" pitchFamily="34" charset="0"/>
            </a:endParaRPr>
          </a:p>
          <a:p>
            <a:pPr algn="l" rtl="0" fontAlgn="base"/>
            <a:endParaRPr lang="en-US" dirty="0">
              <a:solidFill>
                <a:srgbClr val="000000"/>
              </a:solidFill>
              <a:latin typeface="Open Sans" panose="020B0606030504020204" pitchFamily="34" charset="0"/>
            </a:endParaRPr>
          </a:p>
          <a:p>
            <a:pPr algn="l" rtl="0" fontAlgn="base"/>
            <a:endParaRPr lang="en-US" sz="1800" b="0" i="0" dirty="0">
              <a:solidFill>
                <a:srgbClr val="000000"/>
              </a:solidFill>
              <a:effectLst/>
              <a:latin typeface="Open Sans" panose="020B0606030504020204" pitchFamily="34" charset="0"/>
            </a:endParaRPr>
          </a:p>
          <a:p>
            <a:pPr algn="l" rtl="0" fontAlgn="base"/>
            <a:endParaRPr lang="en-US" dirty="0">
              <a:solidFill>
                <a:srgbClr val="000000"/>
              </a:solidFill>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Open Sans" panose="020B0606030504020204" pitchFamily="34" charset="0"/>
            </a:endParaRPr>
          </a:p>
          <a:p>
            <a:pPr algn="l" rtl="0" fontAlgn="base"/>
            <a:endParaRPr lang="en-US" b="0" i="0" dirty="0">
              <a:solidFill>
                <a:srgbClr val="000000"/>
              </a:solidFill>
              <a:effectLst/>
              <a:highlight>
                <a:srgbClr val="F5F5F5"/>
              </a:highlight>
              <a:latin typeface="Segoe UI" panose="020B0502040204020203" pitchFamily="34" charset="0"/>
            </a:endParaRPr>
          </a:p>
          <a:p>
            <a:pPr algn="l" rtl="0" fontAlgn="base"/>
            <a:r>
              <a:rPr lang="en-GB" sz="1800" b="0" i="0" dirty="0">
                <a:solidFill>
                  <a:srgbClr val="000000"/>
                </a:solidFill>
                <a:effectLst/>
                <a:highlight>
                  <a:srgbClr val="F5F5F5"/>
                </a:highlight>
                <a:latin typeface="Open Sans" panose="020B0606030504020204" pitchFamily="34" charset="0"/>
              </a:rPr>
              <a:t>​</a:t>
            </a:r>
            <a:endParaRPr lang="en-GB" b="0" i="0" dirty="0">
              <a:solidFill>
                <a:srgbClr val="000000"/>
              </a:solidFill>
              <a:effectLst/>
              <a:highlight>
                <a:srgbClr val="F5F5F5"/>
              </a:highlight>
              <a:latin typeface="Segoe UI" panose="020B0502040204020203" pitchFamily="34" charset="0"/>
            </a:endParaRPr>
          </a:p>
          <a:p>
            <a:pPr algn="l"/>
            <a:endParaRPr lang="en-GB" b="0" i="0" dirty="0">
              <a:solidFill>
                <a:srgbClr val="7A7A7A"/>
              </a:solidFill>
              <a:effectLst/>
              <a:latin typeface="Roboto" panose="02000000000000000000" pitchFamily="2" charset="0"/>
            </a:endParaRPr>
          </a:p>
        </p:txBody>
      </p:sp>
    </p:spTree>
    <p:extLst>
      <p:ext uri="{BB962C8B-B14F-4D97-AF65-F5344CB8AC3E}">
        <p14:creationId xmlns:p14="http://schemas.microsoft.com/office/powerpoint/2010/main" val="4172643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87568" y="197396"/>
            <a:ext cx="10528478" cy="899883"/>
          </a:xfrm>
          <a:prstGeom prst="rect">
            <a:avLst/>
          </a:prstGeom>
        </p:spPr>
        <p:txBody>
          <a:bodyPr/>
          <a:lstStyle/>
          <a:p>
            <a:r>
              <a:rPr lang="en-GB" sz="3000" dirty="0">
                <a:solidFill>
                  <a:srgbClr val="29608D"/>
                </a:solidFill>
              </a:rPr>
              <a:t>Case 2:  ‘Shan Liang Taste’ – the agri-food supply chain system under the blockchain environment​</a:t>
            </a:r>
            <a:endParaRPr lang="en-US" sz="3000"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287568" y="1389137"/>
            <a:ext cx="9919392" cy="4862870"/>
          </a:xfrm>
          <a:prstGeom prst="rect">
            <a:avLst/>
          </a:prstGeom>
          <a:noFill/>
        </p:spPr>
        <p:txBody>
          <a:bodyPr wrap="square" rtlCol="0">
            <a:spAutoFit/>
          </a:bodyPr>
          <a:lstStyle/>
          <a:p>
            <a:pPr marL="342900" indent="-342900" algn="l" rtl="0" fontAlgn="base">
              <a:buFont typeface="Arial" panose="020B0604020202020204" pitchFamily="34" charset="0"/>
              <a:buChar char="•"/>
            </a:pPr>
            <a:r>
              <a:rPr lang="en-GB" b="0" i="0" dirty="0">
                <a:solidFill>
                  <a:srgbClr val="000000"/>
                </a:solidFill>
                <a:effectLst/>
                <a:latin typeface="Arial" panose="020B0604020202020204" pitchFamily="34" charset="0"/>
              </a:rPr>
              <a:t>Shan Liang Taste develops various apps within the blockchain platform to manage the grain supply chain effectively:​</a:t>
            </a:r>
          </a:p>
          <a:p>
            <a:pPr marL="342900" indent="-342900" algn="l" rtl="0" fontAlgn="base">
              <a:buFont typeface="Arial" panose="020B0604020202020204" pitchFamily="34" charset="0"/>
              <a:buChar char="•"/>
            </a:pPr>
            <a:endParaRPr lang="en-GB" b="0" i="0" dirty="0">
              <a:solidFill>
                <a:srgbClr val="000000"/>
              </a:solidFill>
              <a:effectLst/>
              <a:latin typeface="Arial" panose="020B0604020202020204" pitchFamily="34" charset="0"/>
            </a:endParaRPr>
          </a:p>
          <a:p>
            <a:pPr marL="342900" indent="-342900" algn="l" rtl="0" fontAlgn="base">
              <a:buFont typeface="Arial" panose="020B0604020202020204" pitchFamily="34" charset="0"/>
              <a:buChar char="•"/>
            </a:pPr>
            <a:r>
              <a:rPr lang="en-GB" b="0" i="0" dirty="0">
                <a:solidFill>
                  <a:srgbClr val="000000"/>
                </a:solidFill>
                <a:effectLst/>
                <a:latin typeface="Arial" panose="020B0604020202020204" pitchFamily="34" charset="0"/>
              </a:rPr>
              <a:t>Shan Liang Blockchain Food Tickets app issues tradable and collateralized digital planting orders corresponding to land.​</a:t>
            </a:r>
          </a:p>
          <a:p>
            <a:pPr marL="342900" indent="-342900" algn="l" rtl="0" fontAlgn="base">
              <a:buFont typeface="Arial" panose="020B0604020202020204" pitchFamily="34" charset="0"/>
              <a:buChar char="•"/>
            </a:pPr>
            <a:endParaRPr lang="en-GB" b="0" i="0" dirty="0">
              <a:solidFill>
                <a:srgbClr val="000000"/>
              </a:solidFill>
              <a:effectLst/>
              <a:latin typeface="Arial" panose="020B0604020202020204" pitchFamily="34" charset="0"/>
            </a:endParaRPr>
          </a:p>
          <a:p>
            <a:pPr marL="342900" indent="-342900" algn="l" rtl="0" fontAlgn="base">
              <a:buFont typeface="Arial" panose="020B0604020202020204" pitchFamily="34" charset="0"/>
              <a:buChar char="•"/>
            </a:pPr>
            <a:r>
              <a:rPr lang="en-GB" b="0" i="0" dirty="0">
                <a:solidFill>
                  <a:srgbClr val="000000"/>
                </a:solidFill>
                <a:effectLst/>
                <a:latin typeface="Arial" panose="020B0604020202020204" pitchFamily="34" charset="0"/>
              </a:rPr>
              <a:t>​Shan Liang Blockchain Order via WeChat allows customers to book land for rice production, with orders costing $1,150 for 1 mu land.​</a:t>
            </a:r>
          </a:p>
          <a:p>
            <a:pPr marL="342900" indent="-342900" algn="l" rtl="0" fontAlgn="base">
              <a:buFont typeface="Arial" panose="020B0604020202020204" pitchFamily="34" charset="0"/>
              <a:buChar char="•"/>
            </a:pPr>
            <a:endParaRPr lang="en-GB" b="0" i="0" dirty="0">
              <a:solidFill>
                <a:srgbClr val="000000"/>
              </a:solidFill>
              <a:effectLst/>
              <a:latin typeface="Arial" panose="020B0604020202020204" pitchFamily="34" charset="0"/>
            </a:endParaRPr>
          </a:p>
          <a:p>
            <a:pPr marL="342900" indent="-342900" algn="l" rtl="0" fontAlgn="base">
              <a:buFont typeface="Arial" panose="020B0604020202020204" pitchFamily="34" charset="0"/>
              <a:buChar char="•"/>
            </a:pPr>
            <a:r>
              <a:rPr lang="en-GB" b="0" i="0" dirty="0">
                <a:solidFill>
                  <a:srgbClr val="000000"/>
                </a:solidFill>
                <a:effectLst/>
                <a:latin typeface="Arial" panose="020B0604020202020204" pitchFamily="34" charset="0"/>
              </a:rPr>
              <a:t>​Shan Liang Smart Contract app provides supply chain order contracts, effectively solving trust issues.​</a:t>
            </a:r>
          </a:p>
          <a:p>
            <a:pPr marL="342900" indent="-342900" algn="l" rtl="0" fontAlgn="base">
              <a:buFont typeface="Arial" panose="020B0604020202020204" pitchFamily="34" charset="0"/>
              <a:buChar char="•"/>
            </a:pPr>
            <a:endParaRPr lang="en-GB" b="0" i="0" dirty="0">
              <a:solidFill>
                <a:srgbClr val="000000"/>
              </a:solidFill>
              <a:effectLst/>
              <a:latin typeface="Arial" panose="020B0604020202020204" pitchFamily="34" charset="0"/>
            </a:endParaRPr>
          </a:p>
          <a:p>
            <a:pPr marL="342900" indent="-342900" algn="l" rtl="0" fontAlgn="base">
              <a:buFont typeface="Arial" panose="020B0604020202020204" pitchFamily="34" charset="0"/>
              <a:buChar char="•"/>
            </a:pPr>
            <a:r>
              <a:rPr lang="en-GB" b="0" i="0" dirty="0">
                <a:solidFill>
                  <a:srgbClr val="000000"/>
                </a:solidFill>
                <a:effectLst/>
                <a:latin typeface="Arial" panose="020B0604020202020204" pitchFamily="34" charset="0"/>
              </a:rPr>
              <a:t>​Shan Liang Steward app standardizes production services including breeding, procurement of agricultural materials, and production planning.​</a:t>
            </a:r>
          </a:p>
          <a:p>
            <a:pPr marL="342900" indent="-342900" algn="l" rtl="0" fontAlgn="base">
              <a:buFont typeface="Arial" panose="020B0604020202020204" pitchFamily="34" charset="0"/>
              <a:buChar char="•"/>
            </a:pPr>
            <a:endParaRPr lang="en-GB" sz="2000" b="0" i="0" dirty="0">
              <a:solidFill>
                <a:srgbClr val="000000"/>
              </a:solidFill>
              <a:effectLst/>
              <a:latin typeface="Arial" panose="020B0604020202020204" pitchFamily="34" charset="0"/>
            </a:endParaRPr>
          </a:p>
          <a:p>
            <a:pPr marL="342900" indent="-342900" algn="l" rtl="0" fontAlgn="base">
              <a:buFont typeface="Arial" panose="020B0604020202020204" pitchFamily="34" charset="0"/>
              <a:buChar char="•"/>
            </a:pPr>
            <a:r>
              <a:rPr lang="en-GB" sz="2000" b="0" i="0" dirty="0">
                <a:solidFill>
                  <a:srgbClr val="000000"/>
                </a:solidFill>
                <a:effectLst/>
                <a:latin typeface="Arial" panose="020B0604020202020204" pitchFamily="34" charset="0"/>
              </a:rPr>
              <a:t>​</a:t>
            </a:r>
            <a:r>
              <a:rPr lang="en-GB" b="0" i="0" dirty="0">
                <a:solidFill>
                  <a:srgbClr val="000000"/>
                </a:solidFill>
                <a:effectLst/>
                <a:latin typeface="Arial" panose="020B0604020202020204" pitchFamily="34" charset="0"/>
              </a:rPr>
              <a:t>Shan Liang Finance app, in collaboration with financial institutions, offers new financial services to supply chain partners based on blockchain data assets and trading data.​</a:t>
            </a:r>
            <a:r>
              <a:rPr lang="en-GB" b="0" i="0" dirty="0">
                <a:solidFill>
                  <a:srgbClr val="000000"/>
                </a:solidFill>
                <a:effectLst/>
                <a:highlight>
                  <a:srgbClr val="F5F5F5"/>
                </a:highlight>
                <a:latin typeface="Arial" panose="020B0604020202020204" pitchFamily="34" charset="0"/>
              </a:rPr>
              <a:t>​</a:t>
            </a:r>
            <a:endParaRPr lang="en-GB" b="0" i="0" dirty="0">
              <a:solidFill>
                <a:srgbClr val="7A7A7A"/>
              </a:solidFill>
              <a:effectLst/>
              <a:latin typeface="Roboto" panose="02000000000000000000" pitchFamily="2" charset="0"/>
            </a:endParaRPr>
          </a:p>
        </p:txBody>
      </p:sp>
      <p:sp>
        <p:nvSpPr>
          <p:cNvPr id="12" name="TextBox 11">
            <a:extLst>
              <a:ext uri="{FF2B5EF4-FFF2-40B4-BE49-F238E27FC236}">
                <a16:creationId xmlns:a16="http://schemas.microsoft.com/office/drawing/2014/main" id="{4A654B3F-5963-8D69-E7D0-0D3C09E5215C}"/>
              </a:ext>
            </a:extLst>
          </p:cNvPr>
          <p:cNvSpPr txBox="1"/>
          <p:nvPr/>
        </p:nvSpPr>
        <p:spPr>
          <a:xfrm>
            <a:off x="8895806" y="6277966"/>
            <a:ext cx="6688182" cy="369332"/>
          </a:xfrm>
          <a:prstGeom prst="rect">
            <a:avLst/>
          </a:prstGeom>
          <a:noFill/>
        </p:spPr>
        <p:txBody>
          <a:bodyPr wrap="square">
            <a:spAutoFit/>
          </a:bodyPr>
          <a:lstStyle/>
          <a:p>
            <a:r>
              <a:rPr lang="en-US" sz="1800" b="0" i="0" u="none" strike="noStrike" dirty="0">
                <a:solidFill>
                  <a:srgbClr val="000000"/>
                </a:solidFill>
                <a:effectLst/>
                <a:latin typeface="Open Sans" panose="020B0606030504020204" pitchFamily="34" charset="0"/>
              </a:rPr>
              <a:t>(Fu et al., 2020)</a:t>
            </a:r>
            <a:endParaRPr lang="en-IE" dirty="0"/>
          </a:p>
        </p:txBody>
      </p:sp>
    </p:spTree>
    <p:extLst>
      <p:ext uri="{BB962C8B-B14F-4D97-AF65-F5344CB8AC3E}">
        <p14:creationId xmlns:p14="http://schemas.microsoft.com/office/powerpoint/2010/main" val="1264532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41760" y="2817221"/>
            <a:ext cx="5150436" cy="2757828"/>
          </a:xfrm>
        </p:spPr>
        <p:txBody>
          <a:bodyPr/>
          <a:lstStyle/>
          <a:p>
            <a:r>
              <a:rPr lang="en-GB" dirty="0"/>
              <a:t>What are the Current Limits of Blockchain?​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104402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717CB8F-72FF-E240-A915-F4EC7D83352F}"/>
              </a:ext>
            </a:extLst>
          </p:cNvPr>
          <p:cNvSpPr>
            <a:spLocks noGrp="1"/>
          </p:cNvSpPr>
          <p:nvPr>
            <p:ph type="body" sz="quarter" idx="13"/>
          </p:nvPr>
        </p:nvSpPr>
        <p:spPr>
          <a:xfrm>
            <a:off x="6485646" y="525780"/>
            <a:ext cx="4235693" cy="5452734"/>
          </a:xfrm>
        </p:spPr>
        <p:txBody>
          <a:bodyPr/>
          <a:lstStyle/>
          <a:p>
            <a:r>
              <a:rPr lang="en-US" i="0" dirty="0"/>
              <a:t>Blockchain technologies have structural limits.​</a:t>
            </a:r>
          </a:p>
        </p:txBody>
      </p:sp>
      <p:pic>
        <p:nvPicPr>
          <p:cNvPr id="6" name="Picture Placeholder 5">
            <a:extLst>
              <a:ext uri="{FF2B5EF4-FFF2-40B4-BE49-F238E27FC236}">
                <a16:creationId xmlns:a16="http://schemas.microsoft.com/office/drawing/2014/main" id="{10024F94-BFB4-872A-F4CC-EA4E0737B10F}"/>
              </a:ext>
            </a:extLst>
          </p:cNvPr>
          <p:cNvPicPr>
            <a:picLocks noGrp="1" noChangeAspect="1"/>
          </p:cNvPicPr>
          <p:nvPr>
            <p:ph type="pic" sz="quarter" idx="44"/>
          </p:nvPr>
        </p:nvPicPr>
        <p:blipFill>
          <a:blip r:embed="rId2"/>
          <a:srcRect l="24652" r="24652"/>
          <a:stretch>
            <a:fillRect/>
          </a:stretch>
        </p:blipFill>
        <p:spPr/>
      </p:pic>
      <p:grpSp>
        <p:nvGrpSpPr>
          <p:cNvPr id="8" name="Graphic 231">
            <a:extLst>
              <a:ext uri="{FF2B5EF4-FFF2-40B4-BE49-F238E27FC236}">
                <a16:creationId xmlns:a16="http://schemas.microsoft.com/office/drawing/2014/main" id="{F05D0A1E-7E58-3ABC-6182-2C22FE2163C9}"/>
              </a:ext>
            </a:extLst>
          </p:cNvPr>
          <p:cNvGrpSpPr/>
          <p:nvPr/>
        </p:nvGrpSpPr>
        <p:grpSpPr>
          <a:xfrm rot="5400000">
            <a:off x="655943" y="4097332"/>
            <a:ext cx="1882891" cy="2933617"/>
            <a:chOff x="12708052" y="5708395"/>
            <a:chExt cx="760809" cy="1185370"/>
          </a:xfrm>
          <a:solidFill>
            <a:schemeClr val="bg1">
              <a:alpha val="52000"/>
            </a:schemeClr>
          </a:solidFill>
        </p:grpSpPr>
        <p:sp>
          <p:nvSpPr>
            <p:cNvPr id="37" name="Freeform 36">
              <a:extLst>
                <a:ext uri="{FF2B5EF4-FFF2-40B4-BE49-F238E27FC236}">
                  <a16:creationId xmlns:a16="http://schemas.microsoft.com/office/drawing/2014/main" id="{8ACBF91F-2F94-3FDE-EC3D-01AEDD90902D}"/>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818F5BF-FBBC-A654-7C08-7BD2694ED1BF}"/>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9827687-B6AE-39E9-EA5E-DB279C65249D}"/>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448329A-FDA4-9BC9-0A30-569402B1FF08}"/>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A434AAC-3A95-0C17-CB1C-D85C9639BBC8}"/>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B127696-1F71-5F1D-679C-C726DAC83163}"/>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8795083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84273" y="294509"/>
            <a:ext cx="10595237" cy="803654"/>
          </a:xfrm>
          <a:prstGeom prst="rect">
            <a:avLst/>
          </a:prstGeom>
        </p:spPr>
        <p:txBody>
          <a:bodyPr/>
          <a:lstStyle/>
          <a:p>
            <a:r>
              <a:rPr lang="en-GB" dirty="0">
                <a:solidFill>
                  <a:srgbClr val="6A9D56"/>
                </a:solidFill>
              </a:rPr>
              <a:t>Current Limits</a:t>
            </a:r>
            <a:endParaRPr lang="en-GB" sz="3600" i="0" dirty="0">
              <a:solidFill>
                <a:srgbClr val="6A9D56"/>
              </a:solidFill>
              <a:effectLst/>
            </a:endParaRPr>
          </a:p>
          <a:p>
            <a:pPr algn="l"/>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484273" y="1009427"/>
            <a:ext cx="10025887" cy="6370975"/>
          </a:xfrm>
          <a:prstGeom prst="rect">
            <a:avLst/>
          </a:prstGeom>
          <a:noFill/>
        </p:spPr>
        <p:txBody>
          <a:bodyPr wrap="square" rtlCol="0">
            <a:spAutoFit/>
          </a:bodyPr>
          <a:lstStyle/>
          <a:p>
            <a:pPr algn="l"/>
            <a:r>
              <a:rPr lang="en-GB" sz="2400" b="0" i="0" dirty="0">
                <a:solidFill>
                  <a:srgbClr val="262626"/>
                </a:solidFill>
                <a:effectLst/>
              </a:rPr>
              <a:t>We have seen that blockchain technologies have structural limits.  They cannot be considered as a basis for complete trust and confidence, even narrowed down to trust. Indeed, organizational issues relating to power dynamics between actors and user appropriation as well as technical factors make studying the actual scope of this technology very complex.</a:t>
            </a:r>
          </a:p>
          <a:p>
            <a:pPr algn="l"/>
            <a:endParaRPr lang="en-GB" sz="2400" dirty="0">
              <a:solidFill>
                <a:srgbClr val="262626"/>
              </a:solidFill>
            </a:endParaRPr>
          </a:p>
          <a:p>
            <a:pPr algn="l"/>
            <a:r>
              <a:rPr lang="en-GB" sz="2400" b="0" i="0" dirty="0">
                <a:solidFill>
                  <a:srgbClr val="262626"/>
                </a:solidFill>
                <a:effectLst/>
              </a:rPr>
              <a:t>However, they indicate once more that mere transparency does not necessarily come with complete trust and an adequate protection of personal data​.</a:t>
            </a:r>
          </a:p>
          <a:p>
            <a:pPr algn="l"/>
            <a:endParaRPr lang="en-GB" sz="2400" dirty="0">
              <a:solidFill>
                <a:srgbClr val="262626"/>
              </a:solidFill>
            </a:endParaRPr>
          </a:p>
          <a:p>
            <a:pPr algn="l"/>
            <a:r>
              <a:rPr lang="en-GB" sz="2400" b="0" i="0" dirty="0">
                <a:solidFill>
                  <a:srgbClr val="262626"/>
                </a:solidFill>
                <a:effectLst/>
              </a:rPr>
              <a:t>Let us finally remind here that Public Key Infrastructures (PKI) were once similarly presented as a revolutionary, trust-inducing technology, before we came to share an understanding of its limits.​ Therefore, and as is the case with labels in a broader sense, using a blockchain is a guarantee of certain properties, but should be considered as a way to induce or suggest user trust by emphasizing the appropriate features of this technology.​</a:t>
            </a:r>
          </a:p>
          <a:p>
            <a:pPr algn="l"/>
            <a:endParaRPr lang="en-GB" sz="2400" b="0" i="0" dirty="0">
              <a:solidFill>
                <a:srgbClr val="7A7A7A"/>
              </a:solidFill>
              <a:effectLst/>
              <a:latin typeface="Roboto" panose="02000000000000000000" pitchFamily="2" charset="0"/>
            </a:endParaRPr>
          </a:p>
          <a:p>
            <a:pPr algn="l"/>
            <a:r>
              <a:rPr lang="en-GB" sz="2400" b="0" i="0" dirty="0">
                <a:solidFill>
                  <a:srgbClr val="7A7A7A"/>
                </a:solidFill>
                <a:effectLst/>
                <a:latin typeface="Roboto" panose="02000000000000000000" pitchFamily="2" charset="0"/>
              </a:rPr>
              <a:t>​</a:t>
            </a:r>
            <a:endParaRPr lang="en-GB" b="0" i="0" dirty="0">
              <a:solidFill>
                <a:srgbClr val="7A7A7A"/>
              </a:solidFill>
              <a:effectLst/>
              <a:latin typeface="Roboto" panose="02000000000000000000" pitchFamily="2" charset="0"/>
            </a:endParaRPr>
          </a:p>
        </p:txBody>
      </p:sp>
    </p:spTree>
    <p:extLst>
      <p:ext uri="{BB962C8B-B14F-4D97-AF65-F5344CB8AC3E}">
        <p14:creationId xmlns:p14="http://schemas.microsoft.com/office/powerpoint/2010/main" val="31290673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41760" y="2817221"/>
            <a:ext cx="5150436" cy="2757828"/>
          </a:xfrm>
        </p:spPr>
        <p:txBody>
          <a:bodyPr/>
          <a:lstStyle/>
          <a:p>
            <a:r>
              <a:rPr lang="en-US" dirty="0"/>
              <a:t>Conclusions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06</a:t>
            </a:r>
          </a:p>
        </p:txBody>
      </p:sp>
    </p:spTree>
    <p:extLst>
      <p:ext uri="{BB962C8B-B14F-4D97-AF65-F5344CB8AC3E}">
        <p14:creationId xmlns:p14="http://schemas.microsoft.com/office/powerpoint/2010/main" val="824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366808" y="666778"/>
            <a:ext cx="5041923" cy="720752"/>
          </a:xfrm>
          <a:prstGeom prst="rect">
            <a:avLst/>
          </a:prstGeom>
        </p:spPr>
        <p:txBody>
          <a:bodyPr/>
          <a:lstStyle/>
          <a:p>
            <a:r>
              <a:rPr lang="en-US" dirty="0"/>
              <a:t>Learning Outcomes </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227368" y="1803350"/>
            <a:ext cx="8335925" cy="5262979"/>
          </a:xfrm>
          <a:prstGeom prst="rect">
            <a:avLst/>
          </a:prstGeom>
          <a:solidFill>
            <a:schemeClr val="bg1"/>
          </a:solidFill>
        </p:spPr>
        <p:txBody>
          <a:bodyPr wrap="square" rtlCol="0">
            <a:spAutoFit/>
          </a:bodyPr>
          <a:lstStyle/>
          <a:p>
            <a:r>
              <a:rPr lang="en-GB" sz="2200" dirty="0">
                <a:solidFill>
                  <a:srgbClr val="262626"/>
                </a:solidFill>
              </a:rPr>
              <a:t>By the end of Module 5, participants will be able to:</a:t>
            </a:r>
          </a:p>
          <a:p>
            <a:endParaRPr lang="en-GB" sz="2200" dirty="0">
              <a:solidFill>
                <a:srgbClr val="262626"/>
              </a:solidFill>
            </a:endParaRPr>
          </a:p>
          <a:p>
            <a:pPr marL="342900" indent="-342900">
              <a:buFont typeface="Arial" panose="020B0604020202020204" pitchFamily="34" charset="0"/>
              <a:buChar char="•"/>
            </a:pPr>
            <a:r>
              <a:rPr lang="en-GB" sz="2200" b="1" dirty="0">
                <a:solidFill>
                  <a:srgbClr val="262626"/>
                </a:solidFill>
              </a:rPr>
              <a:t>Define </a:t>
            </a:r>
            <a:r>
              <a:rPr lang="en-GB" sz="2200" dirty="0">
                <a:solidFill>
                  <a:srgbClr val="262626"/>
                </a:solidFill>
              </a:rPr>
              <a:t>key terms related to the topic of blockchain in the agrifood sector.</a:t>
            </a:r>
          </a:p>
          <a:p>
            <a:pPr marL="342900" indent="-342900">
              <a:buFont typeface="Arial" panose="020B0604020202020204" pitchFamily="34" charset="0"/>
              <a:buChar char="•"/>
            </a:pPr>
            <a:r>
              <a:rPr lang="en-GB" sz="2200" b="1" dirty="0">
                <a:solidFill>
                  <a:srgbClr val="262626"/>
                </a:solidFill>
              </a:rPr>
              <a:t>Describe</a:t>
            </a:r>
            <a:r>
              <a:rPr lang="en-GB" sz="2200" dirty="0">
                <a:solidFill>
                  <a:srgbClr val="262626"/>
                </a:solidFill>
              </a:rPr>
              <a:t> how blockchain is used in the agrifood sector.</a:t>
            </a:r>
          </a:p>
          <a:p>
            <a:pPr marL="342900" indent="-342900">
              <a:buFont typeface="Arial" panose="020B0604020202020204" pitchFamily="34" charset="0"/>
              <a:buChar char="•"/>
            </a:pPr>
            <a:r>
              <a:rPr lang="en-GB" sz="2200" b="1" dirty="0">
                <a:solidFill>
                  <a:srgbClr val="262626"/>
                </a:solidFill>
              </a:rPr>
              <a:t>Demonstrate</a:t>
            </a:r>
            <a:r>
              <a:rPr lang="en-GB" sz="2200" dirty="0">
                <a:solidFill>
                  <a:srgbClr val="262626"/>
                </a:solidFill>
              </a:rPr>
              <a:t> a clear understanding of the key features of blockchain technology and its trustworthiness as a potential solution to many of these problems.</a:t>
            </a:r>
          </a:p>
          <a:p>
            <a:pPr marL="342900" indent="-342900">
              <a:buFont typeface="Arial" panose="020B0604020202020204" pitchFamily="34" charset="0"/>
              <a:buChar char="•"/>
            </a:pPr>
            <a:r>
              <a:rPr lang="en-GB" sz="2200" b="1" dirty="0">
                <a:solidFill>
                  <a:srgbClr val="262626"/>
                </a:solidFill>
              </a:rPr>
              <a:t>Analyse</a:t>
            </a:r>
            <a:r>
              <a:rPr lang="en-GB" sz="2200" dirty="0">
                <a:solidFill>
                  <a:srgbClr val="262626"/>
                </a:solidFill>
              </a:rPr>
              <a:t> the role of blockchain technology as a trusted technology.</a:t>
            </a:r>
          </a:p>
          <a:p>
            <a:pPr marL="342900" indent="-342900">
              <a:buFont typeface="Arial" panose="020B0604020202020204" pitchFamily="34" charset="0"/>
              <a:buChar char="•"/>
            </a:pPr>
            <a:r>
              <a:rPr lang="en-GB" sz="2200" b="1" dirty="0">
                <a:solidFill>
                  <a:srgbClr val="262626"/>
                </a:solidFill>
              </a:rPr>
              <a:t>Assess</a:t>
            </a:r>
            <a:r>
              <a:rPr lang="en-GB" sz="2200" dirty="0">
                <a:solidFill>
                  <a:srgbClr val="262626"/>
                </a:solidFill>
              </a:rPr>
              <a:t> the trustworthiness of blockchain technologies in the agri-food supply chain.</a:t>
            </a:r>
          </a:p>
          <a:p>
            <a:endParaRPr lang="en-GB" sz="2200" dirty="0">
              <a:solidFill>
                <a:srgbClr val="262626"/>
              </a:solidFill>
            </a:endParaRPr>
          </a:p>
          <a:p>
            <a:endParaRPr lang="en-GB" sz="2200" dirty="0">
              <a:solidFill>
                <a:srgbClr val="262626"/>
              </a:solidFill>
            </a:endParaRPr>
          </a:p>
          <a:p>
            <a:endParaRPr lang="en-GB" sz="2200" dirty="0">
              <a:solidFill>
                <a:srgbClr val="262626"/>
              </a:solidFill>
            </a:endParaRPr>
          </a:p>
          <a:p>
            <a:endParaRPr lang="en-GB" sz="2200" dirty="0">
              <a:solidFill>
                <a:srgbClr val="262626"/>
              </a:solidFill>
            </a:endParaRPr>
          </a:p>
          <a:p>
            <a:endParaRPr lang="en-GB" sz="600" dirty="0">
              <a:solidFill>
                <a:srgbClr val="262626"/>
              </a:solidFill>
            </a:endParaRPr>
          </a:p>
        </p:txBody>
      </p:sp>
    </p:spTree>
    <p:extLst>
      <p:ext uri="{BB962C8B-B14F-4D97-AF65-F5344CB8AC3E}">
        <p14:creationId xmlns:p14="http://schemas.microsoft.com/office/powerpoint/2010/main" val="3752698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87568" y="254894"/>
            <a:ext cx="10595237" cy="803654"/>
          </a:xfrm>
          <a:prstGeom prst="rect">
            <a:avLst/>
          </a:prstGeom>
        </p:spPr>
        <p:txBody>
          <a:bodyPr/>
          <a:lstStyle/>
          <a:p>
            <a:r>
              <a:rPr lang="en-GB" b="0" i="0" u="none" strike="noStrike" dirty="0">
                <a:solidFill>
                  <a:srgbClr val="6A9D56"/>
                </a:solidFill>
                <a:effectLst/>
              </a:rPr>
              <a:t>Assessing the Trustworthiness Of Blockchain Technologies in </a:t>
            </a:r>
            <a:r>
              <a:rPr lang="en-GB" b="0" dirty="0">
                <a:solidFill>
                  <a:srgbClr val="6A9D56"/>
                </a:solidFill>
              </a:rPr>
              <a:t>t</a:t>
            </a:r>
            <a:r>
              <a:rPr lang="en-GB" b="0" i="0" u="none" strike="noStrike" dirty="0">
                <a:solidFill>
                  <a:srgbClr val="6A9D56"/>
                </a:solidFill>
                <a:effectLst/>
              </a:rPr>
              <a:t>he Agri-food Supply Chain</a:t>
            </a:r>
            <a:r>
              <a:rPr lang="en-GB" b="0" i="0" dirty="0">
                <a:solidFill>
                  <a:srgbClr val="6A9D56"/>
                </a:solidFill>
                <a:effectLst/>
              </a:rPr>
              <a:t>​</a:t>
            </a:r>
            <a:endParaRPr lang="en-US" sz="6000" dirty="0">
              <a:solidFill>
                <a:srgbClr val="6A9D56"/>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287568" y="1340127"/>
            <a:ext cx="10687519" cy="5262979"/>
          </a:xfrm>
          <a:prstGeom prst="rect">
            <a:avLst/>
          </a:prstGeom>
          <a:noFill/>
        </p:spPr>
        <p:txBody>
          <a:bodyPr wrap="square" rtlCol="0">
            <a:spAutoFit/>
          </a:bodyPr>
          <a:lstStyle/>
          <a:p>
            <a:pPr algn="l"/>
            <a:r>
              <a:rPr lang="en-GB" sz="2400" b="1" i="0" dirty="0">
                <a:solidFill>
                  <a:srgbClr val="29608D"/>
                </a:solidFill>
                <a:effectLst/>
              </a:rPr>
              <a:t>Implementation Quality:​</a:t>
            </a:r>
          </a:p>
          <a:p>
            <a:pPr algn="l"/>
            <a:r>
              <a:rPr lang="en-GB" sz="2400" b="1" i="0" dirty="0">
                <a:solidFill>
                  <a:srgbClr val="29608D"/>
                </a:solidFill>
                <a:effectLst/>
              </a:rPr>
              <a:t>Assessment: </a:t>
            </a:r>
            <a:r>
              <a:rPr lang="en-GB" sz="2400" b="0" i="0" dirty="0">
                <a:solidFill>
                  <a:srgbClr val="262626"/>
                </a:solidFill>
                <a:effectLst/>
              </a:rPr>
              <a:t>The trustworthiness of blockchain in the agrifood sector depends on the quality of its implementation. A well-designed and rigorously implemented blockchain system is more likely to be trustworthy.​</a:t>
            </a:r>
          </a:p>
          <a:p>
            <a:pPr algn="l"/>
            <a:endParaRPr lang="en-GB" sz="2400" b="0" i="0" dirty="0">
              <a:solidFill>
                <a:srgbClr val="7A7A7A"/>
              </a:solidFill>
              <a:effectLst/>
            </a:endParaRPr>
          </a:p>
          <a:p>
            <a:pPr algn="l"/>
            <a:r>
              <a:rPr lang="en-GB" sz="2400" b="0" i="0" dirty="0">
                <a:solidFill>
                  <a:srgbClr val="7A7A7A"/>
                </a:solidFill>
                <a:effectLst/>
              </a:rPr>
              <a:t>​</a:t>
            </a:r>
            <a:r>
              <a:rPr lang="en-GB" sz="2400" b="1" i="0" dirty="0">
                <a:solidFill>
                  <a:srgbClr val="29608D"/>
                </a:solidFill>
                <a:effectLst/>
              </a:rPr>
              <a:t>Transparency and Traceability:​</a:t>
            </a:r>
          </a:p>
          <a:p>
            <a:pPr algn="l"/>
            <a:r>
              <a:rPr lang="en-GB" sz="2400" b="1" i="0" dirty="0">
                <a:solidFill>
                  <a:srgbClr val="29608D"/>
                </a:solidFill>
                <a:effectLst/>
              </a:rPr>
              <a:t>Assessment: </a:t>
            </a:r>
            <a:r>
              <a:rPr lang="en-GB" sz="2400" b="0" i="0" dirty="0">
                <a:solidFill>
                  <a:srgbClr val="262626"/>
                </a:solidFill>
                <a:effectLst/>
              </a:rPr>
              <a:t>Blockchain's impact on transparency and traceability is a key factor. If the blockchain implementation provides a transparent and traceable record of the supply chain, it contributes to trustworthiness.</a:t>
            </a:r>
          </a:p>
          <a:p>
            <a:pPr algn="l"/>
            <a:endParaRPr lang="en-GB" sz="2400" dirty="0">
              <a:solidFill>
                <a:srgbClr val="262626"/>
              </a:solidFill>
            </a:endParaRPr>
          </a:p>
          <a:p>
            <a:pPr algn="l"/>
            <a:r>
              <a:rPr lang="en-GB" sz="2400" b="1" i="0" dirty="0">
                <a:solidFill>
                  <a:srgbClr val="29608D"/>
                </a:solidFill>
                <a:effectLst/>
              </a:rPr>
              <a:t>Data Integrity:​</a:t>
            </a:r>
          </a:p>
          <a:p>
            <a:pPr algn="l"/>
            <a:r>
              <a:rPr lang="en-GB" sz="2400" b="1" i="0" dirty="0">
                <a:solidFill>
                  <a:srgbClr val="29608D"/>
                </a:solidFill>
                <a:effectLst/>
              </a:rPr>
              <a:t>Assessment: </a:t>
            </a:r>
            <a:r>
              <a:rPr lang="en-GB" sz="2400" b="0" i="0" dirty="0">
                <a:solidFill>
                  <a:srgbClr val="262626"/>
                </a:solidFill>
                <a:effectLst/>
              </a:rPr>
              <a:t>The immutability of data on the blockchain ensures data integrity. If the technology is effectively preventing unauthorized modifications to the data, it enhances trust in the accuracy of information.​</a:t>
            </a:r>
          </a:p>
        </p:txBody>
      </p:sp>
    </p:spTree>
    <p:extLst>
      <p:ext uri="{BB962C8B-B14F-4D97-AF65-F5344CB8AC3E}">
        <p14:creationId xmlns:p14="http://schemas.microsoft.com/office/powerpoint/2010/main" val="9635149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87568" y="254894"/>
            <a:ext cx="10595237" cy="803654"/>
          </a:xfrm>
          <a:prstGeom prst="rect">
            <a:avLst/>
          </a:prstGeom>
        </p:spPr>
        <p:txBody>
          <a:bodyPr/>
          <a:lstStyle/>
          <a:p>
            <a:r>
              <a:rPr lang="en-GB" b="0" i="0" u="none" strike="noStrike" dirty="0">
                <a:solidFill>
                  <a:srgbClr val="6A9D56"/>
                </a:solidFill>
                <a:effectLst/>
              </a:rPr>
              <a:t>Assessing the Trustworthiness Of Blockchain Technologies in </a:t>
            </a:r>
            <a:r>
              <a:rPr lang="en-GB" b="0" dirty="0">
                <a:solidFill>
                  <a:srgbClr val="6A9D56"/>
                </a:solidFill>
              </a:rPr>
              <a:t>t</a:t>
            </a:r>
            <a:r>
              <a:rPr lang="en-GB" b="0" i="0" u="none" strike="noStrike" dirty="0">
                <a:solidFill>
                  <a:srgbClr val="6A9D56"/>
                </a:solidFill>
                <a:effectLst/>
              </a:rPr>
              <a:t>he Agri-food Supply Chain</a:t>
            </a:r>
            <a:r>
              <a:rPr lang="en-GB" b="0" i="0" dirty="0">
                <a:solidFill>
                  <a:srgbClr val="6A9D56"/>
                </a:solidFill>
                <a:effectLst/>
              </a:rPr>
              <a:t>​</a:t>
            </a:r>
            <a:endParaRPr lang="en-US" sz="6000" dirty="0">
              <a:solidFill>
                <a:srgbClr val="6A9D56"/>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287569" y="1463970"/>
            <a:ext cx="10476226" cy="5262979"/>
          </a:xfrm>
          <a:prstGeom prst="rect">
            <a:avLst/>
          </a:prstGeom>
          <a:noFill/>
        </p:spPr>
        <p:txBody>
          <a:bodyPr wrap="square" rtlCol="0">
            <a:spAutoFit/>
          </a:bodyPr>
          <a:lstStyle/>
          <a:p>
            <a:pPr algn="l"/>
            <a:r>
              <a:rPr lang="en-GB" sz="2400" b="1" i="0" dirty="0">
                <a:solidFill>
                  <a:srgbClr val="29608D"/>
                </a:solidFill>
                <a:effectLst/>
              </a:rPr>
              <a:t>Security Measures:</a:t>
            </a:r>
          </a:p>
          <a:p>
            <a:pPr algn="l"/>
            <a:r>
              <a:rPr lang="en-GB" sz="2400" b="1" i="0" dirty="0">
                <a:solidFill>
                  <a:srgbClr val="29608D"/>
                </a:solidFill>
                <a:effectLst/>
              </a:rPr>
              <a:t>Assessment: </a:t>
            </a:r>
            <a:r>
              <a:rPr lang="en-GB" sz="2400" b="0" i="0" dirty="0">
                <a:solidFill>
                  <a:srgbClr val="262626"/>
                </a:solidFill>
                <a:effectLst/>
              </a:rPr>
              <a:t>The security features of the blockchain system play a crucial role. Robust encryption, secure consensus mechanisms, and access controls contribute to the overall security of the technology, impacting its trustworthiness.​</a:t>
            </a:r>
          </a:p>
          <a:p>
            <a:pPr algn="l"/>
            <a:endParaRPr lang="en-GB" sz="2400" dirty="0">
              <a:solidFill>
                <a:srgbClr val="262626"/>
              </a:solidFill>
            </a:endParaRPr>
          </a:p>
          <a:p>
            <a:pPr algn="l"/>
            <a:r>
              <a:rPr lang="en-GB" sz="2400" b="1" i="0" dirty="0">
                <a:solidFill>
                  <a:srgbClr val="29608D"/>
                </a:solidFill>
                <a:effectLst/>
              </a:rPr>
              <a:t>Scalability:​</a:t>
            </a:r>
          </a:p>
          <a:p>
            <a:pPr algn="l"/>
            <a:r>
              <a:rPr lang="en-GB" sz="2400" b="1" i="0" dirty="0">
                <a:solidFill>
                  <a:srgbClr val="29608D"/>
                </a:solidFill>
                <a:effectLst/>
              </a:rPr>
              <a:t>Assessment: </a:t>
            </a:r>
            <a:r>
              <a:rPr lang="en-GB" sz="2400" b="0" i="0" dirty="0">
                <a:solidFill>
                  <a:srgbClr val="262626"/>
                </a:solidFill>
                <a:effectLst/>
              </a:rPr>
              <a:t>The ability of the blockchain to scale and accommodate a growing volume of transactions is crucial. A scalable solution ensures continued performance and reliability, impacting its trustworthiness.​</a:t>
            </a:r>
          </a:p>
          <a:p>
            <a:pPr algn="l"/>
            <a:endParaRPr lang="en-GB" sz="2400" b="0" i="0" dirty="0">
              <a:solidFill>
                <a:srgbClr val="262626"/>
              </a:solidFill>
              <a:effectLst/>
            </a:endParaRPr>
          </a:p>
          <a:p>
            <a:pPr algn="l"/>
            <a:r>
              <a:rPr lang="en-GB" sz="2400" b="1" i="0" dirty="0">
                <a:solidFill>
                  <a:srgbClr val="29608D"/>
                </a:solidFill>
                <a:effectLst/>
              </a:rPr>
              <a:t>​Continuous Improvement:​</a:t>
            </a:r>
          </a:p>
          <a:p>
            <a:pPr algn="l"/>
            <a:r>
              <a:rPr lang="en-GB" sz="2400" b="1" i="0" dirty="0">
                <a:solidFill>
                  <a:srgbClr val="29608D"/>
                </a:solidFill>
                <a:effectLst/>
              </a:rPr>
              <a:t>Assessment: </a:t>
            </a:r>
            <a:r>
              <a:rPr lang="en-GB" sz="2400" b="0" i="0" dirty="0">
                <a:solidFill>
                  <a:srgbClr val="262626"/>
                </a:solidFill>
                <a:effectLst/>
              </a:rPr>
              <a:t>Ongoing development, updates, and a commitment to continuous improvement indicate a dynamic and responsive blockchain solution. Such adaptability contributes to trustworthiness over time.​</a:t>
            </a:r>
          </a:p>
        </p:txBody>
      </p:sp>
    </p:spTree>
    <p:extLst>
      <p:ext uri="{BB962C8B-B14F-4D97-AF65-F5344CB8AC3E}">
        <p14:creationId xmlns:p14="http://schemas.microsoft.com/office/powerpoint/2010/main" val="456929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33383" y="485169"/>
            <a:ext cx="10595237" cy="803654"/>
          </a:xfrm>
          <a:prstGeom prst="rect">
            <a:avLst/>
          </a:prstGeom>
        </p:spPr>
        <p:txBody>
          <a:bodyPr/>
          <a:lstStyle/>
          <a:p>
            <a:r>
              <a:rPr lang="en-GB" b="0" i="0" u="none" strike="noStrike" dirty="0">
                <a:solidFill>
                  <a:srgbClr val="6A9D56"/>
                </a:solidFill>
                <a:effectLst/>
              </a:rPr>
              <a:t>Conclusion</a:t>
            </a:r>
            <a:endParaRPr lang="en-US" sz="6000" dirty="0">
              <a:solidFill>
                <a:srgbClr val="6A9D56"/>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352394" y="2228147"/>
            <a:ext cx="10476226" cy="3046988"/>
          </a:xfrm>
          <a:prstGeom prst="rect">
            <a:avLst/>
          </a:prstGeom>
          <a:noFill/>
        </p:spPr>
        <p:txBody>
          <a:bodyPr wrap="square" rtlCol="0">
            <a:spAutoFit/>
          </a:bodyPr>
          <a:lstStyle/>
          <a:p>
            <a:pPr algn="l"/>
            <a:r>
              <a:rPr lang="en-GB" sz="2400" b="0" i="0" dirty="0">
                <a:solidFill>
                  <a:srgbClr val="262626"/>
                </a:solidFill>
                <a:effectLst/>
              </a:rPr>
              <a:t>In summary, the extent to which the use of blockchain in the agrifood sector is trustworthy depends on factors such as the quality of implementation, its impact on transparency and traceability, data integrity, security measures, scalability, a commitment to continuous improvement, community and industry support, regulatory compliance, user feedback, educational initiatives and interoperability.​</a:t>
            </a:r>
          </a:p>
          <a:p>
            <a:pPr algn="l"/>
            <a:endParaRPr lang="en-GB" sz="2400" b="0" i="0" dirty="0">
              <a:solidFill>
                <a:srgbClr val="262626"/>
              </a:solidFill>
              <a:effectLst/>
            </a:endParaRPr>
          </a:p>
          <a:p>
            <a:pPr algn="l"/>
            <a:r>
              <a:rPr lang="en-GB" sz="2400" b="0" i="0" dirty="0">
                <a:solidFill>
                  <a:srgbClr val="262626"/>
                </a:solidFill>
                <a:effectLst/>
              </a:rPr>
              <a:t>​Each of these factors plays a role in shaping the overall trustworthiness of blockchain technology in the agrifood supply chain.​</a:t>
            </a:r>
          </a:p>
        </p:txBody>
      </p:sp>
    </p:spTree>
    <p:extLst>
      <p:ext uri="{BB962C8B-B14F-4D97-AF65-F5344CB8AC3E}">
        <p14:creationId xmlns:p14="http://schemas.microsoft.com/office/powerpoint/2010/main" val="5609225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373795" y="85111"/>
            <a:ext cx="6326068" cy="720752"/>
          </a:xfrm>
          <a:prstGeom prst="rect">
            <a:avLst/>
          </a:prstGeom>
        </p:spPr>
        <p:txBody>
          <a:bodyPr/>
          <a:lstStyle/>
          <a:p>
            <a:r>
              <a:rPr lang="en-US" dirty="0"/>
              <a:t>Self Test Quiz</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452171" y="936491"/>
            <a:ext cx="7906675" cy="5078313"/>
          </a:xfrm>
          <a:prstGeom prst="rect">
            <a:avLst/>
          </a:prstGeom>
          <a:solidFill>
            <a:schemeClr val="bg1"/>
          </a:solidFill>
        </p:spPr>
        <p:txBody>
          <a:bodyPr wrap="square" rtlCol="0">
            <a:spAutoFit/>
          </a:bodyPr>
          <a:lstStyle/>
          <a:p>
            <a:pPr marL="285750" indent="-285750" algn="l" rtl="0" fontAlgn="base">
              <a:buFont typeface="Arial" panose="020B0604020202020204" pitchFamily="34" charset="0"/>
              <a:buChar char="•"/>
            </a:pPr>
            <a:r>
              <a:rPr lang="en-GB" sz="2400" b="0" u="none" strike="noStrike" dirty="0">
                <a:solidFill>
                  <a:srgbClr val="262626"/>
                </a:solidFill>
                <a:effectLst/>
              </a:rPr>
              <a:t>Define trust and smart contracts.​</a:t>
            </a:r>
          </a:p>
          <a:p>
            <a:pPr marL="285750" indent="-285750" algn="l" rtl="0" fontAlgn="base">
              <a:buFont typeface="Arial" panose="020B0604020202020204" pitchFamily="34" charset="0"/>
              <a:buChar char="•"/>
            </a:pPr>
            <a:endParaRPr lang="en-GB" sz="2400" b="0" u="none" strike="noStrike" dirty="0">
              <a:solidFill>
                <a:srgbClr val="262626"/>
              </a:solidFill>
              <a:effectLst/>
            </a:endParaRPr>
          </a:p>
          <a:p>
            <a:pPr marL="285750" indent="-285750" algn="l" rtl="0" fontAlgn="base">
              <a:buFont typeface="Arial" panose="020B0604020202020204" pitchFamily="34" charset="0"/>
              <a:buChar char="•"/>
            </a:pPr>
            <a:r>
              <a:rPr lang="en-GB" sz="2400" b="0" u="none" strike="noStrike" dirty="0">
                <a:solidFill>
                  <a:srgbClr val="262626"/>
                </a:solidFill>
                <a:effectLst/>
              </a:rPr>
              <a:t>Briefly describe two practical applications of blockchain in the agrifood sector.</a:t>
            </a:r>
          </a:p>
          <a:p>
            <a:pPr marL="285750" indent="-285750" algn="l" rtl="0" fontAlgn="base">
              <a:buFont typeface="Arial" panose="020B0604020202020204" pitchFamily="34" charset="0"/>
              <a:buChar char="•"/>
            </a:pPr>
            <a:endParaRPr lang="en-GB" sz="2400" b="0" u="none" strike="noStrike" dirty="0">
              <a:solidFill>
                <a:srgbClr val="262626"/>
              </a:solidFill>
              <a:effectLst/>
            </a:endParaRPr>
          </a:p>
          <a:p>
            <a:pPr marL="285750" indent="-285750" algn="l" rtl="0" fontAlgn="base">
              <a:buFont typeface="Arial" panose="020B0604020202020204" pitchFamily="34" charset="0"/>
              <a:buChar char="•"/>
            </a:pPr>
            <a:r>
              <a:rPr lang="en-GB" sz="2400" b="0" u="none" strike="noStrike" dirty="0">
                <a:solidFill>
                  <a:srgbClr val="262626"/>
                </a:solidFill>
                <a:effectLst/>
              </a:rPr>
              <a:t>List one key feature of blockchain technology.​</a:t>
            </a:r>
          </a:p>
          <a:p>
            <a:pPr marL="285750" indent="-285750" algn="l" rtl="0" fontAlgn="base">
              <a:buFont typeface="Arial" panose="020B0604020202020204" pitchFamily="34" charset="0"/>
              <a:buChar char="•"/>
            </a:pPr>
            <a:endParaRPr lang="en-GB" sz="2400" b="0" u="none" strike="noStrike" dirty="0">
              <a:solidFill>
                <a:srgbClr val="262626"/>
              </a:solidFill>
              <a:effectLst/>
            </a:endParaRPr>
          </a:p>
          <a:p>
            <a:pPr marL="285750" indent="-285750" algn="l" rtl="0" fontAlgn="base">
              <a:buFont typeface="Arial" panose="020B0604020202020204" pitchFamily="34" charset="0"/>
              <a:buChar char="•"/>
            </a:pPr>
            <a:r>
              <a:rPr lang="en-GB" sz="2400" b="0" u="none" strike="noStrike" dirty="0">
                <a:solidFill>
                  <a:srgbClr val="262626"/>
                </a:solidFill>
                <a:effectLst/>
              </a:rPr>
              <a:t>Briefly state the role of blockchain in establishing trust in the agrifood supply chain.​</a:t>
            </a:r>
          </a:p>
          <a:p>
            <a:pPr marL="285750" indent="-285750" algn="l" rtl="0" fontAlgn="base">
              <a:buFont typeface="Arial" panose="020B0604020202020204" pitchFamily="34" charset="0"/>
              <a:buChar char="•"/>
            </a:pPr>
            <a:endParaRPr lang="en-GB" sz="2400" b="0" u="none" strike="noStrike" dirty="0">
              <a:solidFill>
                <a:srgbClr val="262626"/>
              </a:solidFill>
              <a:effectLst/>
            </a:endParaRPr>
          </a:p>
          <a:p>
            <a:pPr marL="285750" indent="-285750" algn="l" rtl="0" fontAlgn="base">
              <a:buFont typeface="Arial" panose="020B0604020202020204" pitchFamily="34" charset="0"/>
              <a:buChar char="•"/>
            </a:pPr>
            <a:r>
              <a:rPr lang="en-GB" sz="2400" b="0" u="none" strike="noStrike" dirty="0">
                <a:solidFill>
                  <a:srgbClr val="262626"/>
                </a:solidFill>
                <a:effectLst/>
              </a:rPr>
              <a:t>Assess the trustworthiness of blockchain technologies in the agri-food supply chain by identifying one potential criticism.​</a:t>
            </a:r>
          </a:p>
          <a:p>
            <a:pPr algn="l" rtl="0" fontAlgn="base"/>
            <a:endParaRPr lang="en-GB" sz="1800" b="0" i="1" u="none" strike="noStrike" dirty="0">
              <a:solidFill>
                <a:srgbClr val="000000"/>
              </a:solidFill>
              <a:effectLst/>
              <a:highlight>
                <a:srgbClr val="F5F5F5"/>
              </a:highlight>
              <a:latin typeface="Open Sans" panose="020B0606030504020204" pitchFamily="34" charset="0"/>
            </a:endParaRPr>
          </a:p>
          <a:p>
            <a:pPr algn="l" rtl="0" fontAlgn="base"/>
            <a:r>
              <a:rPr lang="en-GB" sz="1800" b="0" i="1" u="none" strike="noStrike" dirty="0">
                <a:solidFill>
                  <a:srgbClr val="000000"/>
                </a:solidFill>
                <a:effectLst/>
                <a:highlight>
                  <a:srgbClr val="F5F5F5"/>
                </a:highlight>
                <a:latin typeface="Open Sans" panose="020B0606030504020204" pitchFamily="34" charset="0"/>
              </a:rPr>
              <a:t>​</a:t>
            </a:r>
            <a:endParaRPr lang="en-GB" dirty="0"/>
          </a:p>
        </p:txBody>
      </p:sp>
    </p:spTree>
    <p:extLst>
      <p:ext uri="{BB962C8B-B14F-4D97-AF65-F5344CB8AC3E}">
        <p14:creationId xmlns:p14="http://schemas.microsoft.com/office/powerpoint/2010/main" val="1144256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373795" y="85111"/>
            <a:ext cx="6326068" cy="720752"/>
          </a:xfrm>
          <a:prstGeom prst="rect">
            <a:avLst/>
          </a:prstGeom>
        </p:spPr>
        <p:txBody>
          <a:bodyPr/>
          <a:lstStyle/>
          <a:p>
            <a:r>
              <a:rPr lang="en-US" dirty="0"/>
              <a:t>Links to Further Materials</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452171" y="936491"/>
            <a:ext cx="7906675" cy="5909310"/>
          </a:xfrm>
          <a:prstGeom prst="rect">
            <a:avLst/>
          </a:prstGeom>
          <a:solidFill>
            <a:schemeClr val="bg1"/>
          </a:solidFill>
        </p:spPr>
        <p:txBody>
          <a:bodyPr wrap="square" rtlCol="0">
            <a:spAutoFit/>
          </a:bodyPr>
          <a:lstStyle/>
          <a:p>
            <a:r>
              <a:rPr lang="en-GB" dirty="0"/>
              <a:t>IBM, What is Blockchain Security?​</a:t>
            </a:r>
          </a:p>
          <a:p>
            <a:r>
              <a:rPr lang="en-GB" dirty="0">
                <a:hlinkClick r:id="rId3"/>
              </a:rPr>
              <a:t>https://www.ibm.com/topics/blockchain-security</a:t>
            </a:r>
            <a:r>
              <a:rPr lang="en-GB" dirty="0"/>
              <a:t> ​ </a:t>
            </a:r>
          </a:p>
          <a:p>
            <a:endParaRPr lang="en-GB" dirty="0"/>
          </a:p>
          <a:p>
            <a:r>
              <a:rPr lang="en-GB" dirty="0"/>
              <a:t>Blockchain as a confidence machine: The problem of trust &amp; challenges of governance </a:t>
            </a:r>
            <a:r>
              <a:rPr lang="en-GB" dirty="0">
                <a:hlinkClick r:id="rId4"/>
              </a:rPr>
              <a:t>https://www.sciencedirect.com/science/article/pii/S0160791X20303067</a:t>
            </a:r>
            <a:r>
              <a:rPr lang="en-GB" dirty="0"/>
              <a:t> ​</a:t>
            </a:r>
          </a:p>
          <a:p>
            <a:endParaRPr lang="en-GB" dirty="0"/>
          </a:p>
          <a:p>
            <a:r>
              <a:rPr lang="en-GB" dirty="0"/>
              <a:t>Towards trustworthy blockchains: normative reflections on blockchain-enabled virtual institutions​</a:t>
            </a:r>
          </a:p>
          <a:p>
            <a:r>
              <a:rPr lang="en-GB" dirty="0">
                <a:hlinkClick r:id="rId5"/>
              </a:rPr>
              <a:t>https://link.springer.com/article/10.1007/s10676-021-09581-3</a:t>
            </a:r>
            <a:r>
              <a:rPr lang="en-GB" dirty="0"/>
              <a:t> ​</a:t>
            </a:r>
          </a:p>
          <a:p>
            <a:endParaRPr lang="en-GB" dirty="0"/>
          </a:p>
          <a:p>
            <a:r>
              <a:rPr lang="en-GB" dirty="0"/>
              <a:t>A general definition of trust ​</a:t>
            </a:r>
          </a:p>
          <a:p>
            <a:r>
              <a:rPr lang="en-GB" dirty="0">
                <a:hlinkClick r:id="rId6"/>
              </a:rPr>
              <a:t>https://eprints.soton.ac.uk/341800/</a:t>
            </a:r>
            <a:r>
              <a:rPr lang="en-GB" dirty="0"/>
              <a:t> ​ </a:t>
            </a:r>
          </a:p>
          <a:p>
            <a:endParaRPr lang="en-GB" dirty="0"/>
          </a:p>
          <a:p>
            <a:r>
              <a:rPr lang="en-GB" dirty="0"/>
              <a:t>A Blockchain-Based Traceability System in Agri-Food SME: Case Study of a Traditional Bakery​</a:t>
            </a:r>
          </a:p>
          <a:p>
            <a:r>
              <a:rPr lang="en-GB" dirty="0">
                <a:hlinkClick r:id="rId7"/>
              </a:rPr>
              <a:t>https://ieeexplore.ieee.org/abstract/document/9410538</a:t>
            </a:r>
            <a:r>
              <a:rPr lang="en-GB" dirty="0"/>
              <a:t> ​</a:t>
            </a:r>
          </a:p>
          <a:p>
            <a:endParaRPr lang="en-GB" dirty="0"/>
          </a:p>
          <a:p>
            <a:r>
              <a:rPr lang="en-GB" dirty="0"/>
              <a:t>Uncovering the potential of blockchain in the agri-food supply chain: An interdisciplinary case study​</a:t>
            </a:r>
          </a:p>
          <a:p>
            <a:r>
              <a:rPr lang="en-GB" dirty="0">
                <a:hlinkClick r:id="rId8"/>
              </a:rPr>
              <a:t>https://www.sciencedirect.com/science/article/pii/S0923474822000303</a:t>
            </a:r>
            <a:r>
              <a:rPr lang="en-GB" dirty="0"/>
              <a:t> ​</a:t>
            </a:r>
          </a:p>
        </p:txBody>
      </p:sp>
    </p:spTree>
    <p:extLst>
      <p:ext uri="{BB962C8B-B14F-4D97-AF65-F5344CB8AC3E}">
        <p14:creationId xmlns:p14="http://schemas.microsoft.com/office/powerpoint/2010/main" val="38349985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373795" y="85111"/>
            <a:ext cx="6326068" cy="720752"/>
          </a:xfrm>
          <a:prstGeom prst="rect">
            <a:avLst/>
          </a:prstGeom>
        </p:spPr>
        <p:txBody>
          <a:bodyPr/>
          <a:lstStyle/>
          <a:p>
            <a:r>
              <a:rPr lang="en-US" dirty="0"/>
              <a:t>Links to Further Materials</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452171" y="936491"/>
            <a:ext cx="7965458" cy="4801314"/>
          </a:xfrm>
          <a:prstGeom prst="rect">
            <a:avLst/>
          </a:prstGeom>
          <a:solidFill>
            <a:schemeClr val="bg1"/>
          </a:solidFill>
        </p:spPr>
        <p:txBody>
          <a:bodyPr wrap="square" rtlCol="0">
            <a:spAutoFit/>
          </a:bodyPr>
          <a:lstStyle/>
          <a:p>
            <a:r>
              <a:rPr lang="en-GB" dirty="0"/>
              <a:t>International Food and Agribusiness Management Review​</a:t>
            </a:r>
          </a:p>
          <a:p>
            <a:r>
              <a:rPr lang="en-GB" dirty="0">
                <a:hlinkClick r:id="rId3"/>
              </a:rPr>
              <a:t>https://www.wageningenacademic.com/doi/epdf/10.22434/IFAMR2019.0152?role=tab</a:t>
            </a:r>
            <a:r>
              <a:rPr lang="en-GB" dirty="0"/>
              <a:t> </a:t>
            </a:r>
          </a:p>
          <a:p>
            <a:endParaRPr lang="en-GB" dirty="0"/>
          </a:p>
          <a:p>
            <a:r>
              <a:rPr lang="en-GB" dirty="0"/>
              <a:t>The Role of System Trust in Business-to-Consumer Transactions​</a:t>
            </a:r>
          </a:p>
          <a:p>
            <a:r>
              <a:rPr lang="en-GB" dirty="0">
                <a:hlinkClick r:id="rId4"/>
              </a:rPr>
              <a:t>https://www.tandfonline.com/doi/abs/10.1080/07421222.2003.11045777</a:t>
            </a:r>
            <a:r>
              <a:rPr lang="en-GB" dirty="0"/>
              <a:t> ​ </a:t>
            </a:r>
          </a:p>
          <a:p>
            <a:endParaRPr lang="en-GB" dirty="0"/>
          </a:p>
          <a:p>
            <a:r>
              <a:rPr lang="en-GB" dirty="0"/>
              <a:t>The impact of a blockchain platform on trust in established relationships: a case study of wine supply chains​</a:t>
            </a:r>
          </a:p>
          <a:p>
            <a:r>
              <a:rPr lang="en-GB" dirty="0">
                <a:hlinkClick r:id="rId5"/>
              </a:rPr>
              <a:t>https://www.emerald.com/insight/content/doi/10.1108/SCM-05-2021-0227/full/html</a:t>
            </a:r>
            <a:r>
              <a:rPr lang="en-GB" dirty="0"/>
              <a:t> ​ </a:t>
            </a:r>
          </a:p>
          <a:p>
            <a:endParaRPr lang="en-GB" dirty="0"/>
          </a:p>
          <a:p>
            <a:r>
              <a:rPr lang="en-GB" dirty="0"/>
              <a:t>Designing for Trust in Blockchain Platforms​</a:t>
            </a:r>
          </a:p>
          <a:p>
            <a:r>
              <a:rPr lang="en-GB" dirty="0">
                <a:hlinkClick r:id="rId6"/>
              </a:rPr>
              <a:t>https://www.zora.uzh.ch/id/eprint/190479/1/IEEE_TEM_Design_For_Trust_researchgate.pdf</a:t>
            </a:r>
            <a:r>
              <a:rPr lang="en-GB" dirty="0"/>
              <a:t> </a:t>
            </a:r>
          </a:p>
          <a:p>
            <a:endParaRPr lang="en-GB" dirty="0"/>
          </a:p>
          <a:p>
            <a:r>
              <a:rPr lang="en-GB" dirty="0"/>
              <a:t>PwC’s Trust in US Business Survey, 2021</a:t>
            </a:r>
          </a:p>
        </p:txBody>
      </p:sp>
    </p:spTree>
    <p:extLst>
      <p:ext uri="{BB962C8B-B14F-4D97-AF65-F5344CB8AC3E}">
        <p14:creationId xmlns:p14="http://schemas.microsoft.com/office/powerpoint/2010/main" val="25407483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373795" y="85111"/>
            <a:ext cx="6326068" cy="720752"/>
          </a:xfrm>
          <a:prstGeom prst="rect">
            <a:avLst/>
          </a:prstGeom>
        </p:spPr>
        <p:txBody>
          <a:bodyPr/>
          <a:lstStyle/>
          <a:p>
            <a:r>
              <a:rPr lang="en-US" dirty="0"/>
              <a:t>Literature</a:t>
            </a:r>
          </a:p>
        </p:txBody>
      </p:sp>
      <p:sp>
        <p:nvSpPr>
          <p:cNvPr id="2" name="Text Placeholder 2">
            <a:extLst>
              <a:ext uri="{FF2B5EF4-FFF2-40B4-BE49-F238E27FC236}">
                <a16:creationId xmlns:a16="http://schemas.microsoft.com/office/drawing/2014/main" id="{32BB8792-3710-6E77-3C70-4BBE4847773E}"/>
              </a:ext>
            </a:extLst>
          </p:cNvPr>
          <p:cNvSpPr>
            <a:spLocks noGrp="1"/>
          </p:cNvSpPr>
          <p:nvPr/>
        </p:nvSpPr>
        <p:spPr>
          <a:xfrm>
            <a:off x="2579076" y="3107097"/>
            <a:ext cx="6009397" cy="290850"/>
          </a:xfrm>
          <a:prstGeom prst="rect">
            <a:avLst/>
          </a:prstGeom>
          <a:noFill/>
          <a:ln>
            <a:noFill/>
          </a:ln>
        </p:spPr>
        <p:txBody>
          <a:bodyPr spcFirstLastPara="1" wrap="square" lIns="80201" tIns="40100" rIns="80201" bIns="401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SzPts val="1400"/>
              <a:buFont typeface="Arial"/>
              <a:buNone/>
              <a:defRPr sz="1930" b="1" i="0" u="none" strike="noStrike" cap="none" baseline="0">
                <a:solidFill>
                  <a:srgbClr val="262626"/>
                </a:solidFill>
                <a:latin typeface="Open Sans"/>
                <a:ea typeface="Open Sans"/>
                <a:cs typeface="Open Sans"/>
                <a:sym typeface="Open Sans"/>
              </a:defRPr>
            </a:lvl1pPr>
            <a:lvl2pPr marL="401010" marR="0" lvl="1" indent="0" algn="ctr" rtl="0">
              <a:lnSpc>
                <a:spcPct val="100000"/>
              </a:lnSpc>
              <a:spcBef>
                <a:spcPts val="0"/>
              </a:spcBef>
              <a:spcAft>
                <a:spcPts val="0"/>
              </a:spcAft>
              <a:buClr>
                <a:srgbClr val="000000"/>
              </a:buClr>
              <a:buSzPts val="1400"/>
              <a:buFont typeface="Arial"/>
              <a:buNone/>
              <a:defRPr sz="2105" b="0" i="0" u="none" strike="noStrike" cap="none">
                <a:solidFill>
                  <a:srgbClr val="4D4D4C"/>
                </a:solidFill>
                <a:latin typeface="Calibri"/>
                <a:ea typeface="Calibri"/>
                <a:cs typeface="Calibri"/>
                <a:sym typeface="Calibri"/>
              </a:defRPr>
            </a:lvl2pPr>
            <a:lvl3pPr marL="802020" marR="0" lvl="2" indent="0" algn="ctr" rtl="0">
              <a:lnSpc>
                <a:spcPct val="100000"/>
              </a:lnSpc>
              <a:spcBef>
                <a:spcPts val="0"/>
              </a:spcBef>
              <a:spcAft>
                <a:spcPts val="0"/>
              </a:spcAft>
              <a:buClr>
                <a:srgbClr val="000000"/>
              </a:buClr>
              <a:buSzPts val="1400"/>
              <a:buFont typeface="Arial"/>
              <a:buNone/>
              <a:defRPr sz="2105" b="0" i="0" u="none" strike="noStrike" cap="none">
                <a:solidFill>
                  <a:srgbClr val="4D4D4C"/>
                </a:solidFill>
                <a:latin typeface="Calibri"/>
                <a:ea typeface="Calibri"/>
                <a:cs typeface="Calibri"/>
                <a:sym typeface="Calibri"/>
              </a:defRPr>
            </a:lvl3pPr>
            <a:lvl4pPr marL="1203030" marR="0" lvl="3" indent="0" algn="ctr" rtl="0">
              <a:lnSpc>
                <a:spcPct val="100000"/>
              </a:lnSpc>
              <a:spcBef>
                <a:spcPts val="0"/>
              </a:spcBef>
              <a:spcAft>
                <a:spcPts val="0"/>
              </a:spcAft>
              <a:buClr>
                <a:srgbClr val="000000"/>
              </a:buClr>
              <a:buSzPts val="1400"/>
              <a:buFont typeface="Arial"/>
              <a:buNone/>
              <a:defRPr sz="2105" b="0" i="0" u="none" strike="noStrike" cap="none">
                <a:solidFill>
                  <a:srgbClr val="4D4D4C"/>
                </a:solidFill>
                <a:latin typeface="Calibri"/>
                <a:ea typeface="Calibri"/>
                <a:cs typeface="Calibri"/>
                <a:sym typeface="Calibri"/>
              </a:defRPr>
            </a:lvl4pPr>
            <a:lvl5pPr marL="1604040" marR="0" lvl="4" indent="0" algn="ctr" rtl="0">
              <a:lnSpc>
                <a:spcPct val="100000"/>
              </a:lnSpc>
              <a:spcBef>
                <a:spcPts val="0"/>
              </a:spcBef>
              <a:spcAft>
                <a:spcPts val="0"/>
              </a:spcAft>
              <a:buClr>
                <a:srgbClr val="000000"/>
              </a:buClr>
              <a:buSzPts val="1400"/>
              <a:buFont typeface="Arial"/>
              <a:buNone/>
              <a:defRPr sz="2105" b="0" i="0" u="none" strike="noStrike" cap="none">
                <a:solidFill>
                  <a:srgbClr val="4D4D4C"/>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pPr algn="just"/>
            <a:endParaRPr lang="en-US" sz="1228"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 Placeholder 2">
            <a:extLst>
              <a:ext uri="{FF2B5EF4-FFF2-40B4-BE49-F238E27FC236}">
                <a16:creationId xmlns:a16="http://schemas.microsoft.com/office/drawing/2014/main" id="{91D4570B-A822-01B8-3E9E-60A65351B3D5}"/>
              </a:ext>
            </a:extLst>
          </p:cNvPr>
          <p:cNvSpPr txBox="1">
            <a:spLocks/>
          </p:cNvSpPr>
          <p:nvPr/>
        </p:nvSpPr>
        <p:spPr>
          <a:xfrm>
            <a:off x="2579076" y="2016268"/>
            <a:ext cx="6019524" cy="1090829"/>
          </a:xfrm>
          <a:prstGeom prst="rect">
            <a:avLst/>
          </a:prstGeom>
        </p:spPr>
        <p:txBody>
          <a:bodyPr lIns="80201" tIns="40100" rIns="80201" bIns="4010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US" sz="1228"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 Placeholder 2">
            <a:extLst>
              <a:ext uri="{FF2B5EF4-FFF2-40B4-BE49-F238E27FC236}">
                <a16:creationId xmlns:a16="http://schemas.microsoft.com/office/drawing/2014/main" id="{E21DD1BA-9B5B-C7C7-092D-19F36A5D07EE}"/>
              </a:ext>
            </a:extLst>
          </p:cNvPr>
          <p:cNvSpPr txBox="1">
            <a:spLocks/>
          </p:cNvSpPr>
          <p:nvPr/>
        </p:nvSpPr>
        <p:spPr>
          <a:xfrm>
            <a:off x="2579076" y="3697460"/>
            <a:ext cx="5918261" cy="452871"/>
          </a:xfrm>
          <a:prstGeom prst="rect">
            <a:avLst/>
          </a:prstGeom>
        </p:spPr>
        <p:txBody>
          <a:bodyPr lIns="80201" tIns="40100" rIns="80201" bIns="4010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US" sz="193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0E834E67-C7AF-8706-1A0D-B47C1681F3B8}"/>
              </a:ext>
            </a:extLst>
          </p:cNvPr>
          <p:cNvSpPr txBox="1"/>
          <p:nvPr/>
        </p:nvSpPr>
        <p:spPr>
          <a:xfrm>
            <a:off x="2373795" y="1896692"/>
            <a:ext cx="8104735" cy="3227243"/>
          </a:xfrm>
          <a:prstGeom prst="rect">
            <a:avLst/>
          </a:prstGeom>
          <a:solidFill>
            <a:schemeClr val="bg1"/>
          </a:solidFill>
        </p:spPr>
        <p:txBody>
          <a:bodyPr wrap="square" rtlCol="0">
            <a:spAutoFit/>
          </a:bodyPr>
          <a:lstStyle/>
          <a:p>
            <a:endParaRPr lang="en-IE" dirty="0"/>
          </a:p>
        </p:txBody>
      </p:sp>
      <p:sp>
        <p:nvSpPr>
          <p:cNvPr id="3" name="Text Placeholder 2">
            <a:extLst>
              <a:ext uri="{FF2B5EF4-FFF2-40B4-BE49-F238E27FC236}">
                <a16:creationId xmlns:a16="http://schemas.microsoft.com/office/drawing/2014/main" id="{A0240C41-33ED-061C-A11A-20A23BC0985C}"/>
              </a:ext>
            </a:extLst>
          </p:cNvPr>
          <p:cNvSpPr txBox="1">
            <a:spLocks/>
          </p:cNvSpPr>
          <p:nvPr/>
        </p:nvSpPr>
        <p:spPr>
          <a:xfrm>
            <a:off x="2643309" y="3570101"/>
            <a:ext cx="7400947" cy="1090829"/>
          </a:xfrm>
          <a:prstGeom prst="rect">
            <a:avLst/>
          </a:prstGeom>
          <a:solidFill>
            <a:schemeClr val="bg1"/>
          </a:solidFill>
        </p:spPr>
        <p:txBody>
          <a:bodyPr lIns="80201" tIns="40100" rIns="80201" bIns="4010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latin typeface="+mn-lt"/>
                <a:ea typeface="Open Sans" panose="020B0606030504020204" pitchFamily="34" charset="0"/>
                <a:cs typeface="Open Sans" panose="020B0606030504020204" pitchFamily="34" charset="0"/>
              </a:rPr>
              <a:t>Laurent M. “Is blockchain a trustworthy technology?”, in Signs of trust – The impact of seals on personal data management, Paris, Handbook 2 Chair </a:t>
            </a:r>
            <a:r>
              <a:rPr lang="en-US" sz="2000" dirty="0" err="1">
                <a:latin typeface="+mn-lt"/>
                <a:ea typeface="Open Sans" panose="020B0606030504020204" pitchFamily="34" charset="0"/>
                <a:cs typeface="Open Sans" panose="020B0606030504020204" pitchFamily="34" charset="0"/>
              </a:rPr>
              <a:t>alues</a:t>
            </a:r>
            <a:r>
              <a:rPr lang="en-US" sz="2000" dirty="0">
                <a:latin typeface="+mn-lt"/>
                <a:ea typeface="Open Sans" panose="020B0606030504020204" pitchFamily="34" charset="0"/>
                <a:cs typeface="Open Sans" panose="020B0606030504020204" pitchFamily="34" charset="0"/>
              </a:rPr>
              <a:t> and Policies of Personal Information, Coordinated by Claire Levallois-Barth, January, 2018, chapter 11, pages 179–197.</a:t>
            </a:r>
          </a:p>
          <a:p>
            <a:endParaRPr lang="en-US" sz="2000" dirty="0">
              <a:latin typeface="+mn-lt"/>
              <a:ea typeface="Open Sans" panose="020B0606030504020204" pitchFamily="34" charset="0"/>
              <a:cs typeface="Open Sans" panose="020B0606030504020204" pitchFamily="34" charset="0"/>
            </a:endParaRPr>
          </a:p>
          <a:p>
            <a:r>
              <a:rPr lang="en-US" sz="2000" dirty="0" err="1">
                <a:latin typeface="+mn-lt"/>
                <a:ea typeface="Open Sans" panose="020B0606030504020204" pitchFamily="34" charset="0"/>
                <a:cs typeface="Open Sans" panose="020B0606030504020204" pitchFamily="34" charset="0"/>
              </a:rPr>
              <a:t>Benbasat</a:t>
            </a:r>
            <a:r>
              <a:rPr lang="en-US" sz="2000" dirty="0">
                <a:latin typeface="+mn-lt"/>
                <a:ea typeface="Open Sans" panose="020B0606030504020204" pitchFamily="34" charset="0"/>
                <a:cs typeface="Open Sans" panose="020B0606030504020204" pitchFamily="34" charset="0"/>
              </a:rPr>
              <a:t>, D. Gefen, P. Pavlou Introduction to the special issue on novel perspectives on trust in information systems MIS Quarterly, 34 (2) (2010), pp. 367-371, 10.2307/20721432 </a:t>
            </a:r>
          </a:p>
          <a:p>
            <a:pPr marL="514350" indent="-514350">
              <a:buAutoNum type="romanUcPeriod"/>
            </a:pPr>
            <a:endParaRPr lang="en-US" sz="2000" dirty="0">
              <a:latin typeface="+mn-lt"/>
              <a:ea typeface="Open Sans" panose="020B0606030504020204" pitchFamily="34" charset="0"/>
              <a:cs typeface="Open Sans" panose="020B0606030504020204" pitchFamily="34" charset="0"/>
            </a:endParaRPr>
          </a:p>
          <a:p>
            <a:r>
              <a:rPr lang="en-US" sz="2000" dirty="0">
                <a:latin typeface="+mn-lt"/>
                <a:ea typeface="Open Sans" panose="020B0606030504020204" pitchFamily="34" charset="0"/>
                <a:cs typeface="Open Sans" panose="020B0606030504020204" pitchFamily="34" charset="0"/>
              </a:rPr>
              <a:t>N. </a:t>
            </a:r>
            <a:r>
              <a:rPr lang="en-US" sz="2000" dirty="0" err="1">
                <a:latin typeface="+mn-lt"/>
                <a:ea typeface="Open Sans" panose="020B0606030504020204" pitchFamily="34" charset="0"/>
                <a:cs typeface="Open Sans" panose="020B0606030504020204" pitchFamily="34" charset="0"/>
              </a:rPr>
              <a:t>Lankton</a:t>
            </a:r>
            <a:r>
              <a:rPr lang="en-US" sz="2000" dirty="0">
                <a:latin typeface="+mn-lt"/>
                <a:ea typeface="Open Sans" panose="020B0606030504020204" pitchFamily="34" charset="0"/>
                <a:cs typeface="Open Sans" panose="020B0606030504020204" pitchFamily="34" charset="0"/>
              </a:rPr>
              <a:t>, D.H. McKnight, J. Tripp Technology, humanness, and trust: rethinking trust in technology Journal of the Association for Information Systems, 16 (10) (2015), pp. 880-918, </a:t>
            </a:r>
            <a:r>
              <a:rPr lang="en-US" sz="2000" dirty="0">
                <a:latin typeface="+mn-lt"/>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10.17705/1jais.00411</a:t>
            </a:r>
          </a:p>
          <a:p>
            <a:endParaRPr lang="en-US" sz="2000" dirty="0">
              <a:latin typeface="+mn-lt"/>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endParaRPr>
          </a:p>
          <a:p>
            <a:r>
              <a:rPr lang="en-US" sz="2000" dirty="0" err="1">
                <a:latin typeface="+mn-lt"/>
                <a:ea typeface="Open Sans" panose="020B0606030504020204" pitchFamily="34" charset="0"/>
                <a:cs typeface="Open Sans" panose="020B0606030504020204" pitchFamily="34" charset="0"/>
              </a:rPr>
              <a:t>Söllner</a:t>
            </a:r>
            <a:r>
              <a:rPr lang="en-US" sz="2000" dirty="0">
                <a:latin typeface="+mn-lt"/>
                <a:ea typeface="Open Sans" panose="020B0606030504020204" pitchFamily="34" charset="0"/>
                <a:cs typeface="Open Sans" panose="020B0606030504020204" pitchFamily="34" charset="0"/>
              </a:rPr>
              <a:t>, M. (2015). Understanding trust in information systems - the impact of trust in the system and in the provider. In </a:t>
            </a:r>
            <a:r>
              <a:rPr lang="en-US" sz="2000" i="1" dirty="0">
                <a:latin typeface="+mn-lt"/>
                <a:ea typeface="Open Sans" panose="020B0606030504020204" pitchFamily="34" charset="0"/>
                <a:cs typeface="Open Sans" panose="020B0606030504020204" pitchFamily="34" charset="0"/>
              </a:rPr>
              <a:t>Proceedings of the seventy fifth annual meeting of the Academy of Management.</a:t>
            </a:r>
            <a:r>
              <a:rPr lang="en-US" sz="2000" dirty="0">
                <a:latin typeface="+mn-lt"/>
                <a:ea typeface="Open Sans" panose="020B0606030504020204" pitchFamily="34" charset="0"/>
                <a:cs typeface="Open Sans" panose="020B0606030504020204" pitchFamily="34" charset="0"/>
              </a:rPr>
              <a:t> AOM. </a:t>
            </a:r>
          </a:p>
          <a:p>
            <a:endParaRPr lang="en-US" sz="2800" dirty="0">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endParaRPr>
          </a:p>
          <a:p>
            <a:endParaRPr lang="en-US" sz="1930" dirty="0">
              <a:latin typeface="Open Sans" panose="020B0606030504020204" pitchFamily="34" charset="0"/>
              <a:ea typeface="Open Sans" panose="020B0606030504020204" pitchFamily="34" charset="0"/>
              <a:cs typeface="Open Sans" panose="020B0606030504020204" pitchFamily="34" charset="0"/>
            </a:endParaRPr>
          </a:p>
          <a:p>
            <a:endParaRPr lang="en-US" sz="1228" dirty="0">
              <a:latin typeface="Open Sans" panose="020B0606030504020204" pitchFamily="34" charset="0"/>
              <a:ea typeface="Open Sans" panose="020B0606030504020204" pitchFamily="34" charset="0"/>
              <a:cs typeface="Open Sans" panose="020B0606030504020204" pitchFamily="34" charset="0"/>
            </a:endParaRPr>
          </a:p>
          <a:p>
            <a:endParaRPr lang="en-US" sz="1228"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020002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373795" y="85111"/>
            <a:ext cx="6326068" cy="720752"/>
          </a:xfrm>
          <a:prstGeom prst="rect">
            <a:avLst/>
          </a:prstGeom>
        </p:spPr>
        <p:txBody>
          <a:bodyPr/>
          <a:lstStyle/>
          <a:p>
            <a:r>
              <a:rPr lang="en-US" dirty="0"/>
              <a:t>Literature</a:t>
            </a:r>
          </a:p>
        </p:txBody>
      </p:sp>
      <p:sp>
        <p:nvSpPr>
          <p:cNvPr id="2" name="Text Placeholder 2">
            <a:extLst>
              <a:ext uri="{FF2B5EF4-FFF2-40B4-BE49-F238E27FC236}">
                <a16:creationId xmlns:a16="http://schemas.microsoft.com/office/drawing/2014/main" id="{32BB8792-3710-6E77-3C70-4BBE4847773E}"/>
              </a:ext>
            </a:extLst>
          </p:cNvPr>
          <p:cNvSpPr>
            <a:spLocks noGrp="1"/>
          </p:cNvSpPr>
          <p:nvPr/>
        </p:nvSpPr>
        <p:spPr>
          <a:xfrm>
            <a:off x="2579076" y="3107097"/>
            <a:ext cx="6009397" cy="290850"/>
          </a:xfrm>
          <a:prstGeom prst="rect">
            <a:avLst/>
          </a:prstGeom>
          <a:noFill/>
          <a:ln>
            <a:noFill/>
          </a:ln>
        </p:spPr>
        <p:txBody>
          <a:bodyPr spcFirstLastPara="1" wrap="square" lIns="80201" tIns="40100" rIns="80201" bIns="401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SzPts val="1400"/>
              <a:buFont typeface="Arial"/>
              <a:buNone/>
              <a:defRPr sz="1930" b="1" i="0" u="none" strike="noStrike" cap="none" baseline="0">
                <a:solidFill>
                  <a:srgbClr val="262626"/>
                </a:solidFill>
                <a:latin typeface="Open Sans"/>
                <a:ea typeface="Open Sans"/>
                <a:cs typeface="Open Sans"/>
                <a:sym typeface="Open Sans"/>
              </a:defRPr>
            </a:lvl1pPr>
            <a:lvl2pPr marL="401010" marR="0" lvl="1" indent="0" algn="ctr" rtl="0">
              <a:lnSpc>
                <a:spcPct val="100000"/>
              </a:lnSpc>
              <a:spcBef>
                <a:spcPts val="0"/>
              </a:spcBef>
              <a:spcAft>
                <a:spcPts val="0"/>
              </a:spcAft>
              <a:buClr>
                <a:srgbClr val="000000"/>
              </a:buClr>
              <a:buSzPts val="1400"/>
              <a:buFont typeface="Arial"/>
              <a:buNone/>
              <a:defRPr sz="2105" b="0" i="0" u="none" strike="noStrike" cap="none">
                <a:solidFill>
                  <a:srgbClr val="4D4D4C"/>
                </a:solidFill>
                <a:latin typeface="Calibri"/>
                <a:ea typeface="Calibri"/>
                <a:cs typeface="Calibri"/>
                <a:sym typeface="Calibri"/>
              </a:defRPr>
            </a:lvl2pPr>
            <a:lvl3pPr marL="802020" marR="0" lvl="2" indent="0" algn="ctr" rtl="0">
              <a:lnSpc>
                <a:spcPct val="100000"/>
              </a:lnSpc>
              <a:spcBef>
                <a:spcPts val="0"/>
              </a:spcBef>
              <a:spcAft>
                <a:spcPts val="0"/>
              </a:spcAft>
              <a:buClr>
                <a:srgbClr val="000000"/>
              </a:buClr>
              <a:buSzPts val="1400"/>
              <a:buFont typeface="Arial"/>
              <a:buNone/>
              <a:defRPr sz="2105" b="0" i="0" u="none" strike="noStrike" cap="none">
                <a:solidFill>
                  <a:srgbClr val="4D4D4C"/>
                </a:solidFill>
                <a:latin typeface="Calibri"/>
                <a:ea typeface="Calibri"/>
                <a:cs typeface="Calibri"/>
                <a:sym typeface="Calibri"/>
              </a:defRPr>
            </a:lvl3pPr>
            <a:lvl4pPr marL="1203030" marR="0" lvl="3" indent="0" algn="ctr" rtl="0">
              <a:lnSpc>
                <a:spcPct val="100000"/>
              </a:lnSpc>
              <a:spcBef>
                <a:spcPts val="0"/>
              </a:spcBef>
              <a:spcAft>
                <a:spcPts val="0"/>
              </a:spcAft>
              <a:buClr>
                <a:srgbClr val="000000"/>
              </a:buClr>
              <a:buSzPts val="1400"/>
              <a:buFont typeface="Arial"/>
              <a:buNone/>
              <a:defRPr sz="2105" b="0" i="0" u="none" strike="noStrike" cap="none">
                <a:solidFill>
                  <a:srgbClr val="4D4D4C"/>
                </a:solidFill>
                <a:latin typeface="Calibri"/>
                <a:ea typeface="Calibri"/>
                <a:cs typeface="Calibri"/>
                <a:sym typeface="Calibri"/>
              </a:defRPr>
            </a:lvl4pPr>
            <a:lvl5pPr marL="1604040" marR="0" lvl="4" indent="0" algn="ctr" rtl="0">
              <a:lnSpc>
                <a:spcPct val="100000"/>
              </a:lnSpc>
              <a:spcBef>
                <a:spcPts val="0"/>
              </a:spcBef>
              <a:spcAft>
                <a:spcPts val="0"/>
              </a:spcAft>
              <a:buClr>
                <a:srgbClr val="000000"/>
              </a:buClr>
              <a:buSzPts val="1400"/>
              <a:buFont typeface="Arial"/>
              <a:buNone/>
              <a:defRPr sz="2105" b="0" i="0" u="none" strike="noStrike" cap="none">
                <a:solidFill>
                  <a:srgbClr val="4D4D4C"/>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pPr algn="just"/>
            <a:endParaRPr lang="en-US" sz="1228"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 Placeholder 2">
            <a:extLst>
              <a:ext uri="{FF2B5EF4-FFF2-40B4-BE49-F238E27FC236}">
                <a16:creationId xmlns:a16="http://schemas.microsoft.com/office/drawing/2014/main" id="{91D4570B-A822-01B8-3E9E-60A65351B3D5}"/>
              </a:ext>
            </a:extLst>
          </p:cNvPr>
          <p:cNvSpPr txBox="1">
            <a:spLocks/>
          </p:cNvSpPr>
          <p:nvPr/>
        </p:nvSpPr>
        <p:spPr>
          <a:xfrm>
            <a:off x="2579076" y="2016268"/>
            <a:ext cx="6019524" cy="1090829"/>
          </a:xfrm>
          <a:prstGeom prst="rect">
            <a:avLst/>
          </a:prstGeom>
        </p:spPr>
        <p:txBody>
          <a:bodyPr lIns="80201" tIns="40100" rIns="80201" bIns="4010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US" sz="1228"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 Placeholder 2">
            <a:extLst>
              <a:ext uri="{FF2B5EF4-FFF2-40B4-BE49-F238E27FC236}">
                <a16:creationId xmlns:a16="http://schemas.microsoft.com/office/drawing/2014/main" id="{E21DD1BA-9B5B-C7C7-092D-19F36A5D07EE}"/>
              </a:ext>
            </a:extLst>
          </p:cNvPr>
          <p:cNvSpPr txBox="1">
            <a:spLocks/>
          </p:cNvSpPr>
          <p:nvPr/>
        </p:nvSpPr>
        <p:spPr>
          <a:xfrm>
            <a:off x="2579076" y="3697460"/>
            <a:ext cx="5918261" cy="452871"/>
          </a:xfrm>
          <a:prstGeom prst="rect">
            <a:avLst/>
          </a:prstGeom>
        </p:spPr>
        <p:txBody>
          <a:bodyPr lIns="80201" tIns="40100" rIns="80201" bIns="4010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US" sz="193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0E834E67-C7AF-8706-1A0D-B47C1681F3B8}"/>
              </a:ext>
            </a:extLst>
          </p:cNvPr>
          <p:cNvSpPr txBox="1"/>
          <p:nvPr/>
        </p:nvSpPr>
        <p:spPr>
          <a:xfrm>
            <a:off x="2373795" y="1896692"/>
            <a:ext cx="8104735" cy="3227243"/>
          </a:xfrm>
          <a:prstGeom prst="rect">
            <a:avLst/>
          </a:prstGeom>
          <a:solidFill>
            <a:schemeClr val="bg1"/>
          </a:solidFill>
        </p:spPr>
        <p:txBody>
          <a:bodyPr wrap="square" rtlCol="0">
            <a:spAutoFit/>
          </a:bodyPr>
          <a:lstStyle/>
          <a:p>
            <a:endParaRPr lang="en-IE" dirty="0"/>
          </a:p>
        </p:txBody>
      </p:sp>
      <p:sp>
        <p:nvSpPr>
          <p:cNvPr id="3" name="Text Placeholder 2">
            <a:extLst>
              <a:ext uri="{FF2B5EF4-FFF2-40B4-BE49-F238E27FC236}">
                <a16:creationId xmlns:a16="http://schemas.microsoft.com/office/drawing/2014/main" id="{A0240C41-33ED-061C-A11A-20A23BC0985C}"/>
              </a:ext>
            </a:extLst>
          </p:cNvPr>
          <p:cNvSpPr txBox="1">
            <a:spLocks/>
          </p:cNvSpPr>
          <p:nvPr/>
        </p:nvSpPr>
        <p:spPr>
          <a:xfrm>
            <a:off x="2643309" y="3570101"/>
            <a:ext cx="7400947" cy="1090829"/>
          </a:xfrm>
          <a:prstGeom prst="rect">
            <a:avLst/>
          </a:prstGeom>
          <a:solidFill>
            <a:schemeClr val="bg1"/>
          </a:solidFill>
        </p:spPr>
        <p:txBody>
          <a:bodyPr lIns="80201" tIns="40100" rIns="80201" bIns="4010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800" b="0" i="0" u="none" strike="noStrike" dirty="0">
                <a:solidFill>
                  <a:srgbClr val="262626"/>
                </a:solidFill>
                <a:effectLst/>
                <a:latin typeface="Open Sans" panose="020B0606030504020204" pitchFamily="34" charset="0"/>
              </a:rPr>
              <a:t>.Q. Liu, D.L. Goodhue Two worlds of trust for potential E-commerce users: Humans as cognitive misers Information Systems Research, 23 (4) (2012), pp. 1246-1262 </a:t>
            </a:r>
            <a:r>
              <a:rPr lang="en-GB" sz="1800" b="0" i="0" dirty="0">
                <a:solidFill>
                  <a:srgbClr val="000000"/>
                </a:solidFill>
                <a:effectLst/>
                <a:latin typeface="Open Sans" panose="020B0606030504020204" pitchFamily="34" charset="0"/>
              </a:rPr>
              <a:t>​</a:t>
            </a:r>
          </a:p>
          <a:p>
            <a:endParaRPr lang="en-US" sz="2000" dirty="0">
              <a:latin typeface="+mn-lt"/>
              <a:ea typeface="Open Sans" panose="020B0606030504020204" pitchFamily="34" charset="0"/>
              <a:cs typeface="Open Sans" panose="020B0606030504020204" pitchFamily="34" charset="0"/>
            </a:endParaRPr>
          </a:p>
          <a:p>
            <a:pPr algn="just" rtl="0" fontAlgn="base"/>
            <a:r>
              <a:rPr lang="en-US" sz="1800" b="0" i="0" u="none" strike="noStrike" dirty="0">
                <a:solidFill>
                  <a:srgbClr val="262626"/>
                </a:solidFill>
                <a:effectLst/>
                <a:latin typeface="Open Sans" panose="020B0606030504020204" pitchFamily="34" charset="0"/>
              </a:rPr>
              <a:t>D. Gefen, P.A. Pavlou The boundaries of trust and risk: The quadratic moderating role of institutional structures Information Systems Research, 23 (3) (2012), pp. 940-959</a:t>
            </a:r>
            <a:r>
              <a:rPr lang="en-US" sz="1800" b="0" i="0" dirty="0">
                <a:solidFill>
                  <a:srgbClr val="000000"/>
                </a:solidFill>
                <a:effectLst/>
                <a:latin typeface="Open Sans" panose="020B0606030504020204" pitchFamily="34" charset="0"/>
              </a:rPr>
              <a:t>​</a:t>
            </a:r>
            <a:endParaRPr lang="en-US" sz="2800" b="0" i="0" dirty="0">
              <a:solidFill>
                <a:srgbClr val="000000"/>
              </a:solidFill>
              <a:effectLst/>
              <a:latin typeface="Segoe UI" panose="020B0502040204020203" pitchFamily="34" charset="0"/>
            </a:endParaRPr>
          </a:p>
          <a:p>
            <a:pPr algn="just" rtl="0" fontAlgn="base"/>
            <a:r>
              <a:rPr lang="en-US" sz="1800" b="0" i="0" dirty="0">
                <a:solidFill>
                  <a:srgbClr val="000000"/>
                </a:solidFill>
                <a:effectLst/>
                <a:latin typeface="Open Sans" panose="020B0606030504020204" pitchFamily="34" charset="0"/>
              </a:rPr>
              <a:t>​</a:t>
            </a:r>
            <a:endParaRPr lang="en-US" sz="2800" b="0" i="0" dirty="0">
              <a:solidFill>
                <a:srgbClr val="000000"/>
              </a:solidFill>
              <a:effectLst/>
              <a:latin typeface="Segoe UI" panose="020B0502040204020203" pitchFamily="34" charset="0"/>
            </a:endParaRPr>
          </a:p>
          <a:p>
            <a:pPr algn="just" rtl="0" fontAlgn="base"/>
            <a:r>
              <a:rPr lang="en-US" sz="1800" i="0" u="none" strike="noStrike" dirty="0">
                <a:solidFill>
                  <a:srgbClr val="262626"/>
                </a:solidFill>
                <a:effectLst/>
                <a:latin typeface="Open Sans" panose="020B0606030504020204" pitchFamily="34" charset="0"/>
              </a:rPr>
              <a:t>B. Reeves, C. Nass The media equation: How people treat computers Television, and new media like real people and places, Cambridge University Press (1996)</a:t>
            </a:r>
          </a:p>
          <a:p>
            <a:pPr algn="just" rtl="0" fontAlgn="base"/>
            <a:endParaRPr lang="en-US" sz="1800" dirty="0">
              <a:solidFill>
                <a:srgbClr val="262626"/>
              </a:solidFill>
              <a:latin typeface="Open Sans" panose="020B0606030504020204" pitchFamily="34" charset="0"/>
            </a:endParaRPr>
          </a:p>
          <a:p>
            <a:pPr algn="just" rtl="0" fontAlgn="base"/>
            <a:r>
              <a:rPr lang="en-US" sz="1800" dirty="0" err="1">
                <a:solidFill>
                  <a:srgbClr val="262626"/>
                </a:solidFill>
                <a:latin typeface="Open Sans" panose="020B0606030504020204" pitchFamily="34" charset="0"/>
              </a:rPr>
              <a:t>Fussekkm</a:t>
            </a:r>
            <a:r>
              <a:rPr lang="en-US" sz="1800" dirty="0">
                <a:solidFill>
                  <a:srgbClr val="262626"/>
                </a:solidFill>
                <a:latin typeface="Open Sans" panose="020B0606030504020204" pitchFamily="34" charset="0"/>
              </a:rPr>
              <a:t> S.</a:t>
            </a:r>
            <a:r>
              <a:rPr lang="en-US" sz="1800" b="0" i="0" u="none" strike="noStrike" dirty="0">
                <a:solidFill>
                  <a:srgbClr val="262626"/>
                </a:solidFill>
                <a:effectLst/>
                <a:latin typeface="Open Sans" panose="020B0606030504020204" pitchFamily="34" charset="0"/>
              </a:rPr>
              <a:t>R., </a:t>
            </a:r>
            <a:r>
              <a:rPr lang="en-US" sz="1800" b="0" i="0" u="none" strike="noStrike" dirty="0" err="1">
                <a:solidFill>
                  <a:srgbClr val="262626"/>
                </a:solidFill>
                <a:effectLst/>
                <a:latin typeface="Open Sans" panose="020B0606030504020204" pitchFamily="34" charset="0"/>
              </a:rPr>
              <a:t>Kiesler</a:t>
            </a:r>
            <a:r>
              <a:rPr lang="en-US" sz="1800" b="0" i="0" u="none" strike="noStrike" dirty="0">
                <a:solidFill>
                  <a:srgbClr val="262626"/>
                </a:solidFill>
                <a:effectLst/>
                <a:latin typeface="Open Sans" panose="020B0606030504020204" pitchFamily="34" charset="0"/>
              </a:rPr>
              <a:t>, S., </a:t>
            </a:r>
            <a:r>
              <a:rPr lang="en-US" sz="1800" b="0" i="0" u="none" strike="noStrike" dirty="0" err="1">
                <a:solidFill>
                  <a:srgbClr val="262626"/>
                </a:solidFill>
                <a:effectLst/>
                <a:latin typeface="Open Sans" panose="020B0606030504020204" pitchFamily="34" charset="0"/>
              </a:rPr>
              <a:t>Setlock</a:t>
            </a:r>
            <a:r>
              <a:rPr lang="en-US" sz="1800" b="0" i="0" u="none" strike="noStrike" dirty="0">
                <a:solidFill>
                  <a:srgbClr val="262626"/>
                </a:solidFill>
                <a:effectLst/>
                <a:latin typeface="Open Sans" panose="020B0606030504020204" pitchFamily="34" charset="0"/>
              </a:rPr>
              <a:t>, L. D., &amp; Yew, V. (2008). How people anthropomorphize robots. In </a:t>
            </a:r>
            <a:r>
              <a:rPr lang="en-US" sz="1800" b="0" i="1" u="none" strike="noStrike" dirty="0">
                <a:solidFill>
                  <a:srgbClr val="262626"/>
                </a:solidFill>
                <a:effectLst/>
                <a:latin typeface="Open Sans" panose="020B0606030504020204" pitchFamily="34" charset="0"/>
              </a:rPr>
              <a:t>Proceedings of the third ACM/IEEE international</a:t>
            </a:r>
            <a:r>
              <a:rPr lang="en-US" sz="1800" i="0" dirty="0">
                <a:solidFill>
                  <a:srgbClr val="000000"/>
                </a:solidFill>
                <a:effectLst/>
                <a:latin typeface="Open Sans" panose="020B0606030504020204" pitchFamily="34" charset="0"/>
              </a:rPr>
              <a:t>​ conference on human robot interaction (pp.145 – 152). </a:t>
            </a:r>
            <a:r>
              <a:rPr lang="en-US" sz="1800" i="0" dirty="0" err="1">
                <a:solidFill>
                  <a:srgbClr val="000000"/>
                </a:solidFill>
                <a:effectLst/>
                <a:latin typeface="Open Sans" panose="020B0606030504020204" pitchFamily="34" charset="0"/>
              </a:rPr>
              <a:t>Associcatio</a:t>
            </a:r>
            <a:r>
              <a:rPr lang="en-US" sz="1800" dirty="0" err="1">
                <a:latin typeface="Open Sans" panose="020B0606030504020204" pitchFamily="34" charset="0"/>
              </a:rPr>
              <a:t>n</a:t>
            </a:r>
            <a:r>
              <a:rPr lang="en-US" sz="1800" dirty="0">
                <a:latin typeface="Open Sans" panose="020B0606030504020204" pitchFamily="34" charset="0"/>
              </a:rPr>
              <a:t> for Computing Machinery.</a:t>
            </a:r>
            <a:endParaRPr lang="en-US" sz="1800" i="0" dirty="0">
              <a:solidFill>
                <a:srgbClr val="000000"/>
              </a:solidFill>
              <a:effectLst/>
              <a:latin typeface="Open Sans" panose="020B0606030504020204" pitchFamily="34" charset="0"/>
            </a:endParaRPr>
          </a:p>
          <a:p>
            <a:pPr algn="just" rtl="0" fontAlgn="base"/>
            <a:endParaRPr lang="en-US" sz="1800" dirty="0">
              <a:highlight>
                <a:srgbClr val="F5F5F5"/>
              </a:highlight>
              <a:latin typeface="Open Sans" panose="020B0606030504020204" pitchFamily="34" charset="0"/>
            </a:endParaRPr>
          </a:p>
          <a:p>
            <a:pPr algn="just" rtl="0" fontAlgn="base"/>
            <a:endParaRPr lang="en-US" sz="2800" b="0" i="0" dirty="0">
              <a:solidFill>
                <a:srgbClr val="000000"/>
              </a:solidFill>
              <a:effectLst/>
              <a:highlight>
                <a:srgbClr val="F5F5F5"/>
              </a:highlight>
              <a:latin typeface="Segoe UI" panose="020B0502040204020203" pitchFamily="34" charset="0"/>
            </a:endParaRPr>
          </a:p>
          <a:p>
            <a:pPr algn="just" rtl="0" fontAlgn="base"/>
            <a:r>
              <a:rPr lang="en-US" sz="1800" b="0" i="0" dirty="0">
                <a:solidFill>
                  <a:srgbClr val="000000"/>
                </a:solidFill>
                <a:effectLst/>
                <a:highlight>
                  <a:srgbClr val="F5F5F5"/>
                </a:highlight>
                <a:latin typeface="Open Sans" panose="020B0606030504020204" pitchFamily="34" charset="0"/>
              </a:rPr>
              <a:t>​</a:t>
            </a:r>
            <a:endParaRPr lang="en-US" sz="2800" b="0" i="0" dirty="0">
              <a:solidFill>
                <a:srgbClr val="000000"/>
              </a:solidFill>
              <a:effectLst/>
              <a:highlight>
                <a:srgbClr val="F5F5F5"/>
              </a:highlight>
              <a:latin typeface="Segoe UI" panose="020B0502040204020203" pitchFamily="34" charset="0"/>
            </a:endParaRPr>
          </a:p>
          <a:p>
            <a:endParaRPr lang="en-US" sz="2000" dirty="0">
              <a:latin typeface="+mn-lt"/>
              <a:ea typeface="Open Sans" panose="020B0606030504020204" pitchFamily="34" charset="0"/>
              <a:cs typeface="Open Sans" panose="020B0606030504020204" pitchFamily="34" charset="0"/>
            </a:endParaRPr>
          </a:p>
          <a:p>
            <a:endParaRPr lang="en-US" sz="1930" dirty="0">
              <a:latin typeface="Open Sans" panose="020B0606030504020204" pitchFamily="34" charset="0"/>
              <a:ea typeface="Open Sans" panose="020B0606030504020204" pitchFamily="34" charset="0"/>
              <a:cs typeface="Open Sans" panose="020B0606030504020204" pitchFamily="34" charset="0"/>
            </a:endParaRPr>
          </a:p>
          <a:p>
            <a:endParaRPr lang="en-US" sz="1228" dirty="0">
              <a:latin typeface="Open Sans" panose="020B0606030504020204" pitchFamily="34" charset="0"/>
              <a:ea typeface="Open Sans" panose="020B0606030504020204" pitchFamily="34" charset="0"/>
              <a:cs typeface="Open Sans" panose="020B0606030504020204" pitchFamily="34" charset="0"/>
            </a:endParaRPr>
          </a:p>
          <a:p>
            <a:endParaRPr lang="en-US" sz="1228"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442622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8"/>
          </p:nvPr>
        </p:nvSpPr>
        <p:spPr>
          <a:xfrm>
            <a:off x="554929" y="2231328"/>
            <a:ext cx="5218854" cy="4377696"/>
          </a:xfrm>
          <a:prstGeom prst="rect">
            <a:avLst/>
          </a:prstGeom>
        </p:spPr>
        <p:txBody>
          <a:bodyPr/>
          <a:lstStyle/>
          <a:p>
            <a:r>
              <a:rPr lang="en-GB" dirty="0"/>
              <a:t> ‘</a:t>
            </a:r>
          </a:p>
          <a:p>
            <a:pPr marL="342900" indent="-342900">
              <a:buFont typeface="Arial" panose="020B0604020202020204" pitchFamily="34" charset="0"/>
              <a:buChar char="•"/>
            </a:pPr>
            <a:r>
              <a:rPr lang="en-GB" dirty="0"/>
              <a:t>Blockchain as part of the digitalisation of the agrifood sector - a potential new solution to some of the most pressing issues in agrifood today (e.g. trust, sustainability, supply chain management)?​</a:t>
            </a:r>
          </a:p>
          <a:p>
            <a:pPr marL="342900" indent="-342900">
              <a:buFont typeface="Arial" panose="020B0604020202020204" pitchFamily="34" charset="0"/>
              <a:buChar char="•"/>
            </a:pPr>
            <a:r>
              <a:rPr lang="en-GB" dirty="0"/>
              <a:t>Address questions about Blockchain and its uses in agriculture: what, how, and why? ​</a:t>
            </a:r>
          </a:p>
          <a:p>
            <a:endParaRPr lang="en-GB" dirty="0"/>
          </a:p>
          <a:p>
            <a:endParaRPr lang="en-US" dirty="0"/>
          </a:p>
        </p:txBody>
      </p:sp>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554929" y="391427"/>
            <a:ext cx="4757375" cy="992652"/>
          </a:xfrm>
          <a:prstGeom prst="rect">
            <a:avLst/>
          </a:prstGeom>
        </p:spPr>
        <p:txBody>
          <a:bodyPr/>
          <a:lstStyle/>
          <a:p>
            <a:r>
              <a:rPr lang="en-US" dirty="0"/>
              <a:t>In the next Module 6, </a:t>
            </a:r>
            <a:r>
              <a:rPr lang="en-GB" dirty="0"/>
              <a:t>Overview of Blockchain in Agrifood, </a:t>
            </a:r>
            <a:r>
              <a:rPr lang="en-US" dirty="0"/>
              <a:t>you will learn</a:t>
            </a:r>
          </a:p>
        </p:txBody>
      </p:sp>
      <p:pic>
        <p:nvPicPr>
          <p:cNvPr id="7" name="Picture Placeholder 6">
            <a:extLst>
              <a:ext uri="{FF2B5EF4-FFF2-40B4-BE49-F238E27FC236}">
                <a16:creationId xmlns:a16="http://schemas.microsoft.com/office/drawing/2014/main" id="{7C36F457-CA9C-AABC-671B-46D11B48A7EF}"/>
              </a:ext>
            </a:extLst>
          </p:cNvPr>
          <p:cNvPicPr>
            <a:picLocks noGrp="1" noChangeAspect="1"/>
          </p:cNvPicPr>
          <p:nvPr>
            <p:ph type="pic" sz="quarter" idx="44"/>
          </p:nvPr>
        </p:nvPicPr>
        <p:blipFill>
          <a:blip r:embed="rId2"/>
          <a:srcRect l="23666" r="23666"/>
          <a:stretch>
            <a:fillRect/>
          </a:stretch>
        </p:blipFill>
        <p:spPr/>
      </p:pic>
      <p:grpSp>
        <p:nvGrpSpPr>
          <p:cNvPr id="35" name="Graphic 231">
            <a:extLst>
              <a:ext uri="{FF2B5EF4-FFF2-40B4-BE49-F238E27FC236}">
                <a16:creationId xmlns:a16="http://schemas.microsoft.com/office/drawing/2014/main" id="{5FA7F887-78BA-90AE-0D6B-B610F9BEBDA2}"/>
              </a:ext>
            </a:extLst>
          </p:cNvPr>
          <p:cNvGrpSpPr/>
          <p:nvPr/>
        </p:nvGrpSpPr>
        <p:grpSpPr>
          <a:xfrm rot="5400000">
            <a:off x="427392" y="4361361"/>
            <a:ext cx="1882891" cy="2933617"/>
            <a:chOff x="12708052" y="5708395"/>
            <a:chExt cx="760809" cy="1185370"/>
          </a:xfrm>
          <a:solidFill>
            <a:schemeClr val="bg1">
              <a:alpha val="52000"/>
            </a:schemeClr>
          </a:solidFill>
        </p:grpSpPr>
        <p:sp>
          <p:nvSpPr>
            <p:cNvPr id="36" name="Freeform 35">
              <a:extLst>
                <a:ext uri="{FF2B5EF4-FFF2-40B4-BE49-F238E27FC236}">
                  <a16:creationId xmlns:a16="http://schemas.microsoft.com/office/drawing/2014/main" id="{C96A1C3E-435E-437F-8A72-B895FBA535D4}"/>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0E2557D7-0523-4C88-7CF7-3822EAEF4D03}"/>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8C7E3216-138C-A88E-6E9E-31E5F684F947}"/>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915E91B-B662-2749-3EFA-462F032C9A3E}"/>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EA884E5-F86E-5B4E-C557-C596E9E448BF}"/>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1540D2E-F9E4-AD45-2675-546610175071}"/>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9635093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p:txBody>
          <a:bodyPr/>
          <a:lstStyle/>
          <a:p>
            <a:r>
              <a:rPr lang="en-US" dirty="0"/>
              <a:t>Any questions?</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Thank you</a:t>
            </a:r>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21"/>
          </p:nvPr>
        </p:nvSpPr>
        <p:spPr>
          <a:xfrm>
            <a:off x="5622588" y="1267137"/>
            <a:ext cx="6055028" cy="837258"/>
          </a:xfrm>
          <a:prstGeom prst="rect">
            <a:avLst/>
          </a:prstGeom>
        </p:spPr>
        <p:txBody>
          <a:bodyPr>
            <a:normAutofit/>
          </a:bodyPr>
          <a:lstStyle/>
          <a:p>
            <a:r>
              <a:rPr lang="en-US" dirty="0">
                <a:hlinkClick r:id="rId3"/>
              </a:rPr>
              <a:t>https://blockchainforagrifood.eu/</a:t>
            </a:r>
            <a:r>
              <a:rPr lang="en-US" dirty="0"/>
              <a:t> </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41760" y="2817221"/>
            <a:ext cx="5150436" cy="2757828"/>
          </a:xfrm>
        </p:spPr>
        <p:txBody>
          <a:bodyPr/>
          <a:lstStyle/>
          <a:p>
            <a:r>
              <a:rPr lang="en-US" dirty="0"/>
              <a:t>Key Terms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1329186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338660" y="1107769"/>
            <a:ext cx="10239068" cy="5065552"/>
          </a:xfrm>
          <a:prstGeom prst="rect">
            <a:avLst/>
          </a:prstGeom>
        </p:spPr>
        <p:txBody>
          <a:bodyPr/>
          <a:lstStyle/>
          <a:p>
            <a:pPr marL="285750" marR="0" lvl="0" indent="-285750" algn="just" defTabSz="914400" rtl="0" eaLnBrk="1" fontAlgn="auto" latinLnBrk="0" hangingPunct="1">
              <a:lnSpc>
                <a:spcPct val="150000"/>
              </a:lnSpc>
              <a:spcBef>
                <a:spcPts val="0"/>
              </a:spcBef>
              <a:spcAft>
                <a:spcPts val="0"/>
              </a:spcAft>
              <a:buClr>
                <a:srgbClr val="000000"/>
              </a:buClr>
              <a:buSzPts val="1800"/>
              <a:buFont typeface="Arial"/>
              <a:buChar char="•"/>
              <a:tabLst/>
              <a:defRPr/>
            </a:pPr>
            <a:r>
              <a:rPr kumimoji="0" lang="en-US"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Trust: </a:t>
            </a:r>
            <a:r>
              <a:rPr kumimoji="0" 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Trust is a complex concept which can be defined as a firm belief or confidence in the reliability</a:t>
            </a:r>
          </a:p>
          <a:p>
            <a:pPr marL="285750" marR="0" lvl="0" indent="-285750" algn="just" defTabSz="914400" rtl="0" eaLnBrk="1" fontAlgn="auto" latinLnBrk="0" hangingPunct="1">
              <a:lnSpc>
                <a:spcPct val="150000"/>
              </a:lnSpc>
              <a:spcBef>
                <a:spcPts val="0"/>
              </a:spcBef>
              <a:spcAft>
                <a:spcPts val="0"/>
              </a:spcAft>
              <a:buClr>
                <a:srgbClr val="000000"/>
              </a:buClr>
              <a:buSzPts val="1800"/>
              <a:buFont typeface="Arial"/>
              <a:buChar char="•"/>
              <a:tabLst/>
              <a:defRPr/>
            </a:pPr>
            <a:r>
              <a:rPr kumimoji="0" lang="en-US"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“Computers-as-a-social actor”: </a:t>
            </a:r>
            <a:r>
              <a:rPr kumimoji="0" 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(CSA) paradigm is based on the observation that people view computers as teammates and assign them personality traits like helpfulness or dominance (Reeves &amp; Nass, 1996).</a:t>
            </a:r>
          </a:p>
          <a:p>
            <a:pPr marL="285750" marR="0" lvl="0" indent="-285750" algn="just" defTabSz="914400" rtl="0" eaLnBrk="1" fontAlgn="auto" latinLnBrk="0" hangingPunct="1">
              <a:lnSpc>
                <a:spcPct val="150000"/>
              </a:lnSpc>
              <a:spcBef>
                <a:spcPts val="0"/>
              </a:spcBef>
              <a:spcAft>
                <a:spcPts val="0"/>
              </a:spcAft>
              <a:buClr>
                <a:srgbClr val="000000"/>
              </a:buClr>
              <a:buSzPts val="1800"/>
              <a:buFont typeface="Arial"/>
              <a:buChar char="•"/>
              <a:tabLst/>
              <a:defRPr/>
            </a:pPr>
            <a:r>
              <a:rPr kumimoji="0" lang="en-US" sz="1800" b="1" i="0" u="none" strike="noStrike" kern="0" cap="none" spc="0" normalizeH="0" baseline="0" noProof="0" dirty="0">
                <a:ln>
                  <a:noFill/>
                </a:ln>
                <a:solidFill>
                  <a:srgbClr val="000000"/>
                </a:solidFill>
                <a:effectLst/>
                <a:uLnTx/>
                <a:uFillTx/>
                <a:latin typeface="Open Sans"/>
                <a:ea typeface="Open Sans"/>
                <a:cs typeface="Open Sans"/>
                <a:sym typeface="Open Sans"/>
              </a:rPr>
              <a:t>Information systems (IS): </a:t>
            </a:r>
            <a:r>
              <a:rPr kumimoji="0" lang="en-US" sz="1800" b="0" i="0" u="none" strike="noStrike" kern="0" cap="none" spc="0" normalizeH="0" baseline="0" noProof="0" dirty="0">
                <a:ln>
                  <a:noFill/>
                </a:ln>
                <a:solidFill>
                  <a:srgbClr val="000000"/>
                </a:solidFill>
                <a:effectLst/>
                <a:uLnTx/>
                <a:uFillTx/>
                <a:latin typeface="Open Sans"/>
                <a:ea typeface="Open Sans"/>
                <a:cs typeface="Open Sans"/>
                <a:sym typeface="Open Sans"/>
              </a:rPr>
              <a:t>Information systems (IS) research describe the trustworthiness of IT artifacts (</a:t>
            </a:r>
            <a:r>
              <a:rPr kumimoji="0" lang="en-US" sz="1800" b="0" i="0" u="none" strike="noStrike" kern="0" cap="none" spc="0" normalizeH="0" baseline="0" noProof="0" dirty="0" err="1">
                <a:ln>
                  <a:noFill/>
                </a:ln>
                <a:solidFill>
                  <a:srgbClr val="000000"/>
                </a:solidFill>
                <a:effectLst/>
                <a:uLnTx/>
                <a:uFillTx/>
                <a:latin typeface="Open Sans"/>
                <a:ea typeface="Open Sans"/>
                <a:cs typeface="Open Sans"/>
                <a:sym typeface="Open Sans"/>
              </a:rPr>
              <a:t>Benbasat</a:t>
            </a:r>
            <a:r>
              <a:rPr kumimoji="0" lang="en-US" sz="1800" b="0" i="0" u="none" strike="noStrike" kern="0" cap="none" spc="0" normalizeH="0" baseline="0" noProof="0" dirty="0">
                <a:ln>
                  <a:noFill/>
                </a:ln>
                <a:solidFill>
                  <a:srgbClr val="000000"/>
                </a:solidFill>
                <a:effectLst/>
                <a:uLnTx/>
                <a:uFillTx/>
                <a:latin typeface="Open Sans"/>
                <a:ea typeface="Open Sans"/>
                <a:cs typeface="Open Sans"/>
                <a:sym typeface="Open Sans"/>
              </a:rPr>
              <a:t> and Wang, 2005)</a:t>
            </a:r>
          </a:p>
          <a:p>
            <a:pPr marL="285750" marR="0" lvl="0" indent="-285750" algn="just" defTabSz="914400" rtl="0" eaLnBrk="1" fontAlgn="auto" latinLnBrk="0" hangingPunct="1">
              <a:lnSpc>
                <a:spcPct val="150000"/>
              </a:lnSpc>
              <a:spcBef>
                <a:spcPts val="0"/>
              </a:spcBef>
              <a:spcAft>
                <a:spcPts val="0"/>
              </a:spcAft>
              <a:buClr>
                <a:srgbClr val="000000"/>
              </a:buClr>
              <a:buSzPts val="1800"/>
              <a:buFont typeface="Arial"/>
              <a:buChar char="•"/>
              <a:tabLst/>
              <a:defRPr/>
            </a:pPr>
            <a:r>
              <a:rPr kumimoji="0" lang="en-US"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 rigid tamper-proof chain </a:t>
            </a:r>
            <a:r>
              <a:rPr kumimoji="0" 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Both the content of the blocks within the blockchain and their order are tamper-proof. This relies on the </a:t>
            </a:r>
            <a:r>
              <a:rPr kumimoji="0" lang="en-US" sz="18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decentralised</a:t>
            </a:r>
            <a:r>
              <a:rPr kumimoji="0" 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architecture and the consensus principle.</a:t>
            </a:r>
          </a:p>
          <a:p>
            <a:pPr marL="285750" marR="0" lvl="0" indent="-285750" algn="just" defTabSz="914400" rtl="0" eaLnBrk="1" fontAlgn="auto" latinLnBrk="0" hangingPunct="1">
              <a:lnSpc>
                <a:spcPct val="150000"/>
              </a:lnSpc>
              <a:spcBef>
                <a:spcPts val="0"/>
              </a:spcBef>
              <a:spcAft>
                <a:spcPts val="0"/>
              </a:spcAft>
              <a:buClr>
                <a:srgbClr val="000000"/>
              </a:buClr>
              <a:buSzPts val="1800"/>
              <a:buFont typeface="Arial"/>
              <a:buChar char="•"/>
              <a:tabLst/>
              <a:defRPr/>
            </a:pPr>
            <a:r>
              <a:rPr kumimoji="0" lang="en-US"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Effective risk management: </a:t>
            </a:r>
            <a:r>
              <a:rPr kumimoji="0" 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Effective risk management strategies, including the identification and mitigation of potential risks associated with blockchain implementation, contribute to the overall trustworthiness of the technology</a:t>
            </a:r>
            <a:endParaRPr kumimoji="0" lang="en-US" sz="1800" b="0" i="0" u="none" strike="noStrike" kern="0" cap="none" spc="0" normalizeH="0" baseline="0" noProof="0" dirty="0">
              <a:ln>
                <a:noFill/>
              </a:ln>
              <a:solidFill>
                <a:srgbClr val="000000"/>
              </a:solidFill>
              <a:effectLst/>
              <a:uLnTx/>
              <a:uFillTx/>
              <a:latin typeface="Open Sans"/>
              <a:ea typeface="Open Sans"/>
              <a:cs typeface="Open Sans"/>
              <a:sym typeface="Open Sans"/>
            </a:endParaRPr>
          </a:p>
          <a:p>
            <a:pPr marL="285750" marR="0" lvl="0" indent="-285750" algn="just" defTabSz="914400" rtl="0" eaLnBrk="1" fontAlgn="auto" latinLnBrk="0" hangingPunct="1">
              <a:lnSpc>
                <a:spcPct val="150000"/>
              </a:lnSpc>
              <a:spcBef>
                <a:spcPts val="0"/>
              </a:spcBef>
              <a:spcAft>
                <a:spcPts val="0"/>
              </a:spcAft>
              <a:buClr>
                <a:srgbClr val="000000"/>
              </a:buClr>
              <a:buSzPts val="1800"/>
              <a:buFont typeface="Arial"/>
              <a:buChar char="•"/>
              <a:tabLst/>
              <a:defRPr/>
            </a:pPr>
            <a:endParaRPr kumimoji="0" 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0" indent="0"/>
            <a:endParaRPr lang="en-GB" b="0" i="0" dirty="0">
              <a:solidFill>
                <a:srgbClr val="2E2E2E"/>
              </a:solidFill>
              <a:effectLst/>
              <a:latin typeface="ElsevierGulliver"/>
            </a:endParaRPr>
          </a:p>
          <a:p>
            <a:pPr marL="0" indent="0"/>
            <a:endParaRPr lang="en-GB" dirty="0">
              <a:solidFill>
                <a:srgbClr val="2E2E2E"/>
              </a:solidFill>
              <a:latin typeface="ElsevierGulliver"/>
            </a:endParaRPr>
          </a:p>
          <a:p>
            <a:pPr marL="0" indent="0"/>
            <a:endParaRPr lang="en-US"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75900" y="273070"/>
            <a:ext cx="10595237" cy="803654"/>
          </a:xfrm>
          <a:prstGeom prst="rect">
            <a:avLst/>
          </a:prstGeom>
        </p:spPr>
        <p:txBody>
          <a:bodyPr/>
          <a:lstStyle/>
          <a:p>
            <a:r>
              <a:rPr lang="en-GB" i="0" dirty="0">
                <a:solidFill>
                  <a:srgbClr val="29608D"/>
                </a:solidFill>
                <a:effectLst/>
                <a:latin typeface="ElsevierGulliver"/>
              </a:rPr>
              <a:t>KEY TERMS</a:t>
            </a:r>
            <a:endParaRPr lang="en-US"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8094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2161608"/>
            <a:ext cx="5480760" cy="3194163"/>
          </a:xfrm>
          <a:prstGeom prst="rect">
            <a:avLst/>
          </a:prstGeom>
        </p:spPr>
        <p:txBody>
          <a:bodyPr>
            <a:normAutofit fontScale="70000" lnSpcReduction="20000"/>
          </a:bodyPr>
          <a:lstStyle/>
          <a:p>
            <a:r>
              <a:rPr lang="en-GB" b="1" i="0" dirty="0">
                <a:latin typeface="Roboto" panose="02000000000000000000" pitchFamily="2" charset="0"/>
              </a:rPr>
              <a:t>TRUST</a:t>
            </a:r>
          </a:p>
          <a:p>
            <a:endParaRPr lang="en-GB" b="1" i="0" dirty="0">
              <a:effectLst/>
              <a:latin typeface="Roboto" panose="02000000000000000000" pitchFamily="2" charset="0"/>
            </a:endParaRPr>
          </a:p>
          <a:p>
            <a:pPr marL="139700" algn="l">
              <a:lnSpc>
                <a:spcPct val="120000"/>
              </a:lnSpc>
              <a:spcBef>
                <a:spcPts val="0"/>
              </a:spcBef>
              <a:buSzPts val="1400"/>
            </a:pPr>
            <a:r>
              <a:rPr lang="en-US" sz="3200" b="1" i="0" dirty="0">
                <a:latin typeface="Open Sans"/>
                <a:ea typeface="Open Sans"/>
                <a:cs typeface="Open Sans"/>
                <a:sym typeface="Open Sans"/>
              </a:rPr>
              <a:t>Trust is a complex concept which can be defined as a firm belief or confidence in the reliability, integrity, and ability of a person, institution, system, or process. </a:t>
            </a:r>
          </a:p>
          <a:p>
            <a:pPr marL="139700" algn="l">
              <a:lnSpc>
                <a:spcPct val="120000"/>
              </a:lnSpc>
              <a:spcBef>
                <a:spcPts val="0"/>
              </a:spcBef>
              <a:buSzPts val="1400"/>
            </a:pPr>
            <a:endParaRPr lang="en-US" sz="3200" b="1" i="0" dirty="0">
              <a:latin typeface="Open Sans"/>
              <a:ea typeface="Open Sans"/>
              <a:cs typeface="Open Sans"/>
              <a:sym typeface="Open Sans"/>
            </a:endParaRPr>
          </a:p>
          <a:p>
            <a:pPr marL="139700" algn="l">
              <a:lnSpc>
                <a:spcPct val="120000"/>
              </a:lnSpc>
              <a:spcBef>
                <a:spcPts val="0"/>
              </a:spcBef>
              <a:buSzPts val="1400"/>
            </a:pPr>
            <a:r>
              <a:rPr lang="en-US" sz="3200" b="1" i="0" dirty="0">
                <a:latin typeface="Open Sans"/>
                <a:ea typeface="Open Sans"/>
                <a:cs typeface="Open Sans"/>
                <a:sym typeface="Open Sans"/>
              </a:rPr>
              <a:t>(</a:t>
            </a:r>
            <a:r>
              <a:rPr lang="en-US" sz="3200" b="1" i="0" u="sng" dirty="0">
                <a:latin typeface="Open Sans"/>
                <a:ea typeface="Open Sans"/>
                <a:cs typeface="Open Sans"/>
                <a:sym typeface="Open Sans"/>
                <a:hlinkClick r:id="rId3">
                  <a:extLst>
                    <a:ext uri="{A12FA001-AC4F-418D-AE19-62706E023703}">
                      <ahyp:hlinkClr xmlns:ahyp="http://schemas.microsoft.com/office/drawing/2018/hyperlinkcolor" val="tx"/>
                    </a:ext>
                  </a:extLst>
                </a:hlinkClick>
              </a:rPr>
              <a:t>O’Hara, 2012</a:t>
            </a:r>
            <a:r>
              <a:rPr lang="en-US" sz="3200" b="1" i="0" dirty="0">
                <a:latin typeface="Open Sans"/>
                <a:ea typeface="Open Sans"/>
                <a:cs typeface="Open Sans"/>
                <a:sym typeface="Open Sans"/>
              </a:rPr>
              <a:t>, p. 19).</a:t>
            </a:r>
          </a:p>
          <a:p>
            <a:pPr marL="139700" lvl="0" algn="just" rtl="0">
              <a:lnSpc>
                <a:spcPct val="120000"/>
              </a:lnSpc>
              <a:spcBef>
                <a:spcPts val="0"/>
              </a:spcBef>
              <a:spcAft>
                <a:spcPts val="0"/>
              </a:spcAft>
              <a:buSzPts val="1400"/>
            </a:pPr>
            <a:endParaRPr lang="en-US" sz="3200" i="0" dirty="0">
              <a:latin typeface="Open Sans"/>
              <a:ea typeface="Open Sans"/>
              <a:cs typeface="Open Sans"/>
              <a:sym typeface="Open Sans"/>
            </a:endParaRPr>
          </a:p>
          <a:p>
            <a:endParaRPr lang="en-US" i="1" dirty="0"/>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160991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28388" y="546659"/>
            <a:ext cx="10595237" cy="803654"/>
          </a:xfrm>
          <a:prstGeom prst="rect">
            <a:avLst/>
          </a:prstGeom>
        </p:spPr>
        <p:txBody>
          <a:bodyPr/>
          <a:lstStyle/>
          <a:p>
            <a:r>
              <a:rPr lang="en-US" dirty="0"/>
              <a:t>Trust</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020722" y="1505246"/>
            <a:ext cx="5194432" cy="4154984"/>
          </a:xfrm>
          <a:prstGeom prst="rect">
            <a:avLst/>
          </a:prstGeom>
          <a:noFill/>
        </p:spPr>
        <p:txBody>
          <a:bodyPr wrap="square" rtlCol="0">
            <a:spAutoFit/>
          </a:bodyPr>
          <a:lstStyle/>
          <a:p>
            <a:pPr algn="l"/>
            <a:r>
              <a:rPr lang="en-GB" sz="2200" b="0" i="0" dirty="0">
                <a:solidFill>
                  <a:srgbClr val="262626"/>
                </a:solidFill>
                <a:effectLst/>
              </a:rPr>
              <a:t>Trust is particularly important in business transactions as it serves like the foundation that makes people feel confident that the other party will do what they say and creates more successful exchanges.​</a:t>
            </a:r>
          </a:p>
          <a:p>
            <a:pPr algn="l"/>
            <a:endParaRPr lang="en-GB" sz="2200" b="0" i="0" dirty="0">
              <a:solidFill>
                <a:srgbClr val="262626"/>
              </a:solidFill>
              <a:effectLst/>
            </a:endParaRPr>
          </a:p>
          <a:p>
            <a:pPr algn="l"/>
            <a:r>
              <a:rPr lang="en-GB" sz="2200" b="0" i="0" dirty="0">
                <a:solidFill>
                  <a:srgbClr val="262626"/>
                </a:solidFill>
                <a:effectLst/>
              </a:rPr>
              <a:t>​Trust in the business-consumer relationship is foundational, fostering security that the business will act with integrity, provide reliable products or services, and prioritize the customer's interests (Pennington et al., 2003).</a:t>
            </a:r>
          </a:p>
        </p:txBody>
      </p:sp>
      <p:pic>
        <p:nvPicPr>
          <p:cNvPr id="1026" name="Picture 2">
            <a:extLst>
              <a:ext uri="{FF2B5EF4-FFF2-40B4-BE49-F238E27FC236}">
                <a16:creationId xmlns:a16="http://schemas.microsoft.com/office/drawing/2014/main" id="{01A8EA03-A7CC-1F15-7B68-6A29837650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6754" y="866775"/>
            <a:ext cx="7696200" cy="59912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9A70F71-1E74-F0AE-7BC0-D34A494E64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22" y="2021758"/>
            <a:ext cx="4785324" cy="3236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77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84273" y="1499805"/>
            <a:ext cx="10595237" cy="803654"/>
          </a:xfrm>
          <a:prstGeom prst="rect">
            <a:avLst/>
          </a:prstGeom>
        </p:spPr>
        <p:txBody>
          <a:bodyPr/>
          <a:lstStyle/>
          <a:p>
            <a:r>
              <a:rPr lang="en-GB" sz="2800" i="0" u="none" strike="noStrike" dirty="0">
                <a:effectLst/>
                <a:latin typeface="Open Sans" panose="020B0606030504020204" pitchFamily="34" charset="0"/>
              </a:rPr>
              <a:t>Human-like Trust In Technology</a:t>
            </a:r>
            <a:endParaRPr lang="en-US" sz="4800"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395794" y="2287057"/>
            <a:ext cx="10381063" cy="4493538"/>
          </a:xfrm>
          <a:prstGeom prst="rect">
            <a:avLst/>
          </a:prstGeom>
          <a:noFill/>
        </p:spPr>
        <p:txBody>
          <a:bodyPr wrap="square" rtlCol="0">
            <a:spAutoFit/>
          </a:bodyPr>
          <a:lstStyle/>
          <a:p>
            <a:pPr marL="342900" indent="-342900" algn="l">
              <a:buFont typeface="Arial" panose="020B0604020202020204" pitchFamily="34" charset="0"/>
              <a:buChar char="•"/>
            </a:pPr>
            <a:r>
              <a:rPr lang="en-GB" sz="2200" i="0" dirty="0">
                <a:solidFill>
                  <a:srgbClr val="262626"/>
                </a:solidFill>
                <a:effectLst/>
                <a:cs typeface="Alef" panose="020F0502020204030204" pitchFamily="2" charset="-79"/>
              </a:rPr>
              <a:t>The “computers-as-a-social actor” (CSA) paradigm is based on the observation that people view computers as teammates and assign them personality traits like helpfulness or dominance (Reeves &amp; Nass, 1996).​</a:t>
            </a:r>
          </a:p>
          <a:p>
            <a:pPr marL="342900" indent="-342900" algn="l">
              <a:buFont typeface="Arial" panose="020B0604020202020204" pitchFamily="34" charset="0"/>
              <a:buChar char="•"/>
            </a:pPr>
            <a:r>
              <a:rPr lang="en-GB" sz="2200" i="0" dirty="0">
                <a:solidFill>
                  <a:srgbClr val="262626"/>
                </a:solidFill>
                <a:effectLst/>
                <a:cs typeface="Alef" panose="020F0502020204030204" pitchFamily="2" charset="-79"/>
              </a:rPr>
              <a:t>In information systems (IS) research, the notion of a “human-to-technology trust relationship” was developed (</a:t>
            </a:r>
            <a:r>
              <a:rPr lang="en-GB" sz="2200" i="0" dirty="0" err="1">
                <a:solidFill>
                  <a:srgbClr val="262626"/>
                </a:solidFill>
                <a:effectLst/>
                <a:cs typeface="Alef" panose="020F0502020204030204" pitchFamily="2" charset="-79"/>
              </a:rPr>
              <a:t>Lankton</a:t>
            </a:r>
            <a:r>
              <a:rPr lang="en-GB" sz="2200" i="0" dirty="0">
                <a:solidFill>
                  <a:srgbClr val="262626"/>
                </a:solidFill>
                <a:effectLst/>
                <a:cs typeface="Alef" panose="020F0502020204030204" pitchFamily="2" charset="-79"/>
              </a:rPr>
              <a:t>, McKnight, &amp; Tripp, 2015, p. 882).</a:t>
            </a:r>
          </a:p>
          <a:p>
            <a:pPr marL="342900" indent="-342900" algn="l">
              <a:buFont typeface="Arial" panose="020B0604020202020204" pitchFamily="34" charset="0"/>
              <a:buChar char="•"/>
            </a:pPr>
            <a:r>
              <a:rPr lang="en-GB" sz="2200" i="0" dirty="0">
                <a:solidFill>
                  <a:srgbClr val="262626"/>
                </a:solidFill>
                <a:effectLst/>
                <a:cs typeface="Alef" panose="020F0502020204030204" pitchFamily="2" charset="-79"/>
              </a:rPr>
              <a:t>Users perceive IT artifacts as “social actors” in terms of virtual providers possessing human character traits (</a:t>
            </a:r>
            <a:r>
              <a:rPr lang="en-GB" sz="2200" i="0" dirty="0" err="1">
                <a:solidFill>
                  <a:srgbClr val="262626"/>
                </a:solidFill>
                <a:effectLst/>
                <a:cs typeface="Alef" panose="020F0502020204030204" pitchFamily="2" charset="-79"/>
              </a:rPr>
              <a:t>Benbasat</a:t>
            </a:r>
            <a:r>
              <a:rPr lang="en-GB" sz="2200" i="0" dirty="0">
                <a:solidFill>
                  <a:srgbClr val="262626"/>
                </a:solidFill>
                <a:effectLst/>
                <a:cs typeface="Alef" panose="020F0502020204030204" pitchFamily="2" charset="-79"/>
              </a:rPr>
              <a:t> and Wang, 2005).</a:t>
            </a:r>
          </a:p>
          <a:p>
            <a:pPr marL="342900" indent="-342900" algn="l">
              <a:buFont typeface="Arial" panose="020B0604020202020204" pitchFamily="34" charset="0"/>
              <a:buChar char="•"/>
            </a:pPr>
            <a:r>
              <a:rPr lang="en-GB" sz="2200" i="0" dirty="0">
                <a:solidFill>
                  <a:srgbClr val="262626"/>
                </a:solidFill>
                <a:effectLst/>
                <a:cs typeface="Alef" panose="020F0502020204030204" pitchFamily="2" charset="-79"/>
              </a:rPr>
              <a:t>​Human treating computers as a social actor (</a:t>
            </a:r>
            <a:r>
              <a:rPr lang="en-GB" sz="2200" i="0" dirty="0" err="1">
                <a:solidFill>
                  <a:srgbClr val="262626"/>
                </a:solidFill>
                <a:effectLst/>
                <a:cs typeface="Alef" panose="020F0502020204030204" pitchFamily="2" charset="-79"/>
              </a:rPr>
              <a:t>Fussell</a:t>
            </a:r>
            <a:r>
              <a:rPr lang="en-GB" sz="2200" i="0" dirty="0">
                <a:solidFill>
                  <a:srgbClr val="262626"/>
                </a:solidFill>
                <a:effectLst/>
                <a:cs typeface="Alef" panose="020F0502020204030204" pitchFamily="2" charset="-79"/>
              </a:rPr>
              <a:t> et al., 2008)​</a:t>
            </a:r>
          </a:p>
          <a:p>
            <a:pPr marL="342900" indent="-342900" algn="l">
              <a:buFont typeface="Arial" panose="020B0604020202020204" pitchFamily="34" charset="0"/>
              <a:buChar char="•"/>
            </a:pPr>
            <a:r>
              <a:rPr lang="en-GB" sz="2200" i="0" dirty="0">
                <a:solidFill>
                  <a:srgbClr val="262626"/>
                </a:solidFill>
                <a:effectLst/>
                <a:cs typeface="Alef" panose="020F0502020204030204" pitchFamily="2" charset="-79"/>
              </a:rPr>
              <a:t>This kind of trust is also called human-like trust in technology (</a:t>
            </a:r>
            <a:r>
              <a:rPr lang="en-GB" sz="2200" i="0" dirty="0" err="1">
                <a:solidFill>
                  <a:srgbClr val="262626"/>
                </a:solidFill>
                <a:effectLst/>
                <a:cs typeface="Alef" panose="020F0502020204030204" pitchFamily="2" charset="-79"/>
              </a:rPr>
              <a:t>Lankton</a:t>
            </a:r>
            <a:r>
              <a:rPr lang="en-GB" sz="2200" i="0" dirty="0">
                <a:solidFill>
                  <a:srgbClr val="262626"/>
                </a:solidFill>
                <a:effectLst/>
                <a:cs typeface="Alef" panose="020F0502020204030204" pitchFamily="2" charset="-79"/>
              </a:rPr>
              <a:t> et al., 2015). ​</a:t>
            </a:r>
          </a:p>
          <a:p>
            <a:pPr marL="342900" indent="-342900" algn="l">
              <a:buFont typeface="Arial" panose="020B0604020202020204" pitchFamily="34" charset="0"/>
              <a:buChar char="•"/>
            </a:pPr>
            <a:r>
              <a:rPr lang="en-GB" sz="2200" i="0" dirty="0">
                <a:solidFill>
                  <a:srgbClr val="262626"/>
                </a:solidFill>
                <a:effectLst/>
                <a:cs typeface="Alef" panose="020F0502020204030204" pitchFamily="2" charset="-79"/>
              </a:rPr>
              <a:t>Information systems (IS) research describe the trustworthiness of IT artifacts (</a:t>
            </a:r>
            <a:r>
              <a:rPr lang="en-GB" sz="2200" i="0" dirty="0" err="1">
                <a:solidFill>
                  <a:srgbClr val="262626"/>
                </a:solidFill>
                <a:effectLst/>
                <a:cs typeface="Alef" panose="020F0502020204030204" pitchFamily="2" charset="-79"/>
              </a:rPr>
              <a:t>Benbasat</a:t>
            </a:r>
            <a:r>
              <a:rPr lang="en-GB" sz="2200" i="0" dirty="0">
                <a:solidFill>
                  <a:srgbClr val="262626"/>
                </a:solidFill>
                <a:effectLst/>
                <a:cs typeface="Alef" panose="020F0502020204030204" pitchFamily="2" charset="-79"/>
              </a:rPr>
              <a:t> and Wang, 2005)​</a:t>
            </a:r>
          </a:p>
          <a:p>
            <a:pPr algn="l"/>
            <a:endParaRPr lang="en-GB" sz="2200" b="1" dirty="0">
              <a:solidFill>
                <a:srgbClr val="6A9D56"/>
              </a:solidFill>
              <a:cs typeface="Alef" panose="020F0502020204030204" pitchFamily="2" charset="-79"/>
            </a:endParaRPr>
          </a:p>
          <a:p>
            <a:pPr algn="l"/>
            <a:endParaRPr lang="en-GB" sz="2200" i="0" dirty="0">
              <a:solidFill>
                <a:srgbClr val="262626"/>
              </a:solidFill>
              <a:effectLst/>
            </a:endParaRPr>
          </a:p>
        </p:txBody>
      </p:sp>
      <p:pic>
        <p:nvPicPr>
          <p:cNvPr id="4" name="Picture Placeholder 5" descr="Trustworthy AI: Should We Trust Artificial Intelligence? | Caltech Science  Exchange">
            <a:extLst>
              <a:ext uri="{FF2B5EF4-FFF2-40B4-BE49-F238E27FC236}">
                <a16:creationId xmlns:a16="http://schemas.microsoft.com/office/drawing/2014/main" id="{69DFBA54-97EF-3E43-7E50-216696FB6C32}"/>
              </a:ext>
            </a:extLst>
          </p:cNvPr>
          <p:cNvPicPr>
            <a:picLocks noChangeAspect="1"/>
          </p:cNvPicPr>
          <p:nvPr/>
        </p:nvPicPr>
        <p:blipFill>
          <a:blip r:embed="rId2"/>
          <a:srcRect l="13165" r="13165"/>
          <a:stretch/>
        </p:blipFill>
        <p:spPr>
          <a:xfrm>
            <a:off x="6556120" y="173970"/>
            <a:ext cx="3402921" cy="1923747"/>
          </a:xfrm>
          <a:prstGeom prst="rect">
            <a:avLst/>
          </a:prstGeom>
          <a:noFill/>
          <a:ln>
            <a:noFill/>
          </a:ln>
        </p:spPr>
      </p:pic>
    </p:spTree>
    <p:extLst>
      <p:ext uri="{BB962C8B-B14F-4D97-AF65-F5344CB8AC3E}">
        <p14:creationId xmlns:p14="http://schemas.microsoft.com/office/powerpoint/2010/main" val="379416839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CD9FFBF167504091ADB0A958B57D7A" ma:contentTypeVersion="12" ma:contentTypeDescription="Create a new document." ma:contentTypeScope="" ma:versionID="038b2339ec1e182a3872d8bd088646e6">
  <xsd:schema xmlns:xsd="http://www.w3.org/2001/XMLSchema" xmlns:xs="http://www.w3.org/2001/XMLSchema" xmlns:p="http://schemas.microsoft.com/office/2006/metadata/properties" xmlns:ns2="70c7cfa0-a170-42e4-a713-239d21ceefc5" xmlns:ns3="5f499425-232d-46a9-a4b2-ccd4a8f006e6" targetNamespace="http://schemas.microsoft.com/office/2006/metadata/properties" ma:root="true" ma:fieldsID="34c7ae28dddc2e9987b29bfb0aa33bdf" ns2:_="" ns3:_="">
    <xsd:import namespace="70c7cfa0-a170-42e4-a713-239d21ceefc5"/>
    <xsd:import namespace="5f499425-232d-46a9-a4b2-ccd4a8f006e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c7cfa0-a170-42e4-a713-239d21ceef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499425-232d-46a9-a4b2-ccd4a8f006e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a5635f8-627e-48fc-93dc-0e5eac168b7e}" ma:internalName="TaxCatchAll" ma:showField="CatchAllData" ma:web="5f499425-232d-46a9-a4b2-ccd4a8f006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f499425-232d-46a9-a4b2-ccd4a8f006e6" xsi:nil="true"/>
    <lcf76f155ced4ddcb4097134ff3c332f xmlns="70c7cfa0-a170-42e4-a713-239d21ceefc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FD11396-83B8-4AAA-9ECF-025BC5A1C7C1}"/>
</file>

<file path=customXml/itemProps2.xml><?xml version="1.0" encoding="utf-8"?>
<ds:datastoreItem xmlns:ds="http://schemas.openxmlformats.org/officeDocument/2006/customXml" ds:itemID="{61F541DC-90B8-4C1B-AECA-6BEAC6F0C194}"/>
</file>

<file path=customXml/itemProps3.xml><?xml version="1.0" encoding="utf-8"?>
<ds:datastoreItem xmlns:ds="http://schemas.openxmlformats.org/officeDocument/2006/customXml" ds:itemID="{9432DC6B-2186-42A4-A663-090D8E960FFF}"/>
</file>

<file path=docProps/app.xml><?xml version="1.0" encoding="utf-8"?>
<Properties xmlns="http://schemas.openxmlformats.org/officeDocument/2006/extended-properties" xmlns:vt="http://schemas.openxmlformats.org/officeDocument/2006/docPropsVTypes">
  <Template>Office Theme</Template>
  <TotalTime>0</TotalTime>
  <Words>4505</Words>
  <Application>Microsoft Office PowerPoint</Application>
  <PresentationFormat>Widescreen</PresentationFormat>
  <Paragraphs>398</Paragraphs>
  <Slides>49</Slides>
  <Notes>22</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49</vt:i4>
      </vt:variant>
    </vt:vector>
  </HeadingPairs>
  <TitlesOfParts>
    <vt:vector size="61" baseType="lpstr">
      <vt:lpstr>Alef</vt:lpstr>
      <vt:lpstr>Arial</vt:lpstr>
      <vt:lpstr>Calibri</vt:lpstr>
      <vt:lpstr>ElsevierGulliver</vt:lpstr>
      <vt:lpstr>Montserrat</vt:lpstr>
      <vt:lpstr>Montserrat Light</vt:lpstr>
      <vt:lpstr>Open Sans</vt:lpstr>
      <vt:lpstr>Roboto</vt:lpstr>
      <vt:lpstr>Segoe UI</vt:lpstr>
      <vt:lpstr>Source Sans Pro</vt:lpstr>
      <vt:lpstr>var(--font-headings)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29</cp:revision>
  <dcterms:created xsi:type="dcterms:W3CDTF">2022-05-09T10:29:33Z</dcterms:created>
  <dcterms:modified xsi:type="dcterms:W3CDTF">2024-06-12T13:51:57Z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0x010100C8CD9FFBF167504091ADB0A958B57D7A</vt:lpwstr>
  </property>
</Properties>
</file>